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1" r:id="rId1"/>
  </p:sldMasterIdLst>
  <p:notesMasterIdLst>
    <p:notesMasterId r:id="rId43"/>
  </p:notesMasterIdLst>
  <p:handoutMasterIdLst>
    <p:handoutMasterId r:id="rId44"/>
  </p:handoutMasterIdLst>
  <p:sldIdLst>
    <p:sldId id="256" r:id="rId2"/>
    <p:sldId id="293" r:id="rId3"/>
    <p:sldId id="298" r:id="rId4"/>
    <p:sldId id="257" r:id="rId5"/>
    <p:sldId id="310" r:id="rId6"/>
    <p:sldId id="264" r:id="rId7"/>
    <p:sldId id="311" r:id="rId8"/>
    <p:sldId id="341" r:id="rId9"/>
    <p:sldId id="337" r:id="rId10"/>
    <p:sldId id="318" r:id="rId11"/>
    <p:sldId id="289" r:id="rId12"/>
    <p:sldId id="292" r:id="rId13"/>
    <p:sldId id="306" r:id="rId14"/>
    <p:sldId id="315" r:id="rId15"/>
    <p:sldId id="338" r:id="rId16"/>
    <p:sldId id="266" r:id="rId17"/>
    <p:sldId id="319" r:id="rId18"/>
    <p:sldId id="285" r:id="rId19"/>
    <p:sldId id="320" r:id="rId20"/>
    <p:sldId id="271" r:id="rId21"/>
    <p:sldId id="307" r:id="rId22"/>
    <p:sldId id="316" r:id="rId23"/>
    <p:sldId id="339" r:id="rId24"/>
    <p:sldId id="267" r:id="rId25"/>
    <p:sldId id="286" r:id="rId26"/>
    <p:sldId id="321" r:id="rId27"/>
    <p:sldId id="336" r:id="rId28"/>
    <p:sldId id="277" r:id="rId29"/>
    <p:sldId id="342" r:id="rId30"/>
    <p:sldId id="308" r:id="rId31"/>
    <p:sldId id="317" r:id="rId32"/>
    <p:sldId id="340" r:id="rId33"/>
    <p:sldId id="268" r:id="rId34"/>
    <p:sldId id="325" r:id="rId35"/>
    <p:sldId id="291" r:id="rId36"/>
    <p:sldId id="287" r:id="rId37"/>
    <p:sldId id="302" r:id="rId38"/>
    <p:sldId id="301" r:id="rId39"/>
    <p:sldId id="273" r:id="rId40"/>
    <p:sldId id="305" r:id="rId41"/>
    <p:sldId id="343" r:id="rId42"/>
  </p:sldIdLst>
  <p:sldSz cx="9144000" cy="6858000" type="screen4x3"/>
  <p:notesSz cx="6858000" cy="9544050"/>
  <p:defaultTextStyle>
    <a:defPPr>
      <a:defRPr lang="en-US"/>
    </a:defPPr>
    <a:lvl1pPr algn="l" rtl="0" eaLnBrk="0" fontAlgn="base" hangingPunct="0">
      <a:spcBef>
        <a:spcPct val="20000"/>
      </a:spcBef>
      <a:spcAft>
        <a:spcPct val="0"/>
      </a:spcAft>
      <a:buClr>
        <a:srgbClr val="FF3300"/>
      </a:buClr>
      <a:buSzPct val="75000"/>
      <a:buFont typeface="Monotype Sorts" charset="2"/>
      <a:buChar char="è"/>
      <a:defRPr sz="2800" kern="1200">
        <a:solidFill>
          <a:schemeClr val="bg2"/>
        </a:solidFill>
        <a:effectLst>
          <a:outerShdw blurRad="38100" dist="38100" dir="2700000" algn="tl">
            <a:srgbClr val="000000">
              <a:alpha val="43137"/>
            </a:srgbClr>
          </a:outerShdw>
        </a:effectLst>
        <a:latin typeface="Trebuchet MS" charset="0"/>
        <a:ea typeface="+mn-ea"/>
        <a:cs typeface="+mn-cs"/>
      </a:defRPr>
    </a:lvl1pPr>
    <a:lvl2pPr marL="457200" algn="l" rtl="0" eaLnBrk="0" fontAlgn="base" hangingPunct="0">
      <a:spcBef>
        <a:spcPct val="20000"/>
      </a:spcBef>
      <a:spcAft>
        <a:spcPct val="0"/>
      </a:spcAft>
      <a:buClr>
        <a:srgbClr val="FF3300"/>
      </a:buClr>
      <a:buSzPct val="75000"/>
      <a:buFont typeface="Monotype Sorts" charset="2"/>
      <a:buChar char="è"/>
      <a:defRPr sz="2800" kern="1200">
        <a:solidFill>
          <a:schemeClr val="bg2"/>
        </a:solidFill>
        <a:effectLst>
          <a:outerShdw blurRad="38100" dist="38100" dir="2700000" algn="tl">
            <a:srgbClr val="000000">
              <a:alpha val="43137"/>
            </a:srgbClr>
          </a:outerShdw>
        </a:effectLst>
        <a:latin typeface="Trebuchet MS" charset="0"/>
        <a:ea typeface="+mn-ea"/>
        <a:cs typeface="+mn-cs"/>
      </a:defRPr>
    </a:lvl2pPr>
    <a:lvl3pPr marL="914400" algn="l" rtl="0" eaLnBrk="0" fontAlgn="base" hangingPunct="0">
      <a:spcBef>
        <a:spcPct val="20000"/>
      </a:spcBef>
      <a:spcAft>
        <a:spcPct val="0"/>
      </a:spcAft>
      <a:buClr>
        <a:srgbClr val="FF3300"/>
      </a:buClr>
      <a:buSzPct val="75000"/>
      <a:buFont typeface="Monotype Sorts" charset="2"/>
      <a:buChar char="è"/>
      <a:defRPr sz="2800" kern="1200">
        <a:solidFill>
          <a:schemeClr val="bg2"/>
        </a:solidFill>
        <a:effectLst>
          <a:outerShdw blurRad="38100" dist="38100" dir="2700000" algn="tl">
            <a:srgbClr val="000000">
              <a:alpha val="43137"/>
            </a:srgbClr>
          </a:outerShdw>
        </a:effectLst>
        <a:latin typeface="Trebuchet MS" charset="0"/>
        <a:ea typeface="+mn-ea"/>
        <a:cs typeface="+mn-cs"/>
      </a:defRPr>
    </a:lvl3pPr>
    <a:lvl4pPr marL="1371600" algn="l" rtl="0" eaLnBrk="0" fontAlgn="base" hangingPunct="0">
      <a:spcBef>
        <a:spcPct val="20000"/>
      </a:spcBef>
      <a:spcAft>
        <a:spcPct val="0"/>
      </a:spcAft>
      <a:buClr>
        <a:srgbClr val="FF3300"/>
      </a:buClr>
      <a:buSzPct val="75000"/>
      <a:buFont typeface="Monotype Sorts" charset="2"/>
      <a:buChar char="è"/>
      <a:defRPr sz="2800" kern="1200">
        <a:solidFill>
          <a:schemeClr val="bg2"/>
        </a:solidFill>
        <a:effectLst>
          <a:outerShdw blurRad="38100" dist="38100" dir="2700000" algn="tl">
            <a:srgbClr val="000000">
              <a:alpha val="43137"/>
            </a:srgbClr>
          </a:outerShdw>
        </a:effectLst>
        <a:latin typeface="Trebuchet MS" charset="0"/>
        <a:ea typeface="+mn-ea"/>
        <a:cs typeface="+mn-cs"/>
      </a:defRPr>
    </a:lvl4pPr>
    <a:lvl5pPr marL="1828800" algn="l" rtl="0" eaLnBrk="0" fontAlgn="base" hangingPunct="0">
      <a:spcBef>
        <a:spcPct val="20000"/>
      </a:spcBef>
      <a:spcAft>
        <a:spcPct val="0"/>
      </a:spcAft>
      <a:buClr>
        <a:srgbClr val="FF3300"/>
      </a:buClr>
      <a:buSzPct val="75000"/>
      <a:buFont typeface="Monotype Sorts" charset="2"/>
      <a:buChar char="è"/>
      <a:defRPr sz="2800" kern="1200">
        <a:solidFill>
          <a:schemeClr val="bg2"/>
        </a:solidFill>
        <a:effectLst>
          <a:outerShdw blurRad="38100" dist="38100" dir="2700000" algn="tl">
            <a:srgbClr val="000000">
              <a:alpha val="43137"/>
            </a:srgbClr>
          </a:outerShdw>
        </a:effectLst>
        <a:latin typeface="Trebuchet MS" charset="0"/>
        <a:ea typeface="+mn-ea"/>
        <a:cs typeface="+mn-cs"/>
      </a:defRPr>
    </a:lvl5pPr>
    <a:lvl6pPr marL="2286000" algn="l" defTabSz="914400" rtl="0" eaLnBrk="1" latinLnBrk="0" hangingPunct="1">
      <a:defRPr sz="2800" kern="1200">
        <a:solidFill>
          <a:schemeClr val="bg2"/>
        </a:solidFill>
        <a:effectLst>
          <a:outerShdw blurRad="38100" dist="38100" dir="2700000" algn="tl">
            <a:srgbClr val="000000">
              <a:alpha val="43137"/>
            </a:srgbClr>
          </a:outerShdw>
        </a:effectLst>
        <a:latin typeface="Trebuchet MS" charset="0"/>
        <a:ea typeface="+mn-ea"/>
        <a:cs typeface="+mn-cs"/>
      </a:defRPr>
    </a:lvl6pPr>
    <a:lvl7pPr marL="2743200" algn="l" defTabSz="914400" rtl="0" eaLnBrk="1" latinLnBrk="0" hangingPunct="1">
      <a:defRPr sz="2800" kern="1200">
        <a:solidFill>
          <a:schemeClr val="bg2"/>
        </a:solidFill>
        <a:effectLst>
          <a:outerShdw blurRad="38100" dist="38100" dir="2700000" algn="tl">
            <a:srgbClr val="000000">
              <a:alpha val="43137"/>
            </a:srgbClr>
          </a:outerShdw>
        </a:effectLst>
        <a:latin typeface="Trebuchet MS" charset="0"/>
        <a:ea typeface="+mn-ea"/>
        <a:cs typeface="+mn-cs"/>
      </a:defRPr>
    </a:lvl7pPr>
    <a:lvl8pPr marL="3200400" algn="l" defTabSz="914400" rtl="0" eaLnBrk="1" latinLnBrk="0" hangingPunct="1">
      <a:defRPr sz="2800" kern="1200">
        <a:solidFill>
          <a:schemeClr val="bg2"/>
        </a:solidFill>
        <a:effectLst>
          <a:outerShdw blurRad="38100" dist="38100" dir="2700000" algn="tl">
            <a:srgbClr val="000000">
              <a:alpha val="43137"/>
            </a:srgbClr>
          </a:outerShdw>
        </a:effectLst>
        <a:latin typeface="Trebuchet MS" charset="0"/>
        <a:ea typeface="+mn-ea"/>
        <a:cs typeface="+mn-cs"/>
      </a:defRPr>
    </a:lvl8pPr>
    <a:lvl9pPr marL="3657600" algn="l" defTabSz="914400" rtl="0" eaLnBrk="1" latinLnBrk="0" hangingPunct="1">
      <a:defRPr sz="2800" kern="1200">
        <a:solidFill>
          <a:schemeClr val="bg2"/>
        </a:solidFill>
        <a:effectLst>
          <a:outerShdw blurRad="38100" dist="38100" dir="2700000" algn="tl">
            <a:srgbClr val="000000">
              <a:alpha val="43137"/>
            </a:srgbClr>
          </a:outerShdw>
        </a:effectLst>
        <a:latin typeface="Trebuchet MS"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00"/>
    <a:srgbClr val="D00000"/>
    <a:srgbClr val="B13127"/>
    <a:srgbClr val="1C1C1C"/>
    <a:srgbClr val="777777"/>
    <a:srgbClr val="FFC5C5"/>
    <a:srgbClr val="FF8D8D"/>
    <a:srgbClr val="FF5050"/>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787"/>
    <p:restoredTop sz="90929"/>
  </p:normalViewPr>
  <p:slideViewPr>
    <p:cSldViewPr snapToGrid="0" showGuides="1">
      <p:cViewPr>
        <p:scale>
          <a:sx n="90" d="100"/>
          <a:sy n="90" d="100"/>
        </p:scale>
        <p:origin x="-114" y="-72"/>
      </p:cViewPr>
      <p:guideLst>
        <p:guide orient="horz" pos="1384"/>
        <p:guide pos="408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howGuides="1">
      <p:cViewPr varScale="1">
        <p:scale>
          <a:sx n="51" d="100"/>
          <a:sy n="51" d="100"/>
        </p:scale>
        <p:origin x="-1836" y="-66"/>
      </p:cViewPr>
      <p:guideLst>
        <p:guide orient="horz" pos="3007"/>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lvl1pPr>
              <a:spcBef>
                <a:spcPct val="0"/>
              </a:spcBef>
              <a:buClrTx/>
              <a:buSzTx/>
              <a:buFontTx/>
              <a:buNone/>
              <a:defRPr sz="1200">
                <a:solidFill>
                  <a:schemeClr val="tx1"/>
                </a:solidFill>
                <a:effectLst/>
                <a:latin typeface="Times New Roman" charset="0"/>
              </a:defRPr>
            </a:lvl1pPr>
          </a:lstStyle>
          <a:p>
            <a:endParaRPr lang="en-US" altLang="nl-NL"/>
          </a:p>
        </p:txBody>
      </p:sp>
      <p:sp>
        <p:nvSpPr>
          <p:cNvPr id="65539"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lvl1pPr algn="r">
              <a:spcBef>
                <a:spcPct val="0"/>
              </a:spcBef>
              <a:buClrTx/>
              <a:buSzTx/>
              <a:buFontTx/>
              <a:buNone/>
              <a:defRPr sz="1200">
                <a:solidFill>
                  <a:schemeClr val="tx1"/>
                </a:solidFill>
                <a:effectLst/>
                <a:latin typeface="Times New Roman" charset="0"/>
              </a:defRPr>
            </a:lvl1pPr>
          </a:lstStyle>
          <a:p>
            <a:endParaRPr lang="en-US" altLang="nl-NL"/>
          </a:p>
        </p:txBody>
      </p:sp>
      <p:sp>
        <p:nvSpPr>
          <p:cNvPr id="65540" name="Rectangle 4"/>
          <p:cNvSpPr>
            <a:spLocks noGrp="1" noChangeArrowheads="1"/>
          </p:cNvSpPr>
          <p:nvPr>
            <p:ph type="ftr" sz="quarter" idx="2"/>
          </p:nvPr>
        </p:nvSpPr>
        <p:spPr bwMode="auto">
          <a:xfrm>
            <a:off x="0" y="9069388"/>
            <a:ext cx="2971800"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bodyPr>
          <a:lstStyle>
            <a:lvl1pPr>
              <a:spcBef>
                <a:spcPct val="0"/>
              </a:spcBef>
              <a:buClrTx/>
              <a:buSzTx/>
              <a:buFontTx/>
              <a:buNone/>
              <a:defRPr sz="1200">
                <a:solidFill>
                  <a:schemeClr val="tx1"/>
                </a:solidFill>
                <a:effectLst/>
                <a:latin typeface="Times New Roman" charset="0"/>
              </a:defRPr>
            </a:lvl1pPr>
          </a:lstStyle>
          <a:p>
            <a:endParaRPr lang="en-US" altLang="nl-NL"/>
          </a:p>
        </p:txBody>
      </p:sp>
      <p:sp>
        <p:nvSpPr>
          <p:cNvPr id="65541" name="Rectangle 5"/>
          <p:cNvSpPr>
            <a:spLocks noGrp="1" noChangeArrowheads="1"/>
          </p:cNvSpPr>
          <p:nvPr>
            <p:ph type="sldNum" sz="quarter" idx="3"/>
          </p:nvPr>
        </p:nvSpPr>
        <p:spPr bwMode="auto">
          <a:xfrm>
            <a:off x="3886200" y="9069388"/>
            <a:ext cx="2971800"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bodyPr>
          <a:lstStyle>
            <a:lvl1pPr algn="r">
              <a:spcBef>
                <a:spcPct val="0"/>
              </a:spcBef>
              <a:buClrTx/>
              <a:buSzTx/>
              <a:buFontTx/>
              <a:buNone/>
              <a:defRPr sz="1200">
                <a:solidFill>
                  <a:schemeClr val="tx1"/>
                </a:solidFill>
                <a:effectLst/>
                <a:latin typeface="Times New Roman" charset="0"/>
              </a:defRPr>
            </a:lvl1pPr>
          </a:lstStyle>
          <a:p>
            <a:fld id="{8C9DD7C3-529F-4039-8D01-3A5901B07B43}" type="slidenum">
              <a:rPr lang="en-US" altLang="nl-NL"/>
              <a:pPr/>
              <a:t>‹nr.›</a:t>
            </a:fld>
            <a:endParaRPr lang="en-US" altLang="nl-NL"/>
          </a:p>
        </p:txBody>
      </p:sp>
    </p:spTree>
    <p:extLst>
      <p:ext uri="{BB962C8B-B14F-4D97-AF65-F5344CB8AC3E}">
        <p14:creationId xmlns:p14="http://schemas.microsoft.com/office/powerpoint/2010/main" val="34283348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ClrTx/>
              <a:buSzTx/>
              <a:buFontTx/>
              <a:buNone/>
              <a:defRPr sz="1200">
                <a:solidFill>
                  <a:schemeClr val="tx1"/>
                </a:solidFill>
                <a:effectLst/>
                <a:latin typeface="Times New Roman" charset="0"/>
              </a:defRPr>
            </a:lvl1pPr>
          </a:lstStyle>
          <a:p>
            <a:endParaRPr lang="en-US" altLang="nl-NL"/>
          </a:p>
        </p:txBody>
      </p:sp>
      <p:sp>
        <p:nvSpPr>
          <p:cNvPr id="7171" name="Rectangle 3"/>
          <p:cNvSpPr>
            <a:spLocks noGrp="1" noChangeArrowheads="1"/>
          </p:cNvSpPr>
          <p:nvPr>
            <p:ph type="dt" idx="1"/>
          </p:nvPr>
        </p:nvSpPr>
        <p:spPr bwMode="auto">
          <a:xfrm>
            <a:off x="3886200" y="0"/>
            <a:ext cx="2971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ClrTx/>
              <a:buSzTx/>
              <a:buFontTx/>
              <a:buNone/>
              <a:defRPr sz="1200">
                <a:solidFill>
                  <a:schemeClr val="tx1"/>
                </a:solidFill>
                <a:effectLst/>
                <a:latin typeface="Times New Roman" charset="0"/>
              </a:defRPr>
            </a:lvl1pPr>
          </a:lstStyle>
          <a:p>
            <a:endParaRPr lang="en-US" altLang="nl-NL"/>
          </a:p>
        </p:txBody>
      </p:sp>
      <p:sp>
        <p:nvSpPr>
          <p:cNvPr id="7172" name="Rectangle 4"/>
          <p:cNvSpPr>
            <a:spLocks noChangeArrowheads="1" noTextEdit="1"/>
          </p:cNvSpPr>
          <p:nvPr>
            <p:ph type="sldImg" idx="2"/>
          </p:nvPr>
        </p:nvSpPr>
        <p:spPr bwMode="auto">
          <a:xfrm>
            <a:off x="1044575" y="717550"/>
            <a:ext cx="4768850" cy="3576638"/>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173" name="Rectangle 5"/>
          <p:cNvSpPr>
            <a:spLocks noGrp="1" noChangeArrowheads="1"/>
          </p:cNvSpPr>
          <p:nvPr>
            <p:ph type="body" sz="quarter" idx="3"/>
          </p:nvPr>
        </p:nvSpPr>
        <p:spPr bwMode="auto">
          <a:xfrm>
            <a:off x="914400" y="4533900"/>
            <a:ext cx="5029200" cy="429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nl-NL" smtClean="0"/>
              <a:t>Click to edit Master text styles</a:t>
            </a:r>
          </a:p>
          <a:p>
            <a:pPr lvl="1"/>
            <a:r>
              <a:rPr lang="en-US" altLang="nl-NL" smtClean="0"/>
              <a:t>Second level</a:t>
            </a:r>
          </a:p>
          <a:p>
            <a:pPr lvl="2"/>
            <a:r>
              <a:rPr lang="en-US" altLang="nl-NL" smtClean="0"/>
              <a:t>Third level</a:t>
            </a:r>
          </a:p>
          <a:p>
            <a:pPr lvl="3"/>
            <a:r>
              <a:rPr lang="en-US" altLang="nl-NL" smtClean="0"/>
              <a:t>Fourth level</a:t>
            </a:r>
          </a:p>
          <a:p>
            <a:pPr lvl="4"/>
            <a:r>
              <a:rPr lang="en-US" altLang="nl-NL" smtClean="0"/>
              <a:t>Fifth level</a:t>
            </a:r>
          </a:p>
        </p:txBody>
      </p:sp>
      <p:sp>
        <p:nvSpPr>
          <p:cNvPr id="7174" name="Rectangle 6"/>
          <p:cNvSpPr>
            <a:spLocks noGrp="1" noChangeArrowheads="1"/>
          </p:cNvSpPr>
          <p:nvPr>
            <p:ph type="ftr" sz="quarter" idx="4"/>
          </p:nvPr>
        </p:nvSpPr>
        <p:spPr bwMode="auto">
          <a:xfrm>
            <a:off x="0" y="9067800"/>
            <a:ext cx="2971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spcBef>
                <a:spcPct val="0"/>
              </a:spcBef>
              <a:buClrTx/>
              <a:buSzTx/>
              <a:buFontTx/>
              <a:buNone/>
              <a:defRPr sz="1200">
                <a:solidFill>
                  <a:schemeClr val="tx1"/>
                </a:solidFill>
                <a:effectLst/>
                <a:latin typeface="Times New Roman" charset="0"/>
              </a:defRPr>
            </a:lvl1pPr>
          </a:lstStyle>
          <a:p>
            <a:endParaRPr lang="en-US" altLang="nl-NL"/>
          </a:p>
        </p:txBody>
      </p:sp>
      <p:sp>
        <p:nvSpPr>
          <p:cNvPr id="7175" name="Rectangle 7"/>
          <p:cNvSpPr>
            <a:spLocks noGrp="1" noChangeArrowheads="1"/>
          </p:cNvSpPr>
          <p:nvPr>
            <p:ph type="sldNum" sz="quarter" idx="5"/>
          </p:nvPr>
        </p:nvSpPr>
        <p:spPr bwMode="auto">
          <a:xfrm>
            <a:off x="3886200" y="9067800"/>
            <a:ext cx="2971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spcBef>
                <a:spcPct val="0"/>
              </a:spcBef>
              <a:buClrTx/>
              <a:buSzTx/>
              <a:buFontTx/>
              <a:buNone/>
              <a:defRPr sz="1200">
                <a:solidFill>
                  <a:schemeClr val="tx1"/>
                </a:solidFill>
                <a:effectLst/>
                <a:latin typeface="Times New Roman" charset="0"/>
              </a:defRPr>
            </a:lvl1pPr>
          </a:lstStyle>
          <a:p>
            <a:fld id="{E419C60E-124C-4180-AAE9-6E9F14303C16}" type="slidenum">
              <a:rPr lang="en-US" altLang="nl-NL"/>
              <a:pPr/>
              <a:t>‹nr.›</a:t>
            </a:fld>
            <a:endParaRPr lang="en-US" altLang="nl-NL"/>
          </a:p>
        </p:txBody>
      </p:sp>
    </p:spTree>
    <p:extLst>
      <p:ext uri="{BB962C8B-B14F-4D97-AF65-F5344CB8AC3E}">
        <p14:creationId xmlns:p14="http://schemas.microsoft.com/office/powerpoint/2010/main" val="19866312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303AE2-D5FF-4C00-83EE-BAB8DB8E9E09}" type="slidenum">
              <a:rPr lang="en-US" altLang="nl-NL"/>
              <a:pPr/>
              <a:t>1</a:t>
            </a:fld>
            <a:endParaRPr lang="en-US" altLang="nl-NL"/>
          </a:p>
        </p:txBody>
      </p:sp>
      <p:sp>
        <p:nvSpPr>
          <p:cNvPr id="190466" name="Rectangle 2"/>
          <p:cNvSpPr>
            <a:spLocks noChangeArrowheads="1" noTextEdit="1"/>
          </p:cNvSpPr>
          <p:nvPr>
            <p:ph type="sldImg"/>
          </p:nvPr>
        </p:nvSpPr>
        <p:spPr>
          <a:ln/>
        </p:spPr>
      </p:sp>
      <p:sp>
        <p:nvSpPr>
          <p:cNvPr id="190467"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58DF71-D6CE-41A3-91F8-986B4842A836}" type="slidenum">
              <a:rPr lang="en-US" altLang="nl-NL"/>
              <a:pPr/>
              <a:t>2</a:t>
            </a:fld>
            <a:endParaRPr lang="en-US" altLang="nl-NL"/>
          </a:p>
        </p:txBody>
      </p:sp>
      <p:sp>
        <p:nvSpPr>
          <p:cNvPr id="191490" name="Rectangle 2"/>
          <p:cNvSpPr>
            <a:spLocks noChangeArrowheads="1" noTextEdit="1"/>
          </p:cNvSpPr>
          <p:nvPr>
            <p:ph type="sldImg"/>
          </p:nvPr>
        </p:nvSpPr>
        <p:spPr>
          <a:ln/>
        </p:spPr>
      </p:sp>
      <p:sp>
        <p:nvSpPr>
          <p:cNvPr id="191491"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E879EC-64B8-4FEF-B01F-FAFE031A1E05}" type="slidenum">
              <a:rPr lang="en-US" altLang="nl-NL"/>
              <a:pPr/>
              <a:t>3</a:t>
            </a:fld>
            <a:endParaRPr lang="en-US" altLang="nl-NL"/>
          </a:p>
        </p:txBody>
      </p:sp>
      <p:sp>
        <p:nvSpPr>
          <p:cNvPr id="192514" name="Rectangle 2"/>
          <p:cNvSpPr>
            <a:spLocks noChangeArrowheads="1" noTextEdit="1"/>
          </p:cNvSpPr>
          <p:nvPr>
            <p:ph type="sldImg"/>
          </p:nvPr>
        </p:nvSpPr>
        <p:spPr>
          <a:ln/>
        </p:spPr>
      </p:sp>
      <p:sp>
        <p:nvSpPr>
          <p:cNvPr id="192515"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A9BC658-4F41-4F8A-AA7A-BF76D3E37AE2}" type="slidenum">
              <a:rPr lang="en-US" altLang="nl-NL"/>
              <a:pPr/>
              <a:t>4</a:t>
            </a:fld>
            <a:endParaRPr lang="en-US" altLang="nl-NL"/>
          </a:p>
        </p:txBody>
      </p:sp>
      <p:sp>
        <p:nvSpPr>
          <p:cNvPr id="72706" name="Rectangle 2"/>
          <p:cNvSpPr>
            <a:spLocks noChangeArrowheads="1" noTextEdit="1"/>
          </p:cNvSpPr>
          <p:nvPr>
            <p:ph type="sldImg"/>
          </p:nvPr>
        </p:nvSpPr>
        <p:spPr>
          <a:ln/>
        </p:spPr>
      </p:sp>
      <p:sp>
        <p:nvSpPr>
          <p:cNvPr id="72707"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FAAD7B-6C0E-4F71-BC99-355FD65C6CA2}" type="slidenum">
              <a:rPr lang="en-US" altLang="nl-NL"/>
              <a:pPr/>
              <a:t>5</a:t>
            </a:fld>
            <a:endParaRPr lang="en-US" altLang="nl-NL"/>
          </a:p>
        </p:txBody>
      </p:sp>
      <p:sp>
        <p:nvSpPr>
          <p:cNvPr id="195586" name="Rectangle 2"/>
          <p:cNvSpPr>
            <a:spLocks noChangeArrowheads="1" noTextEdit="1"/>
          </p:cNvSpPr>
          <p:nvPr>
            <p:ph type="sldImg"/>
          </p:nvPr>
        </p:nvSpPr>
        <p:spPr>
          <a:ln/>
        </p:spPr>
      </p:sp>
      <p:sp>
        <p:nvSpPr>
          <p:cNvPr id="195587"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F77DBC-4F16-4BE4-B866-72F8F9D318D9}" type="slidenum">
              <a:rPr lang="en-US" altLang="nl-NL"/>
              <a:pPr/>
              <a:t>6</a:t>
            </a:fld>
            <a:endParaRPr lang="en-US" altLang="nl-NL"/>
          </a:p>
        </p:txBody>
      </p:sp>
      <p:sp>
        <p:nvSpPr>
          <p:cNvPr id="17410" name="Rectangle 2"/>
          <p:cNvSpPr>
            <a:spLocks noChangeArrowheads="1" noTextEdit="1"/>
          </p:cNvSpPr>
          <p:nvPr>
            <p:ph type="sldImg"/>
          </p:nvPr>
        </p:nvSpPr>
        <p:spPr>
          <a:ln/>
        </p:spPr>
      </p:sp>
      <p:sp>
        <p:nvSpPr>
          <p:cNvPr id="17411"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C11D56-FCB8-414A-977F-A6F33E2F91F6}" type="slidenum">
              <a:rPr lang="en-US" altLang="nl-NL"/>
              <a:pPr/>
              <a:t>7</a:t>
            </a:fld>
            <a:endParaRPr lang="en-US" altLang="nl-NL"/>
          </a:p>
        </p:txBody>
      </p:sp>
      <p:sp>
        <p:nvSpPr>
          <p:cNvPr id="196610" name="Rectangle 2"/>
          <p:cNvSpPr>
            <a:spLocks noChangeArrowheads="1" noTextEdit="1"/>
          </p:cNvSpPr>
          <p:nvPr>
            <p:ph type="sldImg"/>
          </p:nvPr>
        </p:nvSpPr>
        <p:spPr>
          <a:ln/>
        </p:spPr>
      </p:sp>
      <p:sp>
        <p:nvSpPr>
          <p:cNvPr id="196611"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C73B1F-CA3D-4304-B149-F6D82C93110E}" type="slidenum">
              <a:rPr lang="en-US" altLang="nl-NL"/>
              <a:pPr/>
              <a:t>8</a:t>
            </a:fld>
            <a:endParaRPr lang="en-US" altLang="nl-NL"/>
          </a:p>
        </p:txBody>
      </p:sp>
      <p:sp>
        <p:nvSpPr>
          <p:cNvPr id="197634" name="Rectangle 2"/>
          <p:cNvSpPr>
            <a:spLocks noChangeArrowheads="1" noTextEdit="1"/>
          </p:cNvSpPr>
          <p:nvPr>
            <p:ph type="sldImg"/>
          </p:nvPr>
        </p:nvSpPr>
        <p:spPr>
          <a:ln/>
        </p:spPr>
      </p:sp>
      <p:sp>
        <p:nvSpPr>
          <p:cNvPr id="197635"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833A9E-7C27-484B-950B-8936B88D5B2E}" type="slidenum">
              <a:rPr lang="en-US" altLang="nl-NL"/>
              <a:pPr/>
              <a:t>9</a:t>
            </a:fld>
            <a:endParaRPr lang="en-US" altLang="nl-NL"/>
          </a:p>
        </p:txBody>
      </p:sp>
      <p:sp>
        <p:nvSpPr>
          <p:cNvPr id="200706" name="Rectangle 2"/>
          <p:cNvSpPr>
            <a:spLocks noChangeArrowheads="1" noTextEdit="1"/>
          </p:cNvSpPr>
          <p:nvPr>
            <p:ph type="sldImg"/>
          </p:nvPr>
        </p:nvSpPr>
        <p:spPr>
          <a:ln/>
        </p:spPr>
      </p:sp>
      <p:sp>
        <p:nvSpPr>
          <p:cNvPr id="200707"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651625-E14A-44A1-B032-D82C97813D72}" type="slidenum">
              <a:rPr lang="en-US" altLang="nl-NL"/>
              <a:pPr/>
              <a:t>10</a:t>
            </a:fld>
            <a:endParaRPr lang="en-US" altLang="nl-NL"/>
          </a:p>
        </p:txBody>
      </p:sp>
      <p:sp>
        <p:nvSpPr>
          <p:cNvPr id="201730" name="Rectangle 2"/>
          <p:cNvSpPr>
            <a:spLocks noChangeArrowheads="1" noTextEdit="1"/>
          </p:cNvSpPr>
          <p:nvPr>
            <p:ph type="sldImg"/>
          </p:nvPr>
        </p:nvSpPr>
        <p:spPr>
          <a:ln/>
        </p:spPr>
      </p:sp>
      <p:sp>
        <p:nvSpPr>
          <p:cNvPr id="201731"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3BEF80-8780-4CBA-95F1-CB3F09E3ACA1}" type="slidenum">
              <a:rPr lang="en-US" altLang="nl-NL"/>
              <a:pPr/>
              <a:t>11</a:t>
            </a:fld>
            <a:endParaRPr lang="en-US" altLang="nl-NL"/>
          </a:p>
        </p:txBody>
      </p:sp>
      <p:sp>
        <p:nvSpPr>
          <p:cNvPr id="202754" name="Rectangle 2"/>
          <p:cNvSpPr>
            <a:spLocks noChangeArrowheads="1" noTextEdit="1"/>
          </p:cNvSpPr>
          <p:nvPr>
            <p:ph type="sldImg"/>
          </p:nvPr>
        </p:nvSpPr>
        <p:spPr>
          <a:ln/>
        </p:spPr>
      </p:sp>
      <p:sp>
        <p:nvSpPr>
          <p:cNvPr id="202755"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31C280-E8DB-4D1D-BC03-964498279D4E}" type="slidenum">
              <a:rPr lang="en-US" altLang="nl-NL"/>
              <a:pPr/>
              <a:t>12</a:t>
            </a:fld>
            <a:endParaRPr lang="en-US" altLang="nl-NL"/>
          </a:p>
        </p:txBody>
      </p:sp>
      <p:sp>
        <p:nvSpPr>
          <p:cNvPr id="203778" name="Rectangle 2"/>
          <p:cNvSpPr>
            <a:spLocks noChangeArrowheads="1" noTextEdit="1"/>
          </p:cNvSpPr>
          <p:nvPr>
            <p:ph type="sldImg"/>
          </p:nvPr>
        </p:nvSpPr>
        <p:spPr>
          <a:ln/>
        </p:spPr>
      </p:sp>
      <p:sp>
        <p:nvSpPr>
          <p:cNvPr id="203779"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4177C0-E60E-4965-8EAD-D4FA9C18D85F}" type="slidenum">
              <a:rPr lang="en-US" altLang="nl-NL"/>
              <a:pPr/>
              <a:t>13</a:t>
            </a:fld>
            <a:endParaRPr lang="en-US" altLang="nl-NL"/>
          </a:p>
        </p:txBody>
      </p:sp>
      <p:sp>
        <p:nvSpPr>
          <p:cNvPr id="204802" name="Rectangle 2"/>
          <p:cNvSpPr>
            <a:spLocks noChangeArrowheads="1" noTextEdit="1"/>
          </p:cNvSpPr>
          <p:nvPr>
            <p:ph type="sldImg"/>
          </p:nvPr>
        </p:nvSpPr>
        <p:spPr>
          <a:ln/>
        </p:spPr>
      </p:sp>
      <p:sp>
        <p:nvSpPr>
          <p:cNvPr id="204803"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07C8896-3836-4F61-AF5B-4E306AB8BFB7}" type="slidenum">
              <a:rPr lang="en-US" altLang="nl-NL"/>
              <a:pPr/>
              <a:t>14</a:t>
            </a:fld>
            <a:endParaRPr lang="en-US" altLang="nl-NL"/>
          </a:p>
        </p:txBody>
      </p:sp>
      <p:sp>
        <p:nvSpPr>
          <p:cNvPr id="205826" name="Rectangle 2"/>
          <p:cNvSpPr>
            <a:spLocks noChangeArrowheads="1" noTextEdit="1"/>
          </p:cNvSpPr>
          <p:nvPr>
            <p:ph type="sldImg"/>
          </p:nvPr>
        </p:nvSpPr>
        <p:spPr>
          <a:ln/>
        </p:spPr>
      </p:sp>
      <p:sp>
        <p:nvSpPr>
          <p:cNvPr id="205827"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52C153-6CFD-49E0-BE14-D69D4D4B81CA}" type="slidenum">
              <a:rPr lang="en-US" altLang="nl-NL"/>
              <a:pPr/>
              <a:t>15</a:t>
            </a:fld>
            <a:endParaRPr lang="en-US" altLang="nl-NL"/>
          </a:p>
        </p:txBody>
      </p:sp>
      <p:sp>
        <p:nvSpPr>
          <p:cNvPr id="206850" name="Rectangle 2"/>
          <p:cNvSpPr>
            <a:spLocks noChangeArrowheads="1" noTextEdit="1"/>
          </p:cNvSpPr>
          <p:nvPr>
            <p:ph type="sldImg"/>
          </p:nvPr>
        </p:nvSpPr>
        <p:spPr>
          <a:ln/>
        </p:spPr>
      </p:sp>
      <p:sp>
        <p:nvSpPr>
          <p:cNvPr id="206851"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7527AD-622D-4819-8A21-40BBDB5E1957}" type="slidenum">
              <a:rPr lang="en-US" altLang="nl-NL"/>
              <a:pPr/>
              <a:t>16</a:t>
            </a:fld>
            <a:endParaRPr lang="en-US" altLang="nl-NL"/>
          </a:p>
        </p:txBody>
      </p:sp>
      <p:sp>
        <p:nvSpPr>
          <p:cNvPr id="207874" name="Rectangle 2"/>
          <p:cNvSpPr>
            <a:spLocks noChangeArrowheads="1" noTextEdit="1"/>
          </p:cNvSpPr>
          <p:nvPr>
            <p:ph type="sldImg"/>
          </p:nvPr>
        </p:nvSpPr>
        <p:spPr>
          <a:ln/>
        </p:spPr>
      </p:sp>
      <p:sp>
        <p:nvSpPr>
          <p:cNvPr id="207875"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2CE68E-7E39-4140-9064-C27882329CF4}" type="slidenum">
              <a:rPr lang="en-US" altLang="nl-NL"/>
              <a:pPr/>
              <a:t>17</a:t>
            </a:fld>
            <a:endParaRPr lang="en-US" altLang="nl-NL"/>
          </a:p>
        </p:txBody>
      </p:sp>
      <p:sp>
        <p:nvSpPr>
          <p:cNvPr id="208898" name="Rectangle 2"/>
          <p:cNvSpPr>
            <a:spLocks noChangeArrowheads="1" noTextEdit="1"/>
          </p:cNvSpPr>
          <p:nvPr>
            <p:ph type="sldImg"/>
          </p:nvPr>
        </p:nvSpPr>
        <p:spPr>
          <a:ln/>
        </p:spPr>
      </p:sp>
      <p:sp>
        <p:nvSpPr>
          <p:cNvPr id="208899"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6CC3B4-2C57-43CA-BC5D-99627700BA5C}" type="slidenum">
              <a:rPr lang="en-US" altLang="nl-NL"/>
              <a:pPr/>
              <a:t>18</a:t>
            </a:fld>
            <a:endParaRPr lang="en-US" altLang="nl-NL"/>
          </a:p>
        </p:txBody>
      </p:sp>
      <p:sp>
        <p:nvSpPr>
          <p:cNvPr id="209922" name="Rectangle 2"/>
          <p:cNvSpPr>
            <a:spLocks noChangeArrowheads="1" noTextEdit="1"/>
          </p:cNvSpPr>
          <p:nvPr>
            <p:ph type="sldImg"/>
          </p:nvPr>
        </p:nvSpPr>
        <p:spPr>
          <a:ln/>
        </p:spPr>
      </p:sp>
      <p:sp>
        <p:nvSpPr>
          <p:cNvPr id="209923"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763E02-0D1C-403D-B679-FEEC54EDE45B}" type="slidenum">
              <a:rPr lang="en-US" altLang="nl-NL"/>
              <a:pPr/>
              <a:t>19</a:t>
            </a:fld>
            <a:endParaRPr lang="en-US" altLang="nl-NL"/>
          </a:p>
        </p:txBody>
      </p:sp>
      <p:sp>
        <p:nvSpPr>
          <p:cNvPr id="210946" name="Rectangle 2"/>
          <p:cNvSpPr>
            <a:spLocks noChangeArrowheads="1" noTextEdit="1"/>
          </p:cNvSpPr>
          <p:nvPr>
            <p:ph type="sldImg"/>
          </p:nvPr>
        </p:nvSpPr>
        <p:spPr>
          <a:ln/>
        </p:spPr>
      </p:sp>
      <p:sp>
        <p:nvSpPr>
          <p:cNvPr id="210947"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48C879-571F-4DCF-A899-C59D005691FE}" type="slidenum">
              <a:rPr lang="en-US" altLang="nl-NL"/>
              <a:pPr/>
              <a:t>20</a:t>
            </a:fld>
            <a:endParaRPr lang="en-US" altLang="nl-NL"/>
          </a:p>
        </p:txBody>
      </p:sp>
      <p:sp>
        <p:nvSpPr>
          <p:cNvPr id="28674" name="Rectangle 2"/>
          <p:cNvSpPr>
            <a:spLocks noChangeArrowheads="1" noTextEdit="1"/>
          </p:cNvSpPr>
          <p:nvPr>
            <p:ph type="sldImg"/>
          </p:nvPr>
        </p:nvSpPr>
        <p:spPr>
          <a:ln/>
        </p:spPr>
      </p:sp>
      <p:sp>
        <p:nvSpPr>
          <p:cNvPr id="28675"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02DA0E-40FF-4AFF-ACC3-BA19DB70F43F}" type="slidenum">
              <a:rPr lang="en-US" altLang="nl-NL"/>
              <a:pPr/>
              <a:t>21</a:t>
            </a:fld>
            <a:endParaRPr lang="en-US" altLang="nl-NL"/>
          </a:p>
        </p:txBody>
      </p:sp>
      <p:sp>
        <p:nvSpPr>
          <p:cNvPr id="211970" name="Rectangle 2"/>
          <p:cNvSpPr>
            <a:spLocks noChangeArrowheads="1" noTextEdit="1"/>
          </p:cNvSpPr>
          <p:nvPr>
            <p:ph type="sldImg"/>
          </p:nvPr>
        </p:nvSpPr>
        <p:spPr>
          <a:ln/>
        </p:spPr>
      </p:sp>
      <p:sp>
        <p:nvSpPr>
          <p:cNvPr id="211971"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4AA138-787A-4BA1-9689-25E57E99A714}" type="slidenum">
              <a:rPr lang="en-US" altLang="nl-NL"/>
              <a:pPr/>
              <a:t>22</a:t>
            </a:fld>
            <a:endParaRPr lang="en-US" altLang="nl-NL"/>
          </a:p>
        </p:txBody>
      </p:sp>
      <p:sp>
        <p:nvSpPr>
          <p:cNvPr id="212994" name="Rectangle 2"/>
          <p:cNvSpPr>
            <a:spLocks noChangeArrowheads="1" noTextEdit="1"/>
          </p:cNvSpPr>
          <p:nvPr>
            <p:ph type="sldImg"/>
          </p:nvPr>
        </p:nvSpPr>
        <p:spPr>
          <a:ln/>
        </p:spPr>
      </p:sp>
      <p:sp>
        <p:nvSpPr>
          <p:cNvPr id="212995"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B9D2A8-EF2F-40BC-9747-AFB72B45DA8F}" type="slidenum">
              <a:rPr lang="en-US" altLang="nl-NL"/>
              <a:pPr/>
              <a:t>23</a:t>
            </a:fld>
            <a:endParaRPr lang="en-US" altLang="nl-NL"/>
          </a:p>
        </p:txBody>
      </p:sp>
      <p:sp>
        <p:nvSpPr>
          <p:cNvPr id="214018" name="Rectangle 2"/>
          <p:cNvSpPr>
            <a:spLocks noChangeArrowheads="1" noTextEdit="1"/>
          </p:cNvSpPr>
          <p:nvPr>
            <p:ph type="sldImg"/>
          </p:nvPr>
        </p:nvSpPr>
        <p:spPr>
          <a:ln/>
        </p:spPr>
      </p:sp>
      <p:sp>
        <p:nvSpPr>
          <p:cNvPr id="214019"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BC8FF1-6259-4343-B6F7-E1C4A47E4D09}" type="slidenum">
              <a:rPr lang="en-US" altLang="nl-NL"/>
              <a:pPr/>
              <a:t>24</a:t>
            </a:fld>
            <a:endParaRPr lang="en-US" altLang="nl-NL"/>
          </a:p>
        </p:txBody>
      </p:sp>
      <p:sp>
        <p:nvSpPr>
          <p:cNvPr id="215042" name="Rectangle 2"/>
          <p:cNvSpPr>
            <a:spLocks noChangeArrowheads="1" noTextEdit="1"/>
          </p:cNvSpPr>
          <p:nvPr>
            <p:ph type="sldImg"/>
          </p:nvPr>
        </p:nvSpPr>
        <p:spPr>
          <a:ln/>
        </p:spPr>
      </p:sp>
      <p:sp>
        <p:nvSpPr>
          <p:cNvPr id="215043"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F1E6A4-240B-49C4-9B83-1295D5693639}" type="slidenum">
              <a:rPr lang="en-US" altLang="nl-NL"/>
              <a:pPr/>
              <a:t>25</a:t>
            </a:fld>
            <a:endParaRPr lang="en-US" altLang="nl-NL"/>
          </a:p>
        </p:txBody>
      </p:sp>
      <p:sp>
        <p:nvSpPr>
          <p:cNvPr id="216066" name="Rectangle 2"/>
          <p:cNvSpPr>
            <a:spLocks noChangeArrowheads="1" noTextEdit="1"/>
          </p:cNvSpPr>
          <p:nvPr>
            <p:ph type="sldImg"/>
          </p:nvPr>
        </p:nvSpPr>
        <p:spPr>
          <a:ln/>
        </p:spPr>
      </p:sp>
      <p:sp>
        <p:nvSpPr>
          <p:cNvPr id="216067"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AF8359-D293-4A01-AF42-E65F28DBD4F7}" type="slidenum">
              <a:rPr lang="en-US" altLang="nl-NL"/>
              <a:pPr/>
              <a:t>26</a:t>
            </a:fld>
            <a:endParaRPr lang="en-US" altLang="nl-NL"/>
          </a:p>
        </p:txBody>
      </p:sp>
      <p:sp>
        <p:nvSpPr>
          <p:cNvPr id="217090" name="Rectangle 2"/>
          <p:cNvSpPr>
            <a:spLocks noChangeArrowheads="1" noTextEdit="1"/>
          </p:cNvSpPr>
          <p:nvPr>
            <p:ph type="sldImg"/>
          </p:nvPr>
        </p:nvSpPr>
        <p:spPr>
          <a:ln/>
        </p:spPr>
      </p:sp>
      <p:sp>
        <p:nvSpPr>
          <p:cNvPr id="217091"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A87FBA-89C9-4ACC-81A3-BFCC710F2C0B}" type="slidenum">
              <a:rPr lang="en-US" altLang="nl-NL"/>
              <a:pPr/>
              <a:t>27</a:t>
            </a:fld>
            <a:endParaRPr lang="en-US" altLang="nl-NL"/>
          </a:p>
        </p:txBody>
      </p:sp>
      <p:sp>
        <p:nvSpPr>
          <p:cNvPr id="218114" name="Rectangle 2"/>
          <p:cNvSpPr>
            <a:spLocks noChangeArrowheads="1" noTextEdit="1"/>
          </p:cNvSpPr>
          <p:nvPr>
            <p:ph type="sldImg"/>
          </p:nvPr>
        </p:nvSpPr>
        <p:spPr>
          <a:ln/>
        </p:spPr>
      </p:sp>
      <p:sp>
        <p:nvSpPr>
          <p:cNvPr id="218115"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9FE271-79AD-4E2F-8BFF-D8588B982530}" type="slidenum">
              <a:rPr lang="en-US" altLang="nl-NL"/>
              <a:pPr/>
              <a:t>28</a:t>
            </a:fld>
            <a:endParaRPr lang="en-US" altLang="nl-NL"/>
          </a:p>
        </p:txBody>
      </p:sp>
      <p:sp>
        <p:nvSpPr>
          <p:cNvPr id="40962" name="Rectangle 2"/>
          <p:cNvSpPr>
            <a:spLocks noChangeArrowheads="1" noTextEdit="1"/>
          </p:cNvSpPr>
          <p:nvPr>
            <p:ph type="sldImg"/>
          </p:nvPr>
        </p:nvSpPr>
        <p:spPr>
          <a:ln/>
        </p:spPr>
      </p:sp>
      <p:sp>
        <p:nvSpPr>
          <p:cNvPr id="40963"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AA2F09-3E2D-4B04-91B6-3D2B81CB7E80}" type="slidenum">
              <a:rPr lang="en-US" altLang="nl-NL"/>
              <a:pPr/>
              <a:t>29</a:t>
            </a:fld>
            <a:endParaRPr lang="en-US" altLang="nl-NL"/>
          </a:p>
        </p:txBody>
      </p:sp>
      <p:sp>
        <p:nvSpPr>
          <p:cNvPr id="219138" name="Rectangle 2"/>
          <p:cNvSpPr>
            <a:spLocks noChangeArrowheads="1" noTextEdit="1"/>
          </p:cNvSpPr>
          <p:nvPr>
            <p:ph type="sldImg"/>
          </p:nvPr>
        </p:nvSpPr>
        <p:spPr>
          <a:ln/>
        </p:spPr>
      </p:sp>
      <p:sp>
        <p:nvSpPr>
          <p:cNvPr id="219139"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75C835-81CD-4A1E-BBFD-F2F0EA7DDB3E}" type="slidenum">
              <a:rPr lang="en-US" altLang="nl-NL"/>
              <a:pPr/>
              <a:t>30</a:t>
            </a:fld>
            <a:endParaRPr lang="en-US" altLang="nl-NL"/>
          </a:p>
        </p:txBody>
      </p:sp>
      <p:sp>
        <p:nvSpPr>
          <p:cNvPr id="220162" name="Rectangle 2"/>
          <p:cNvSpPr>
            <a:spLocks noChangeArrowheads="1" noTextEdit="1"/>
          </p:cNvSpPr>
          <p:nvPr>
            <p:ph type="sldImg"/>
          </p:nvPr>
        </p:nvSpPr>
        <p:spPr>
          <a:ln/>
        </p:spPr>
      </p:sp>
      <p:sp>
        <p:nvSpPr>
          <p:cNvPr id="220163"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B94687-1173-4942-AF03-77E05612911E}" type="slidenum">
              <a:rPr lang="en-US" altLang="nl-NL"/>
              <a:pPr/>
              <a:t>31</a:t>
            </a:fld>
            <a:endParaRPr lang="en-US" altLang="nl-NL"/>
          </a:p>
        </p:txBody>
      </p:sp>
      <p:sp>
        <p:nvSpPr>
          <p:cNvPr id="221186" name="Rectangle 2"/>
          <p:cNvSpPr>
            <a:spLocks noChangeArrowheads="1" noTextEdit="1"/>
          </p:cNvSpPr>
          <p:nvPr>
            <p:ph type="sldImg"/>
          </p:nvPr>
        </p:nvSpPr>
        <p:spPr>
          <a:ln/>
        </p:spPr>
      </p:sp>
      <p:sp>
        <p:nvSpPr>
          <p:cNvPr id="221187"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FE7DFF-C3A4-4F26-97EC-9027250C0622}" type="slidenum">
              <a:rPr lang="en-US" altLang="nl-NL"/>
              <a:pPr/>
              <a:t>32</a:t>
            </a:fld>
            <a:endParaRPr lang="en-US" altLang="nl-NL"/>
          </a:p>
        </p:txBody>
      </p:sp>
      <p:sp>
        <p:nvSpPr>
          <p:cNvPr id="222210" name="Rectangle 2"/>
          <p:cNvSpPr>
            <a:spLocks noChangeArrowheads="1" noTextEdit="1"/>
          </p:cNvSpPr>
          <p:nvPr>
            <p:ph type="sldImg"/>
          </p:nvPr>
        </p:nvSpPr>
        <p:spPr>
          <a:ln/>
        </p:spPr>
      </p:sp>
      <p:sp>
        <p:nvSpPr>
          <p:cNvPr id="222211"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3E6619-9010-4EAD-ADB7-1DEE05AFEE92}" type="slidenum">
              <a:rPr lang="en-US" altLang="nl-NL"/>
              <a:pPr/>
              <a:t>33</a:t>
            </a:fld>
            <a:endParaRPr lang="en-US" altLang="nl-NL"/>
          </a:p>
        </p:txBody>
      </p:sp>
      <p:sp>
        <p:nvSpPr>
          <p:cNvPr id="223234" name="Rectangle 2"/>
          <p:cNvSpPr>
            <a:spLocks noChangeArrowheads="1" noTextEdit="1"/>
          </p:cNvSpPr>
          <p:nvPr>
            <p:ph type="sldImg"/>
          </p:nvPr>
        </p:nvSpPr>
        <p:spPr>
          <a:ln/>
        </p:spPr>
      </p:sp>
      <p:sp>
        <p:nvSpPr>
          <p:cNvPr id="223235"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5EAC1A-D75C-468F-842C-CC4CC4530FC6}" type="slidenum">
              <a:rPr lang="en-US" altLang="nl-NL"/>
              <a:pPr/>
              <a:t>34</a:t>
            </a:fld>
            <a:endParaRPr lang="en-US" altLang="nl-NL"/>
          </a:p>
        </p:txBody>
      </p:sp>
      <p:sp>
        <p:nvSpPr>
          <p:cNvPr id="224258" name="Rectangle 2"/>
          <p:cNvSpPr>
            <a:spLocks noChangeArrowheads="1" noTextEdit="1"/>
          </p:cNvSpPr>
          <p:nvPr>
            <p:ph type="sldImg"/>
          </p:nvPr>
        </p:nvSpPr>
        <p:spPr>
          <a:ln/>
        </p:spPr>
      </p:sp>
      <p:sp>
        <p:nvSpPr>
          <p:cNvPr id="224259"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04E17E-DDE3-442F-AC10-07377AACEC43}" type="slidenum">
              <a:rPr lang="en-US" altLang="nl-NL"/>
              <a:pPr/>
              <a:t>35</a:t>
            </a:fld>
            <a:endParaRPr lang="en-US" altLang="nl-NL"/>
          </a:p>
        </p:txBody>
      </p:sp>
      <p:sp>
        <p:nvSpPr>
          <p:cNvPr id="225282" name="Rectangle 2"/>
          <p:cNvSpPr>
            <a:spLocks noChangeArrowheads="1" noTextEdit="1"/>
          </p:cNvSpPr>
          <p:nvPr>
            <p:ph type="sldImg"/>
          </p:nvPr>
        </p:nvSpPr>
        <p:spPr>
          <a:ln/>
        </p:spPr>
      </p:sp>
      <p:sp>
        <p:nvSpPr>
          <p:cNvPr id="225283"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E1001F-6FE9-45BD-B8C8-101B8486E78A}" type="slidenum">
              <a:rPr lang="en-US" altLang="nl-NL"/>
              <a:pPr/>
              <a:t>36</a:t>
            </a:fld>
            <a:endParaRPr lang="en-US" altLang="nl-NL"/>
          </a:p>
        </p:txBody>
      </p:sp>
      <p:sp>
        <p:nvSpPr>
          <p:cNvPr id="226306" name="Rectangle 2"/>
          <p:cNvSpPr>
            <a:spLocks noChangeArrowheads="1" noTextEdit="1"/>
          </p:cNvSpPr>
          <p:nvPr>
            <p:ph type="sldImg"/>
          </p:nvPr>
        </p:nvSpPr>
        <p:spPr>
          <a:ln/>
        </p:spPr>
      </p:sp>
      <p:sp>
        <p:nvSpPr>
          <p:cNvPr id="226307"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358E2B-A631-4975-9484-CB06B0A50C5E}" type="slidenum">
              <a:rPr lang="en-US" altLang="nl-NL"/>
              <a:pPr/>
              <a:t>37</a:t>
            </a:fld>
            <a:endParaRPr lang="en-US" altLang="nl-NL"/>
          </a:p>
        </p:txBody>
      </p:sp>
      <p:sp>
        <p:nvSpPr>
          <p:cNvPr id="227330" name="Rectangle 2"/>
          <p:cNvSpPr>
            <a:spLocks noChangeArrowheads="1" noTextEdit="1"/>
          </p:cNvSpPr>
          <p:nvPr>
            <p:ph type="sldImg"/>
          </p:nvPr>
        </p:nvSpPr>
        <p:spPr>
          <a:ln/>
        </p:spPr>
      </p:sp>
      <p:sp>
        <p:nvSpPr>
          <p:cNvPr id="227331"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3E7CB5-EF25-4C5D-B87A-44997140D4D8}" type="slidenum">
              <a:rPr lang="en-US" altLang="nl-NL"/>
              <a:pPr/>
              <a:t>38</a:t>
            </a:fld>
            <a:endParaRPr lang="en-US" altLang="nl-NL"/>
          </a:p>
        </p:txBody>
      </p:sp>
      <p:sp>
        <p:nvSpPr>
          <p:cNvPr id="228354" name="Rectangle 2"/>
          <p:cNvSpPr>
            <a:spLocks noChangeArrowheads="1" noTextEdit="1"/>
          </p:cNvSpPr>
          <p:nvPr>
            <p:ph type="sldImg"/>
          </p:nvPr>
        </p:nvSpPr>
        <p:spPr>
          <a:ln/>
        </p:spPr>
      </p:sp>
      <p:sp>
        <p:nvSpPr>
          <p:cNvPr id="228355"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B7376E-505E-4C6D-921A-ADE6490A05EE}" type="slidenum">
              <a:rPr lang="en-US" altLang="nl-NL"/>
              <a:pPr/>
              <a:t>39</a:t>
            </a:fld>
            <a:endParaRPr lang="en-US" altLang="nl-NL"/>
          </a:p>
        </p:txBody>
      </p:sp>
      <p:sp>
        <p:nvSpPr>
          <p:cNvPr id="32770" name="Rectangle 2"/>
          <p:cNvSpPr>
            <a:spLocks noChangeArrowheads="1" noTextEdit="1"/>
          </p:cNvSpPr>
          <p:nvPr>
            <p:ph type="sldImg"/>
          </p:nvPr>
        </p:nvSpPr>
        <p:spPr>
          <a:ln/>
        </p:spPr>
      </p:sp>
      <p:sp>
        <p:nvSpPr>
          <p:cNvPr id="32771"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7906E4-D050-415C-B407-20259A2B4DB3}" type="slidenum">
              <a:rPr lang="en-US" altLang="nl-NL"/>
              <a:pPr/>
              <a:t>40</a:t>
            </a:fld>
            <a:endParaRPr lang="en-US" altLang="nl-NL"/>
          </a:p>
        </p:txBody>
      </p:sp>
      <p:sp>
        <p:nvSpPr>
          <p:cNvPr id="193538" name="Rectangle 2"/>
          <p:cNvSpPr>
            <a:spLocks noChangeArrowheads="1" noTextEdit="1"/>
          </p:cNvSpPr>
          <p:nvPr>
            <p:ph type="sldImg"/>
          </p:nvPr>
        </p:nvSpPr>
        <p:spPr>
          <a:ln/>
        </p:spPr>
      </p:sp>
      <p:sp>
        <p:nvSpPr>
          <p:cNvPr id="193539" name="Rectangle 3"/>
          <p:cNvSpPr>
            <a:spLocks noGrp="1" noChangeArrowheads="1"/>
          </p:cNvSpPr>
          <p:nvPr>
            <p:ph type="body" idx="1"/>
          </p:nvPr>
        </p:nvSpPr>
        <p:spPr/>
        <p:txBody>
          <a:bodyPr/>
          <a:lstStyle/>
          <a:p>
            <a:endParaRPr lang="nl-NL" altLang="nl-N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smtClean="0"/>
              <a:t>Klik om de stijl te bewerken</a:t>
            </a:r>
            <a:endParaRPr lang="nl-NL"/>
          </a:p>
        </p:txBody>
      </p:sp>
      <p:sp>
        <p:nvSpPr>
          <p:cNvPr id="3" name="O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l-NL" smtClean="0"/>
              <a:t>Klik om de ondertitelstijl van het model te bewerken</a:t>
            </a:r>
            <a:endParaRPr lang="nl-NL"/>
          </a:p>
        </p:txBody>
      </p:sp>
      <p:sp>
        <p:nvSpPr>
          <p:cNvPr id="4" name="Tijdelijke aanduiding voor datum 3"/>
          <p:cNvSpPr>
            <a:spLocks noGrp="1"/>
          </p:cNvSpPr>
          <p:nvPr>
            <p:ph type="dt" sz="half" idx="10"/>
          </p:nvPr>
        </p:nvSpPr>
        <p:spPr/>
        <p:txBody>
          <a:bodyPr/>
          <a:lstStyle>
            <a:lvl1pPr>
              <a:defRPr/>
            </a:lvl1pPr>
          </a:lstStyle>
          <a:p>
            <a:pPr>
              <a:defRPr/>
            </a:pPr>
            <a:endParaRPr lang="nl-NL"/>
          </a:p>
        </p:txBody>
      </p:sp>
      <p:sp>
        <p:nvSpPr>
          <p:cNvPr id="5" name="Tijdelijke aanduiding voor voettekst 4"/>
          <p:cNvSpPr>
            <a:spLocks noGrp="1"/>
          </p:cNvSpPr>
          <p:nvPr>
            <p:ph type="ftr" sz="quarter" idx="11"/>
          </p:nvPr>
        </p:nvSpPr>
        <p:spPr/>
        <p:txBody>
          <a:bodyPr/>
          <a:lstStyle>
            <a:lvl1pPr>
              <a:defRPr/>
            </a:lvl1pPr>
          </a:lstStyle>
          <a:p>
            <a:pPr>
              <a:defRPr/>
            </a:pPr>
            <a:endParaRPr lang="nl-NL"/>
          </a:p>
        </p:txBody>
      </p:sp>
      <p:sp>
        <p:nvSpPr>
          <p:cNvPr id="6" name="Tijdelijke aanduiding voor dianummer 5"/>
          <p:cNvSpPr>
            <a:spLocks noGrp="1"/>
          </p:cNvSpPr>
          <p:nvPr>
            <p:ph type="sldNum" sz="quarter" idx="12"/>
          </p:nvPr>
        </p:nvSpPr>
        <p:spPr/>
        <p:txBody>
          <a:bodyPr/>
          <a:lstStyle>
            <a:lvl1pPr>
              <a:defRPr smtClean="0"/>
            </a:lvl1pPr>
          </a:lstStyle>
          <a:p>
            <a:pPr>
              <a:defRPr/>
            </a:pPr>
            <a:fld id="{402AC56F-FA57-450E-A431-6C0A7728CFF6}" type="slidenum">
              <a:rPr lang="nl-NL"/>
              <a:pPr>
                <a:defRPr/>
              </a:pPr>
              <a:t>‹nr.›</a:t>
            </a:fld>
            <a:endParaRPr lang="nl-NL"/>
          </a:p>
        </p:txBody>
      </p:sp>
    </p:spTree>
    <p:extLst>
      <p:ext uri="{BB962C8B-B14F-4D97-AF65-F5344CB8AC3E}">
        <p14:creationId xmlns:p14="http://schemas.microsoft.com/office/powerpoint/2010/main" val="1639815281"/>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lvl1pPr>
              <a:defRPr/>
            </a:lvl1pPr>
          </a:lstStyle>
          <a:p>
            <a:pPr>
              <a:defRPr/>
            </a:pPr>
            <a:endParaRPr lang="nl-NL"/>
          </a:p>
        </p:txBody>
      </p:sp>
      <p:sp>
        <p:nvSpPr>
          <p:cNvPr id="5" name="Tijdelijke aanduiding voor voettekst 4"/>
          <p:cNvSpPr>
            <a:spLocks noGrp="1"/>
          </p:cNvSpPr>
          <p:nvPr>
            <p:ph type="ftr" sz="quarter" idx="11"/>
          </p:nvPr>
        </p:nvSpPr>
        <p:spPr/>
        <p:txBody>
          <a:bodyPr/>
          <a:lstStyle>
            <a:lvl1pPr>
              <a:defRPr/>
            </a:lvl1pPr>
          </a:lstStyle>
          <a:p>
            <a:pPr>
              <a:defRPr/>
            </a:pPr>
            <a:endParaRPr lang="nl-NL"/>
          </a:p>
        </p:txBody>
      </p:sp>
      <p:sp>
        <p:nvSpPr>
          <p:cNvPr id="6" name="Tijdelijke aanduiding voor dianummer 5"/>
          <p:cNvSpPr>
            <a:spLocks noGrp="1"/>
          </p:cNvSpPr>
          <p:nvPr>
            <p:ph type="sldNum" sz="quarter" idx="12"/>
          </p:nvPr>
        </p:nvSpPr>
        <p:spPr/>
        <p:txBody>
          <a:bodyPr/>
          <a:lstStyle>
            <a:lvl1pPr>
              <a:defRPr smtClean="0"/>
            </a:lvl1pPr>
          </a:lstStyle>
          <a:p>
            <a:pPr>
              <a:defRPr/>
            </a:pPr>
            <a:fld id="{7A70075D-0A98-40F3-A3A9-F10335ADD1DF}" type="slidenum">
              <a:rPr lang="nl-NL"/>
              <a:pPr>
                <a:defRPr/>
              </a:pPr>
              <a:t>‹nr.›</a:t>
            </a:fld>
            <a:endParaRPr lang="nl-NL"/>
          </a:p>
        </p:txBody>
      </p:sp>
    </p:spTree>
    <p:extLst>
      <p:ext uri="{BB962C8B-B14F-4D97-AF65-F5344CB8AC3E}">
        <p14:creationId xmlns:p14="http://schemas.microsoft.com/office/powerpoint/2010/main" val="1794280253"/>
      </p:ext>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Tijdelijke aanduiding voor datum 3"/>
          <p:cNvSpPr>
            <a:spLocks noGrp="1"/>
          </p:cNvSpPr>
          <p:nvPr>
            <p:ph type="dt" sz="half" idx="10"/>
          </p:nvPr>
        </p:nvSpPr>
        <p:spPr/>
        <p:txBody>
          <a:bodyPr/>
          <a:lstStyle>
            <a:lvl1pPr>
              <a:defRPr/>
            </a:lvl1pPr>
          </a:lstStyle>
          <a:p>
            <a:pPr>
              <a:defRPr/>
            </a:pPr>
            <a:endParaRPr lang="nl-NL"/>
          </a:p>
        </p:txBody>
      </p:sp>
      <p:sp>
        <p:nvSpPr>
          <p:cNvPr id="5" name="Tijdelijke aanduiding voor voettekst 4"/>
          <p:cNvSpPr>
            <a:spLocks noGrp="1"/>
          </p:cNvSpPr>
          <p:nvPr>
            <p:ph type="ftr" sz="quarter" idx="11"/>
          </p:nvPr>
        </p:nvSpPr>
        <p:spPr/>
        <p:txBody>
          <a:bodyPr/>
          <a:lstStyle>
            <a:lvl1pPr>
              <a:defRPr/>
            </a:lvl1pPr>
          </a:lstStyle>
          <a:p>
            <a:pPr>
              <a:defRPr/>
            </a:pPr>
            <a:endParaRPr lang="nl-NL"/>
          </a:p>
        </p:txBody>
      </p:sp>
      <p:sp>
        <p:nvSpPr>
          <p:cNvPr id="6" name="Tijdelijke aanduiding voor dianummer 5"/>
          <p:cNvSpPr>
            <a:spLocks noGrp="1"/>
          </p:cNvSpPr>
          <p:nvPr>
            <p:ph type="sldNum" sz="quarter" idx="12"/>
          </p:nvPr>
        </p:nvSpPr>
        <p:spPr/>
        <p:txBody>
          <a:bodyPr/>
          <a:lstStyle>
            <a:lvl1pPr>
              <a:defRPr smtClean="0"/>
            </a:lvl1pPr>
          </a:lstStyle>
          <a:p>
            <a:pPr>
              <a:defRPr/>
            </a:pPr>
            <a:fld id="{90F34537-72E7-4025-9ADA-CA948FFC126C}" type="slidenum">
              <a:rPr lang="nl-NL"/>
              <a:pPr>
                <a:defRPr/>
              </a:pPr>
              <a:t>‹nr.›</a:t>
            </a:fld>
            <a:endParaRPr lang="nl-NL"/>
          </a:p>
        </p:txBody>
      </p:sp>
    </p:spTree>
    <p:extLst>
      <p:ext uri="{BB962C8B-B14F-4D97-AF65-F5344CB8AC3E}">
        <p14:creationId xmlns:p14="http://schemas.microsoft.com/office/powerpoint/2010/main" val="1683560914"/>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107950" y="2781300"/>
            <a:ext cx="4038600" cy="33734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298950" y="2781300"/>
            <a:ext cx="4038600" cy="33734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datum 4"/>
          <p:cNvSpPr>
            <a:spLocks noGrp="1"/>
          </p:cNvSpPr>
          <p:nvPr>
            <p:ph type="dt" sz="half" idx="10"/>
          </p:nvPr>
        </p:nvSpPr>
        <p:spPr/>
        <p:txBody>
          <a:bodyPr/>
          <a:lstStyle>
            <a:lvl1pPr>
              <a:defRPr/>
            </a:lvl1pPr>
          </a:lstStyle>
          <a:p>
            <a:pPr>
              <a:defRPr/>
            </a:pPr>
            <a:endParaRPr lang="nl-NL"/>
          </a:p>
        </p:txBody>
      </p:sp>
      <p:sp>
        <p:nvSpPr>
          <p:cNvPr id="6" name="Tijdelijke aanduiding voor voettekst 5"/>
          <p:cNvSpPr>
            <a:spLocks noGrp="1"/>
          </p:cNvSpPr>
          <p:nvPr>
            <p:ph type="ftr" sz="quarter" idx="11"/>
          </p:nvPr>
        </p:nvSpPr>
        <p:spPr/>
        <p:txBody>
          <a:bodyPr/>
          <a:lstStyle>
            <a:lvl1pPr>
              <a:defRPr/>
            </a:lvl1pPr>
          </a:lstStyle>
          <a:p>
            <a:pPr>
              <a:defRPr/>
            </a:pPr>
            <a:endParaRPr lang="nl-NL"/>
          </a:p>
        </p:txBody>
      </p:sp>
      <p:sp>
        <p:nvSpPr>
          <p:cNvPr id="7" name="Tijdelijke aanduiding voor dianummer 6"/>
          <p:cNvSpPr>
            <a:spLocks noGrp="1"/>
          </p:cNvSpPr>
          <p:nvPr>
            <p:ph type="sldNum" sz="quarter" idx="12"/>
          </p:nvPr>
        </p:nvSpPr>
        <p:spPr/>
        <p:txBody>
          <a:bodyPr/>
          <a:lstStyle>
            <a:lvl1pPr>
              <a:defRPr smtClean="0"/>
            </a:lvl1pPr>
          </a:lstStyle>
          <a:p>
            <a:pPr>
              <a:defRPr/>
            </a:pPr>
            <a:fld id="{D79EB1DD-E48A-4D86-9006-29B7AEDF4517}" type="slidenum">
              <a:rPr lang="nl-NL"/>
              <a:pPr>
                <a:defRPr/>
              </a:pPr>
              <a:t>‹nr.›</a:t>
            </a:fld>
            <a:endParaRPr lang="nl-NL"/>
          </a:p>
        </p:txBody>
      </p:sp>
    </p:spTree>
    <p:extLst>
      <p:ext uri="{BB962C8B-B14F-4D97-AF65-F5344CB8AC3E}">
        <p14:creationId xmlns:p14="http://schemas.microsoft.com/office/powerpoint/2010/main" val="2299948029"/>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Tijdelijke aanduiding voor datum 6"/>
          <p:cNvSpPr>
            <a:spLocks noGrp="1"/>
          </p:cNvSpPr>
          <p:nvPr>
            <p:ph type="dt" sz="half" idx="10"/>
          </p:nvPr>
        </p:nvSpPr>
        <p:spPr/>
        <p:txBody>
          <a:bodyPr/>
          <a:lstStyle>
            <a:lvl1pPr>
              <a:defRPr/>
            </a:lvl1pPr>
          </a:lstStyle>
          <a:p>
            <a:pPr>
              <a:defRPr/>
            </a:pPr>
            <a:endParaRPr lang="nl-NL"/>
          </a:p>
        </p:txBody>
      </p:sp>
      <p:sp>
        <p:nvSpPr>
          <p:cNvPr id="8" name="Tijdelijke aanduiding voor voettekst 7"/>
          <p:cNvSpPr>
            <a:spLocks noGrp="1"/>
          </p:cNvSpPr>
          <p:nvPr>
            <p:ph type="ftr" sz="quarter" idx="11"/>
          </p:nvPr>
        </p:nvSpPr>
        <p:spPr/>
        <p:txBody>
          <a:bodyPr/>
          <a:lstStyle>
            <a:lvl1pPr>
              <a:defRPr/>
            </a:lvl1pPr>
          </a:lstStyle>
          <a:p>
            <a:pPr>
              <a:defRPr/>
            </a:pPr>
            <a:endParaRPr lang="nl-NL"/>
          </a:p>
        </p:txBody>
      </p:sp>
      <p:sp>
        <p:nvSpPr>
          <p:cNvPr id="9" name="Tijdelijke aanduiding voor dianummer 8"/>
          <p:cNvSpPr>
            <a:spLocks noGrp="1"/>
          </p:cNvSpPr>
          <p:nvPr>
            <p:ph type="sldNum" sz="quarter" idx="12"/>
          </p:nvPr>
        </p:nvSpPr>
        <p:spPr/>
        <p:txBody>
          <a:bodyPr/>
          <a:lstStyle>
            <a:lvl1pPr>
              <a:defRPr smtClean="0"/>
            </a:lvl1pPr>
          </a:lstStyle>
          <a:p>
            <a:pPr>
              <a:defRPr/>
            </a:pPr>
            <a:fld id="{6C91B8F2-6223-48AE-8792-F04A71C59E63}" type="slidenum">
              <a:rPr lang="nl-NL"/>
              <a:pPr>
                <a:defRPr/>
              </a:pPr>
              <a:t>‹nr.›</a:t>
            </a:fld>
            <a:endParaRPr lang="nl-NL"/>
          </a:p>
        </p:txBody>
      </p:sp>
    </p:spTree>
    <p:extLst>
      <p:ext uri="{BB962C8B-B14F-4D97-AF65-F5344CB8AC3E}">
        <p14:creationId xmlns:p14="http://schemas.microsoft.com/office/powerpoint/2010/main" val="2420629160"/>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179388" y="1341438"/>
            <a:ext cx="8137525" cy="855662"/>
          </a:xfrm>
        </p:spPr>
        <p:txBody>
          <a:bodyPr/>
          <a:lstStyle>
            <a:lvl1pPr>
              <a:defRPr sz="4000"/>
            </a:lvl1pPr>
          </a:lstStyle>
          <a:p>
            <a:r>
              <a:rPr lang="nl-NL" dirty="0" smtClean="0"/>
              <a:t>Klik om de stijl te bewerken</a:t>
            </a:r>
            <a:endParaRPr lang="nl-NL" dirty="0"/>
          </a:p>
        </p:txBody>
      </p:sp>
      <p:sp>
        <p:nvSpPr>
          <p:cNvPr id="3" name="Tijdelijke aanduiding voor datum 2"/>
          <p:cNvSpPr>
            <a:spLocks noGrp="1"/>
          </p:cNvSpPr>
          <p:nvPr>
            <p:ph type="dt" sz="half" idx="10"/>
          </p:nvPr>
        </p:nvSpPr>
        <p:spPr/>
        <p:txBody>
          <a:bodyPr/>
          <a:lstStyle>
            <a:lvl1pPr>
              <a:defRPr/>
            </a:lvl1pPr>
          </a:lstStyle>
          <a:p>
            <a:pPr>
              <a:defRPr/>
            </a:pPr>
            <a:endParaRPr lang="nl-NL"/>
          </a:p>
        </p:txBody>
      </p:sp>
      <p:sp>
        <p:nvSpPr>
          <p:cNvPr id="4" name="Tijdelijke aanduiding voor voettekst 3"/>
          <p:cNvSpPr>
            <a:spLocks noGrp="1"/>
          </p:cNvSpPr>
          <p:nvPr>
            <p:ph type="ftr" sz="quarter" idx="11"/>
          </p:nvPr>
        </p:nvSpPr>
        <p:spPr/>
        <p:txBody>
          <a:bodyPr/>
          <a:lstStyle>
            <a:lvl1pPr>
              <a:defRPr/>
            </a:lvl1pPr>
          </a:lstStyle>
          <a:p>
            <a:pPr>
              <a:defRPr/>
            </a:pPr>
            <a:endParaRPr lang="nl-NL"/>
          </a:p>
        </p:txBody>
      </p:sp>
      <p:sp>
        <p:nvSpPr>
          <p:cNvPr id="5" name="Tijdelijke aanduiding voor dianummer 4"/>
          <p:cNvSpPr>
            <a:spLocks noGrp="1"/>
          </p:cNvSpPr>
          <p:nvPr>
            <p:ph type="sldNum" sz="quarter" idx="12"/>
          </p:nvPr>
        </p:nvSpPr>
        <p:spPr/>
        <p:txBody>
          <a:bodyPr/>
          <a:lstStyle>
            <a:lvl1pPr>
              <a:defRPr smtClean="0"/>
            </a:lvl1pPr>
          </a:lstStyle>
          <a:p>
            <a:pPr>
              <a:defRPr/>
            </a:pPr>
            <a:fld id="{FBEBF732-7340-4FE8-9217-614FCF9B0A78}" type="slidenum">
              <a:rPr lang="nl-NL"/>
              <a:pPr>
                <a:defRPr/>
              </a:pPr>
              <a:t>‹nr.›</a:t>
            </a:fld>
            <a:endParaRPr lang="nl-NL"/>
          </a:p>
        </p:txBody>
      </p:sp>
    </p:spTree>
    <p:extLst>
      <p:ext uri="{BB962C8B-B14F-4D97-AF65-F5344CB8AC3E}">
        <p14:creationId xmlns:p14="http://schemas.microsoft.com/office/powerpoint/2010/main" val="1904956296"/>
      </p:ext>
    </p:extLst>
  </p:cSld>
  <p:clrMapOvr>
    <a:masterClrMapping/>
  </p:clrMapOvr>
  <p:transition spd="slow"/>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lvl1pPr>
              <a:defRPr/>
            </a:lvl1pPr>
          </a:lstStyle>
          <a:p>
            <a:pPr>
              <a:defRPr/>
            </a:pPr>
            <a:endParaRPr lang="nl-NL"/>
          </a:p>
        </p:txBody>
      </p:sp>
      <p:sp>
        <p:nvSpPr>
          <p:cNvPr id="3" name="Tijdelijke aanduiding voor voettekst 2"/>
          <p:cNvSpPr>
            <a:spLocks noGrp="1"/>
          </p:cNvSpPr>
          <p:nvPr>
            <p:ph type="ftr" sz="quarter" idx="11"/>
          </p:nvPr>
        </p:nvSpPr>
        <p:spPr/>
        <p:txBody>
          <a:bodyPr/>
          <a:lstStyle>
            <a:lvl1pPr>
              <a:defRPr/>
            </a:lvl1pPr>
          </a:lstStyle>
          <a:p>
            <a:pPr>
              <a:defRPr/>
            </a:pPr>
            <a:endParaRPr lang="nl-NL"/>
          </a:p>
        </p:txBody>
      </p:sp>
      <p:sp>
        <p:nvSpPr>
          <p:cNvPr id="4" name="Tijdelijke aanduiding voor dianummer 3"/>
          <p:cNvSpPr>
            <a:spLocks noGrp="1"/>
          </p:cNvSpPr>
          <p:nvPr>
            <p:ph type="sldNum" sz="quarter" idx="12"/>
          </p:nvPr>
        </p:nvSpPr>
        <p:spPr/>
        <p:txBody>
          <a:bodyPr/>
          <a:lstStyle>
            <a:lvl1pPr>
              <a:defRPr smtClean="0"/>
            </a:lvl1pPr>
          </a:lstStyle>
          <a:p>
            <a:pPr>
              <a:defRPr/>
            </a:pPr>
            <a:fld id="{5729B029-0B3B-460F-BCB2-3B0EE27F7579}" type="slidenum">
              <a:rPr lang="nl-NL"/>
              <a:pPr>
                <a:defRPr/>
              </a:pPr>
              <a:t>‹nr.›</a:t>
            </a:fld>
            <a:endParaRPr lang="nl-NL"/>
          </a:p>
        </p:txBody>
      </p:sp>
    </p:spTree>
    <p:extLst>
      <p:ext uri="{BB962C8B-B14F-4D97-AF65-F5344CB8AC3E}">
        <p14:creationId xmlns:p14="http://schemas.microsoft.com/office/powerpoint/2010/main" val="1614935180"/>
      </p:ext>
    </p:extLst>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lvl1pPr>
              <a:defRPr/>
            </a:lvl1pPr>
          </a:lstStyle>
          <a:p>
            <a:pPr>
              <a:defRPr/>
            </a:pPr>
            <a:endParaRPr lang="nl-NL"/>
          </a:p>
        </p:txBody>
      </p:sp>
      <p:sp>
        <p:nvSpPr>
          <p:cNvPr id="6" name="Tijdelijke aanduiding voor voettekst 5"/>
          <p:cNvSpPr>
            <a:spLocks noGrp="1"/>
          </p:cNvSpPr>
          <p:nvPr>
            <p:ph type="ftr" sz="quarter" idx="11"/>
          </p:nvPr>
        </p:nvSpPr>
        <p:spPr/>
        <p:txBody>
          <a:bodyPr/>
          <a:lstStyle>
            <a:lvl1pPr>
              <a:defRPr/>
            </a:lvl1pPr>
          </a:lstStyle>
          <a:p>
            <a:pPr>
              <a:defRPr/>
            </a:pPr>
            <a:endParaRPr lang="nl-NL"/>
          </a:p>
        </p:txBody>
      </p:sp>
      <p:sp>
        <p:nvSpPr>
          <p:cNvPr id="7" name="Tijdelijke aanduiding voor dianummer 6"/>
          <p:cNvSpPr>
            <a:spLocks noGrp="1"/>
          </p:cNvSpPr>
          <p:nvPr>
            <p:ph type="sldNum" sz="quarter" idx="12"/>
          </p:nvPr>
        </p:nvSpPr>
        <p:spPr/>
        <p:txBody>
          <a:bodyPr/>
          <a:lstStyle>
            <a:lvl1pPr>
              <a:defRPr smtClean="0"/>
            </a:lvl1pPr>
          </a:lstStyle>
          <a:p>
            <a:pPr>
              <a:defRPr/>
            </a:pPr>
            <a:fld id="{70DE12AA-3A92-43B2-8E0E-28F0C175EB83}" type="slidenum">
              <a:rPr lang="nl-NL"/>
              <a:pPr>
                <a:defRPr/>
              </a:pPr>
              <a:t>‹nr.›</a:t>
            </a:fld>
            <a:endParaRPr lang="nl-NL"/>
          </a:p>
        </p:txBody>
      </p:sp>
    </p:spTree>
    <p:extLst>
      <p:ext uri="{BB962C8B-B14F-4D97-AF65-F5344CB8AC3E}">
        <p14:creationId xmlns:p14="http://schemas.microsoft.com/office/powerpoint/2010/main" val="4153440646"/>
      </p:ext>
    </p:extLst>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lvl1pPr>
              <a:defRPr/>
            </a:lvl1pPr>
          </a:lstStyle>
          <a:p>
            <a:pPr>
              <a:defRPr/>
            </a:pPr>
            <a:endParaRPr lang="nl-NL"/>
          </a:p>
        </p:txBody>
      </p:sp>
      <p:sp>
        <p:nvSpPr>
          <p:cNvPr id="6" name="Tijdelijke aanduiding voor voettekst 5"/>
          <p:cNvSpPr>
            <a:spLocks noGrp="1"/>
          </p:cNvSpPr>
          <p:nvPr>
            <p:ph type="ftr" sz="quarter" idx="11"/>
          </p:nvPr>
        </p:nvSpPr>
        <p:spPr/>
        <p:txBody>
          <a:bodyPr/>
          <a:lstStyle>
            <a:lvl1pPr>
              <a:defRPr/>
            </a:lvl1pPr>
          </a:lstStyle>
          <a:p>
            <a:pPr>
              <a:defRPr/>
            </a:pPr>
            <a:endParaRPr lang="nl-NL"/>
          </a:p>
        </p:txBody>
      </p:sp>
      <p:sp>
        <p:nvSpPr>
          <p:cNvPr id="7" name="Tijdelijke aanduiding voor dianummer 6"/>
          <p:cNvSpPr>
            <a:spLocks noGrp="1"/>
          </p:cNvSpPr>
          <p:nvPr>
            <p:ph type="sldNum" sz="quarter" idx="12"/>
          </p:nvPr>
        </p:nvSpPr>
        <p:spPr/>
        <p:txBody>
          <a:bodyPr/>
          <a:lstStyle>
            <a:lvl1pPr>
              <a:defRPr smtClean="0"/>
            </a:lvl1pPr>
          </a:lstStyle>
          <a:p>
            <a:pPr>
              <a:defRPr/>
            </a:pPr>
            <a:fld id="{680D21AC-4616-41DB-A23A-124C399784F4}" type="slidenum">
              <a:rPr lang="nl-NL"/>
              <a:pPr>
                <a:defRPr/>
              </a:pPr>
              <a:t>‹nr.›</a:t>
            </a:fld>
            <a:endParaRPr lang="nl-NL"/>
          </a:p>
        </p:txBody>
      </p:sp>
    </p:spTree>
    <p:extLst>
      <p:ext uri="{BB962C8B-B14F-4D97-AF65-F5344CB8AC3E}">
        <p14:creationId xmlns:p14="http://schemas.microsoft.com/office/powerpoint/2010/main" val="3665854712"/>
      </p:ext>
    </p:extLst>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lvl1pPr>
              <a:defRPr/>
            </a:lvl1pPr>
          </a:lstStyle>
          <a:p>
            <a:pPr>
              <a:defRPr/>
            </a:pPr>
            <a:endParaRPr lang="nl-NL"/>
          </a:p>
        </p:txBody>
      </p:sp>
      <p:sp>
        <p:nvSpPr>
          <p:cNvPr id="5" name="Tijdelijke aanduiding voor voettekst 4"/>
          <p:cNvSpPr>
            <a:spLocks noGrp="1"/>
          </p:cNvSpPr>
          <p:nvPr>
            <p:ph type="ftr" sz="quarter" idx="11"/>
          </p:nvPr>
        </p:nvSpPr>
        <p:spPr/>
        <p:txBody>
          <a:bodyPr/>
          <a:lstStyle>
            <a:lvl1pPr>
              <a:defRPr/>
            </a:lvl1pPr>
          </a:lstStyle>
          <a:p>
            <a:pPr>
              <a:defRPr/>
            </a:pPr>
            <a:endParaRPr lang="nl-NL"/>
          </a:p>
        </p:txBody>
      </p:sp>
      <p:sp>
        <p:nvSpPr>
          <p:cNvPr id="6" name="Tijdelijke aanduiding voor dianummer 5"/>
          <p:cNvSpPr>
            <a:spLocks noGrp="1"/>
          </p:cNvSpPr>
          <p:nvPr>
            <p:ph type="sldNum" sz="quarter" idx="12"/>
          </p:nvPr>
        </p:nvSpPr>
        <p:spPr/>
        <p:txBody>
          <a:bodyPr/>
          <a:lstStyle>
            <a:lvl1pPr>
              <a:defRPr smtClean="0"/>
            </a:lvl1pPr>
          </a:lstStyle>
          <a:p>
            <a:pPr>
              <a:defRPr/>
            </a:pPr>
            <a:fld id="{62BADB08-F0BA-42EE-8107-2CA633014527}" type="slidenum">
              <a:rPr lang="nl-NL"/>
              <a:pPr>
                <a:defRPr/>
              </a:pPr>
              <a:t>‹nr.›</a:t>
            </a:fld>
            <a:endParaRPr lang="nl-NL"/>
          </a:p>
        </p:txBody>
      </p:sp>
    </p:spTree>
    <p:extLst>
      <p:ext uri="{BB962C8B-B14F-4D97-AF65-F5344CB8AC3E}">
        <p14:creationId xmlns:p14="http://schemas.microsoft.com/office/powerpoint/2010/main" val="3024233598"/>
      </p:ext>
    </p:extLst>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280150" y="1341438"/>
            <a:ext cx="2057400" cy="4813300"/>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107950" y="1341438"/>
            <a:ext cx="6019800" cy="4813300"/>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lvl1pPr>
              <a:defRPr/>
            </a:lvl1pPr>
          </a:lstStyle>
          <a:p>
            <a:pPr>
              <a:defRPr/>
            </a:pPr>
            <a:endParaRPr lang="nl-NL"/>
          </a:p>
        </p:txBody>
      </p:sp>
      <p:sp>
        <p:nvSpPr>
          <p:cNvPr id="5" name="Tijdelijke aanduiding voor voettekst 4"/>
          <p:cNvSpPr>
            <a:spLocks noGrp="1"/>
          </p:cNvSpPr>
          <p:nvPr>
            <p:ph type="ftr" sz="quarter" idx="11"/>
          </p:nvPr>
        </p:nvSpPr>
        <p:spPr/>
        <p:txBody>
          <a:bodyPr/>
          <a:lstStyle>
            <a:lvl1pPr>
              <a:defRPr/>
            </a:lvl1pPr>
          </a:lstStyle>
          <a:p>
            <a:pPr>
              <a:defRPr/>
            </a:pPr>
            <a:endParaRPr lang="nl-NL"/>
          </a:p>
        </p:txBody>
      </p:sp>
      <p:sp>
        <p:nvSpPr>
          <p:cNvPr id="6" name="Tijdelijke aanduiding voor dianummer 5"/>
          <p:cNvSpPr>
            <a:spLocks noGrp="1"/>
          </p:cNvSpPr>
          <p:nvPr>
            <p:ph type="sldNum" sz="quarter" idx="12"/>
          </p:nvPr>
        </p:nvSpPr>
        <p:spPr/>
        <p:txBody>
          <a:bodyPr/>
          <a:lstStyle>
            <a:lvl1pPr>
              <a:defRPr smtClean="0"/>
            </a:lvl1pPr>
          </a:lstStyle>
          <a:p>
            <a:pPr>
              <a:defRPr/>
            </a:pPr>
            <a:fld id="{DFB0AA53-5264-414D-AFC5-10C40B60F000}" type="slidenum">
              <a:rPr lang="nl-NL"/>
              <a:pPr>
                <a:defRPr/>
              </a:pPr>
              <a:t>‹nr.›</a:t>
            </a:fld>
            <a:endParaRPr lang="nl-NL"/>
          </a:p>
        </p:txBody>
      </p:sp>
    </p:spTree>
    <p:extLst>
      <p:ext uri="{BB962C8B-B14F-4D97-AF65-F5344CB8AC3E}">
        <p14:creationId xmlns:p14="http://schemas.microsoft.com/office/powerpoint/2010/main" val="3940110115"/>
      </p:ext>
    </p:extLst>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el, tekst en illustratie">
    <p:spTree>
      <p:nvGrpSpPr>
        <p:cNvPr id="1" name=""/>
        <p:cNvGrpSpPr/>
        <p:nvPr/>
      </p:nvGrpSpPr>
      <p:grpSpPr>
        <a:xfrm>
          <a:off x="0" y="0"/>
          <a:ext cx="0" cy="0"/>
          <a:chOff x="0" y="0"/>
          <a:chExt cx="0" cy="0"/>
        </a:xfrm>
      </p:grpSpPr>
      <p:sp>
        <p:nvSpPr>
          <p:cNvPr id="2" name="Titel 1"/>
          <p:cNvSpPr>
            <a:spLocks noGrp="1"/>
          </p:cNvSpPr>
          <p:nvPr>
            <p:ph type="title"/>
          </p:nvPr>
        </p:nvSpPr>
        <p:spPr>
          <a:xfrm>
            <a:off x="90488" y="1328738"/>
            <a:ext cx="8137525" cy="842962"/>
          </a:xfrm>
        </p:spPr>
        <p:txBody>
          <a:bodyPr/>
          <a:lstStyle>
            <a:lvl1pPr>
              <a:defRPr sz="4000"/>
            </a:lvl1pPr>
          </a:lstStyle>
          <a:p>
            <a:r>
              <a:rPr lang="nl-NL" dirty="0" smtClean="0"/>
              <a:t>Klik om de stijl te bewerken</a:t>
            </a:r>
            <a:endParaRPr lang="nl-NL" dirty="0"/>
          </a:p>
        </p:txBody>
      </p:sp>
      <p:sp>
        <p:nvSpPr>
          <p:cNvPr id="3" name="Tijdelijke aanduiding voor tekst 2"/>
          <p:cNvSpPr>
            <a:spLocks noGrp="1"/>
          </p:cNvSpPr>
          <p:nvPr>
            <p:ph type="body" sz="half" idx="1"/>
          </p:nvPr>
        </p:nvSpPr>
        <p:spPr>
          <a:xfrm>
            <a:off x="107950" y="2781300"/>
            <a:ext cx="4038600" cy="337343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llustratie 3"/>
          <p:cNvSpPr>
            <a:spLocks noGrp="1"/>
          </p:cNvSpPr>
          <p:nvPr>
            <p:ph type="clipArt" sz="half" idx="2"/>
          </p:nvPr>
        </p:nvSpPr>
        <p:spPr>
          <a:xfrm>
            <a:off x="4298950" y="2781300"/>
            <a:ext cx="4038600" cy="3373438"/>
          </a:xfrm>
        </p:spPr>
        <p:txBody>
          <a:bodyPr/>
          <a:lstStyle/>
          <a:p>
            <a:endParaRPr lang="nl-NL"/>
          </a:p>
        </p:txBody>
      </p:sp>
      <p:sp>
        <p:nvSpPr>
          <p:cNvPr id="5" name="Tijdelijke aanduiding voor datum 4"/>
          <p:cNvSpPr>
            <a:spLocks noGrp="1"/>
          </p:cNvSpPr>
          <p:nvPr>
            <p:ph type="dt" sz="half" idx="10"/>
          </p:nvPr>
        </p:nvSpPr>
        <p:spPr>
          <a:xfrm>
            <a:off x="0" y="6524625"/>
            <a:ext cx="2133600" cy="476250"/>
          </a:xfrm>
        </p:spPr>
        <p:txBody>
          <a:bodyPr/>
          <a:lstStyle>
            <a:lvl1pPr>
              <a:defRPr/>
            </a:lvl1pPr>
          </a:lstStyle>
          <a:p>
            <a:pPr>
              <a:defRPr/>
            </a:pPr>
            <a:endParaRPr lang="nl-NL"/>
          </a:p>
        </p:txBody>
      </p:sp>
      <p:sp>
        <p:nvSpPr>
          <p:cNvPr id="6" name="Tijdelijke aanduiding voor voettekst 5"/>
          <p:cNvSpPr>
            <a:spLocks noGrp="1"/>
          </p:cNvSpPr>
          <p:nvPr>
            <p:ph type="ftr" sz="quarter" idx="11"/>
          </p:nvPr>
        </p:nvSpPr>
        <p:spPr>
          <a:xfrm>
            <a:off x="2481263" y="6524625"/>
            <a:ext cx="2895600" cy="476250"/>
          </a:xfrm>
        </p:spPr>
        <p:txBody>
          <a:bodyPr/>
          <a:lstStyle>
            <a:lvl1pPr>
              <a:defRPr/>
            </a:lvl1pPr>
          </a:lstStyle>
          <a:p>
            <a:pPr>
              <a:defRPr/>
            </a:pPr>
            <a:endParaRPr lang="nl-NL"/>
          </a:p>
        </p:txBody>
      </p:sp>
      <p:sp>
        <p:nvSpPr>
          <p:cNvPr id="7" name="Tijdelijke aanduiding voor dianummer 6"/>
          <p:cNvSpPr>
            <a:spLocks noGrp="1"/>
          </p:cNvSpPr>
          <p:nvPr>
            <p:ph type="sldNum" sz="quarter" idx="12"/>
          </p:nvPr>
        </p:nvSpPr>
        <p:spPr>
          <a:xfrm>
            <a:off x="5724525" y="6524625"/>
            <a:ext cx="1341438" cy="476250"/>
          </a:xfrm>
        </p:spPr>
        <p:txBody>
          <a:bodyPr/>
          <a:lstStyle>
            <a:lvl1pPr>
              <a:defRPr smtClean="0"/>
            </a:lvl1pPr>
          </a:lstStyle>
          <a:p>
            <a:pPr>
              <a:defRPr/>
            </a:pPr>
            <a:fld id="{2C8CAAD4-C5E2-4904-85DA-3F60A9462551}" type="slidenum">
              <a:rPr lang="nl-NL"/>
              <a:pPr>
                <a:defRPr/>
              </a:pPr>
              <a:t>‹nr.›</a:t>
            </a:fld>
            <a:endParaRPr lang="nl-NL"/>
          </a:p>
        </p:txBody>
      </p:sp>
    </p:spTree>
    <p:extLst>
      <p:ext uri="{BB962C8B-B14F-4D97-AF65-F5344CB8AC3E}">
        <p14:creationId xmlns:p14="http://schemas.microsoft.com/office/powerpoint/2010/main" val="1280785112"/>
      </p:ext>
    </p:extLst>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type="dgm" preserve="1">
  <p:cSld name="Titel en diagram of organigram">
    <p:spTree>
      <p:nvGrpSpPr>
        <p:cNvPr id="1" name=""/>
        <p:cNvGrpSpPr/>
        <p:nvPr/>
      </p:nvGrpSpPr>
      <p:grpSpPr>
        <a:xfrm>
          <a:off x="0" y="0"/>
          <a:ext cx="0" cy="0"/>
          <a:chOff x="0" y="0"/>
          <a:chExt cx="0" cy="0"/>
        </a:xfrm>
      </p:grpSpPr>
      <p:sp>
        <p:nvSpPr>
          <p:cNvPr id="2" name="Titel 1"/>
          <p:cNvSpPr>
            <a:spLocks noGrp="1"/>
          </p:cNvSpPr>
          <p:nvPr>
            <p:ph type="title"/>
          </p:nvPr>
        </p:nvSpPr>
        <p:spPr>
          <a:xfrm>
            <a:off x="179388" y="1341438"/>
            <a:ext cx="8137525" cy="855662"/>
          </a:xfrm>
        </p:spPr>
        <p:txBody>
          <a:bodyPr/>
          <a:lstStyle>
            <a:lvl1pPr>
              <a:defRPr sz="4000"/>
            </a:lvl1pPr>
          </a:lstStyle>
          <a:p>
            <a:r>
              <a:rPr lang="nl-NL" dirty="0" smtClean="0"/>
              <a:t>Klik om de stijl te bewerken</a:t>
            </a:r>
            <a:endParaRPr lang="nl-NL" dirty="0"/>
          </a:p>
        </p:txBody>
      </p:sp>
      <p:sp>
        <p:nvSpPr>
          <p:cNvPr id="3" name="Tijdelijke aanduiding voor SmartArt 2"/>
          <p:cNvSpPr>
            <a:spLocks noGrp="1"/>
          </p:cNvSpPr>
          <p:nvPr>
            <p:ph type="dgm" idx="1"/>
          </p:nvPr>
        </p:nvSpPr>
        <p:spPr>
          <a:xfrm>
            <a:off x="107950" y="2781300"/>
            <a:ext cx="8229600" cy="3373438"/>
          </a:xfrm>
        </p:spPr>
        <p:txBody>
          <a:bodyPr/>
          <a:lstStyle/>
          <a:p>
            <a:endParaRPr lang="nl-NL"/>
          </a:p>
        </p:txBody>
      </p:sp>
      <p:sp>
        <p:nvSpPr>
          <p:cNvPr id="4" name="Tijdelijke aanduiding voor datum 3"/>
          <p:cNvSpPr>
            <a:spLocks noGrp="1"/>
          </p:cNvSpPr>
          <p:nvPr>
            <p:ph type="dt" sz="half" idx="10"/>
          </p:nvPr>
        </p:nvSpPr>
        <p:spPr>
          <a:xfrm>
            <a:off x="0" y="6524625"/>
            <a:ext cx="2133600" cy="476250"/>
          </a:xfrm>
        </p:spPr>
        <p:txBody>
          <a:bodyPr/>
          <a:lstStyle>
            <a:lvl1pPr>
              <a:defRPr/>
            </a:lvl1pPr>
          </a:lstStyle>
          <a:p>
            <a:pPr>
              <a:defRPr/>
            </a:pPr>
            <a:endParaRPr lang="nl-NL"/>
          </a:p>
        </p:txBody>
      </p:sp>
      <p:sp>
        <p:nvSpPr>
          <p:cNvPr id="5" name="Tijdelijke aanduiding voor voettekst 4"/>
          <p:cNvSpPr>
            <a:spLocks noGrp="1"/>
          </p:cNvSpPr>
          <p:nvPr>
            <p:ph type="ftr" sz="quarter" idx="11"/>
          </p:nvPr>
        </p:nvSpPr>
        <p:spPr>
          <a:xfrm>
            <a:off x="2481263" y="6524625"/>
            <a:ext cx="2895600" cy="476250"/>
          </a:xfrm>
        </p:spPr>
        <p:txBody>
          <a:bodyPr/>
          <a:lstStyle>
            <a:lvl1pPr>
              <a:defRPr/>
            </a:lvl1pPr>
          </a:lstStyle>
          <a:p>
            <a:pPr>
              <a:defRPr/>
            </a:pPr>
            <a:endParaRPr lang="nl-NL"/>
          </a:p>
        </p:txBody>
      </p:sp>
      <p:sp>
        <p:nvSpPr>
          <p:cNvPr id="6" name="Tijdelijke aanduiding voor dianummer 5"/>
          <p:cNvSpPr>
            <a:spLocks noGrp="1"/>
          </p:cNvSpPr>
          <p:nvPr>
            <p:ph type="sldNum" sz="quarter" idx="12"/>
          </p:nvPr>
        </p:nvSpPr>
        <p:spPr>
          <a:xfrm>
            <a:off x="5724525" y="6524625"/>
            <a:ext cx="1341438" cy="476250"/>
          </a:xfrm>
        </p:spPr>
        <p:txBody>
          <a:bodyPr/>
          <a:lstStyle>
            <a:lvl1pPr>
              <a:defRPr smtClean="0"/>
            </a:lvl1pPr>
          </a:lstStyle>
          <a:p>
            <a:pPr>
              <a:defRPr/>
            </a:pPr>
            <a:fld id="{66D9C974-04B9-44E3-83F3-E2D63B002314}" type="slidenum">
              <a:rPr lang="nl-NL"/>
              <a:pPr>
                <a:defRPr/>
              </a:pPr>
              <a:t>‹nr.›</a:t>
            </a:fld>
            <a:endParaRPr lang="nl-NL"/>
          </a:p>
        </p:txBody>
      </p:sp>
    </p:spTree>
    <p:extLst>
      <p:ext uri="{BB962C8B-B14F-4D97-AF65-F5344CB8AC3E}">
        <p14:creationId xmlns:p14="http://schemas.microsoft.com/office/powerpoint/2010/main" val="3864886697"/>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bwMode="auto">
          <a:xfrm>
            <a:off x="179388" y="1341438"/>
            <a:ext cx="813752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altLang="nl-NL" smtClean="0"/>
              <a:t>Titelstijl van model bewerken</a:t>
            </a:r>
          </a:p>
        </p:txBody>
      </p:sp>
      <p:sp>
        <p:nvSpPr>
          <p:cNvPr id="194563" name="Rectangle 3"/>
          <p:cNvSpPr>
            <a:spLocks noGrp="1" noChangeArrowheads="1"/>
          </p:cNvSpPr>
          <p:nvPr>
            <p:ph type="body" idx="1"/>
          </p:nvPr>
        </p:nvSpPr>
        <p:spPr bwMode="auto">
          <a:xfrm>
            <a:off x="107950" y="2781300"/>
            <a:ext cx="8229600" cy="337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smtClean="0"/>
              <a:t>Klik om de tekststijl van het model te bewerken</a:t>
            </a:r>
          </a:p>
          <a:p>
            <a:pPr lvl="1"/>
            <a:r>
              <a:rPr lang="nl-NL" altLang="nl-NL" smtClean="0"/>
              <a:t>Tweede niveau</a:t>
            </a:r>
          </a:p>
          <a:p>
            <a:pPr lvl="2"/>
            <a:r>
              <a:rPr lang="nl-NL" altLang="nl-NL" smtClean="0"/>
              <a:t>Derde niveau</a:t>
            </a:r>
          </a:p>
          <a:p>
            <a:pPr lvl="3"/>
            <a:r>
              <a:rPr lang="nl-NL" altLang="nl-NL" smtClean="0"/>
              <a:t>Vierde niveau</a:t>
            </a:r>
          </a:p>
          <a:p>
            <a:pPr lvl="4"/>
            <a:r>
              <a:rPr lang="nl-NL" altLang="nl-NL" smtClean="0"/>
              <a:t>Vijfde niveau</a:t>
            </a:r>
          </a:p>
        </p:txBody>
      </p:sp>
      <p:sp>
        <p:nvSpPr>
          <p:cNvPr id="208900" name="Rectangle 4"/>
          <p:cNvSpPr>
            <a:spLocks noGrp="1" noChangeArrowheads="1"/>
          </p:cNvSpPr>
          <p:nvPr>
            <p:ph type="dt" sz="half" idx="2"/>
          </p:nvPr>
        </p:nvSpPr>
        <p:spPr bwMode="auto">
          <a:xfrm>
            <a:off x="0" y="65246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ClrTx/>
              <a:buSzTx/>
              <a:buFontTx/>
              <a:buNone/>
              <a:defRPr sz="1400">
                <a:solidFill>
                  <a:schemeClr val="bg1"/>
                </a:solidFill>
                <a:effectLst/>
                <a:latin typeface="+mn-lt"/>
                <a:ea typeface="+mn-ea"/>
              </a:defRPr>
            </a:lvl1pPr>
          </a:lstStyle>
          <a:p>
            <a:pPr>
              <a:defRPr/>
            </a:pPr>
            <a:endParaRPr lang="nl-NL"/>
          </a:p>
        </p:txBody>
      </p:sp>
      <p:sp>
        <p:nvSpPr>
          <p:cNvPr id="208901" name="Rectangle 5"/>
          <p:cNvSpPr>
            <a:spLocks noGrp="1" noChangeArrowheads="1"/>
          </p:cNvSpPr>
          <p:nvPr>
            <p:ph type="ftr" sz="quarter" idx="3"/>
          </p:nvPr>
        </p:nvSpPr>
        <p:spPr bwMode="auto">
          <a:xfrm>
            <a:off x="2481263" y="65246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ClrTx/>
              <a:buSzTx/>
              <a:buFontTx/>
              <a:buNone/>
              <a:defRPr sz="1400">
                <a:solidFill>
                  <a:schemeClr val="bg1"/>
                </a:solidFill>
                <a:effectLst/>
                <a:latin typeface="+mn-lt"/>
                <a:ea typeface="+mn-ea"/>
              </a:defRPr>
            </a:lvl1pPr>
          </a:lstStyle>
          <a:p>
            <a:pPr>
              <a:defRPr/>
            </a:pPr>
            <a:endParaRPr lang="nl-NL"/>
          </a:p>
        </p:txBody>
      </p:sp>
      <p:sp>
        <p:nvSpPr>
          <p:cNvPr id="208902" name="Rectangle 6"/>
          <p:cNvSpPr>
            <a:spLocks noGrp="1" noChangeArrowheads="1"/>
          </p:cNvSpPr>
          <p:nvPr>
            <p:ph type="sldNum" sz="quarter" idx="4"/>
          </p:nvPr>
        </p:nvSpPr>
        <p:spPr bwMode="auto">
          <a:xfrm>
            <a:off x="5724525" y="6524625"/>
            <a:ext cx="1341438"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ClrTx/>
              <a:buSzTx/>
              <a:buFontTx/>
              <a:buNone/>
              <a:defRPr sz="1400">
                <a:solidFill>
                  <a:schemeClr val="bg1"/>
                </a:solidFill>
                <a:effectLst/>
                <a:latin typeface="+mn-lt"/>
                <a:ea typeface="+mn-ea"/>
              </a:defRPr>
            </a:lvl1pPr>
          </a:lstStyle>
          <a:p>
            <a:pPr>
              <a:defRPr/>
            </a:pPr>
            <a:fld id="{B54BC5F7-9DDA-4B03-8A5A-1E8589A244B3}" type="slidenum">
              <a:rPr lang="nl-NL"/>
              <a:pPr>
                <a:defRPr/>
              </a:pPr>
              <a:t>‹nr.›</a:t>
            </a:fld>
            <a:endParaRPr lang="nl-NL"/>
          </a:p>
        </p:txBody>
      </p:sp>
      <p:sp>
        <p:nvSpPr>
          <p:cNvPr id="1031" name="Rectangle 8"/>
          <p:cNvSpPr>
            <a:spLocks noChangeArrowheads="1"/>
          </p:cNvSpPr>
          <p:nvPr/>
        </p:nvSpPr>
        <p:spPr bwMode="auto">
          <a:xfrm>
            <a:off x="0" y="0"/>
            <a:ext cx="5029200" cy="1328738"/>
          </a:xfrm>
          <a:prstGeom prst="rect">
            <a:avLst/>
          </a:prstGeom>
          <a:solidFill>
            <a:schemeClr val="bg1"/>
          </a:solidFill>
          <a:ln w="3175" algn="ctr">
            <a:solidFill>
              <a:schemeClr val="bg1"/>
            </a:solidFill>
            <a:round/>
            <a:headEnd/>
            <a:tailEnd/>
          </a:ln>
        </p:spPr>
        <p:txBody>
          <a:bodyPr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spcBef>
                <a:spcPct val="0"/>
              </a:spcBef>
              <a:buClrTx/>
              <a:buSzTx/>
              <a:buFontTx/>
              <a:buNone/>
              <a:defRPr/>
            </a:pPr>
            <a:endParaRPr lang="nl-NL" altLang="nl-NL" smtClean="0">
              <a:effectLst/>
            </a:endParaRPr>
          </a:p>
        </p:txBody>
      </p:sp>
      <p:sp>
        <p:nvSpPr>
          <p:cNvPr id="8" name="Rectangle 7"/>
          <p:cNvSpPr>
            <a:spLocks noChangeArrowheads="1"/>
          </p:cNvSpPr>
          <p:nvPr/>
        </p:nvSpPr>
        <p:spPr bwMode="auto">
          <a:xfrm>
            <a:off x="0" y="3624263"/>
            <a:ext cx="193675" cy="466725"/>
          </a:xfrm>
          <a:prstGeom prst="rect">
            <a:avLst/>
          </a:prstGeom>
          <a:gradFill rotWithShape="1">
            <a:gsLst>
              <a:gs pos="0">
                <a:srgbClr val="A3A3EF"/>
              </a:gs>
              <a:gs pos="100000">
                <a:srgbClr val="2424A8"/>
              </a:gs>
            </a:gsLst>
            <a:lin ang="5400000"/>
          </a:gradFill>
          <a:ln w="9525">
            <a:solidFill>
              <a:srgbClr val="2F2F98"/>
            </a:solidFill>
            <a:miter lim="800000"/>
            <a:headEnd/>
            <a:tailEnd/>
          </a:ln>
          <a:effectLst>
            <a:outerShdw blurRad="40000" dist="23000" dir="5400000" rotWithShape="0">
              <a:srgbClr val="808080">
                <a:alpha val="34999"/>
              </a:srgbClr>
            </a:outerShdw>
          </a:effectLst>
        </p:spPr>
        <p:txBody>
          <a:bodyPr wrap="none" anchor="ctr">
            <a:spAutoFit/>
          </a:bodyPr>
          <a:lstStyle/>
          <a:p>
            <a:pPr>
              <a:spcBef>
                <a:spcPct val="0"/>
              </a:spcBef>
              <a:buClrTx/>
              <a:buSzTx/>
              <a:buFontTx/>
              <a:buNone/>
              <a:defRPr/>
            </a:pPr>
            <a:endParaRPr lang="nl-NL" sz="2400">
              <a:solidFill>
                <a:schemeClr val="tx1"/>
              </a:solidFill>
              <a:effectLst/>
              <a:latin typeface="Arial" charset="0"/>
              <a:ea typeface="ＭＳ Ｐゴシック" charset="-128"/>
            </a:endParaRPr>
          </a:p>
        </p:txBody>
      </p:sp>
      <p:sp>
        <p:nvSpPr>
          <p:cNvPr id="2" name="Rectangle 7"/>
          <p:cNvSpPr>
            <a:spLocks noChangeArrowheads="1"/>
          </p:cNvSpPr>
          <p:nvPr/>
        </p:nvSpPr>
        <p:spPr bwMode="auto">
          <a:xfrm>
            <a:off x="0" y="3624263"/>
            <a:ext cx="193675" cy="466725"/>
          </a:xfrm>
          <a:prstGeom prst="rect">
            <a:avLst/>
          </a:prstGeom>
          <a:gradFill rotWithShape="1">
            <a:gsLst>
              <a:gs pos="0">
                <a:srgbClr val="A3A3EF"/>
              </a:gs>
              <a:gs pos="100000">
                <a:srgbClr val="2424A8"/>
              </a:gs>
            </a:gsLst>
            <a:lin ang="5400000"/>
          </a:gradFill>
          <a:ln w="9525">
            <a:solidFill>
              <a:srgbClr val="2F2F98"/>
            </a:solidFill>
            <a:miter lim="800000"/>
            <a:headEnd/>
            <a:tailEnd/>
          </a:ln>
          <a:effectLst>
            <a:outerShdw blurRad="40000" dist="23000" dir="5400000" rotWithShape="0">
              <a:srgbClr val="808080">
                <a:alpha val="34999"/>
              </a:srgbClr>
            </a:outerShdw>
          </a:effectLst>
        </p:spPr>
        <p:txBody>
          <a:bodyPr wrap="none" anchor="ctr">
            <a:spAutoFit/>
          </a:bodyPr>
          <a:lstStyle/>
          <a:p>
            <a:pPr>
              <a:spcBef>
                <a:spcPct val="0"/>
              </a:spcBef>
              <a:buClrTx/>
              <a:buSzTx/>
              <a:buFontTx/>
              <a:buNone/>
              <a:defRPr/>
            </a:pPr>
            <a:endParaRPr lang="nl-NL" sz="2400">
              <a:solidFill>
                <a:schemeClr val="tx1"/>
              </a:solidFill>
              <a:effectLst/>
              <a:latin typeface="Arial" charset="0"/>
              <a:ea typeface="ＭＳ Ｐゴシック" charset="-128"/>
            </a:endParaRPr>
          </a:p>
        </p:txBody>
      </p:sp>
      <p:sp>
        <p:nvSpPr>
          <p:cNvPr id="3" name="Rectangle 7"/>
          <p:cNvSpPr>
            <a:spLocks noChangeArrowheads="1"/>
          </p:cNvSpPr>
          <p:nvPr/>
        </p:nvSpPr>
        <p:spPr bwMode="auto">
          <a:xfrm>
            <a:off x="0" y="3624263"/>
            <a:ext cx="193675" cy="466725"/>
          </a:xfrm>
          <a:prstGeom prst="rect">
            <a:avLst/>
          </a:prstGeom>
          <a:gradFill rotWithShape="1">
            <a:gsLst>
              <a:gs pos="0">
                <a:srgbClr val="A3A3EF"/>
              </a:gs>
              <a:gs pos="100000">
                <a:srgbClr val="2424A8"/>
              </a:gs>
            </a:gsLst>
            <a:lin ang="5400000"/>
          </a:gradFill>
          <a:ln w="9525">
            <a:solidFill>
              <a:srgbClr val="2F2F98"/>
            </a:solidFill>
            <a:miter lim="800000"/>
            <a:headEnd/>
            <a:tailEnd/>
          </a:ln>
          <a:effectLst>
            <a:outerShdw blurRad="40000" dist="23000" dir="5400000" rotWithShape="0">
              <a:srgbClr val="808080">
                <a:alpha val="34999"/>
              </a:srgbClr>
            </a:outerShdw>
          </a:effectLst>
        </p:spPr>
        <p:txBody>
          <a:bodyPr wrap="none" anchor="ctr">
            <a:spAutoFit/>
          </a:bodyPr>
          <a:lstStyle/>
          <a:p>
            <a:pPr>
              <a:spcBef>
                <a:spcPct val="0"/>
              </a:spcBef>
              <a:buClrTx/>
              <a:buSzTx/>
              <a:buFontTx/>
              <a:buNone/>
              <a:defRPr/>
            </a:pPr>
            <a:endParaRPr lang="nl-NL" sz="2400">
              <a:solidFill>
                <a:schemeClr val="tx1"/>
              </a:solidFill>
              <a:effectLst/>
              <a:latin typeface="Arial" charset="0"/>
              <a:ea typeface="ＭＳ Ｐゴシック" charset="-128"/>
            </a:endParaRPr>
          </a:p>
        </p:txBody>
      </p:sp>
      <p:sp>
        <p:nvSpPr>
          <p:cNvPr id="4" name="Rectangle 7"/>
          <p:cNvSpPr>
            <a:spLocks noChangeArrowheads="1"/>
          </p:cNvSpPr>
          <p:nvPr/>
        </p:nvSpPr>
        <p:spPr bwMode="auto">
          <a:xfrm>
            <a:off x="0" y="3624263"/>
            <a:ext cx="193675" cy="466725"/>
          </a:xfrm>
          <a:prstGeom prst="rect">
            <a:avLst/>
          </a:prstGeom>
          <a:gradFill rotWithShape="1">
            <a:gsLst>
              <a:gs pos="0">
                <a:srgbClr val="A3A3EF"/>
              </a:gs>
              <a:gs pos="100000">
                <a:srgbClr val="2424A8"/>
              </a:gs>
            </a:gsLst>
            <a:lin ang="5400000"/>
          </a:gradFill>
          <a:ln w="9525">
            <a:solidFill>
              <a:srgbClr val="2F2F98"/>
            </a:solidFill>
            <a:miter lim="800000"/>
            <a:headEnd/>
            <a:tailEnd/>
          </a:ln>
          <a:effectLst>
            <a:outerShdw blurRad="40000" dist="23000" dir="5400000" rotWithShape="0">
              <a:srgbClr val="808080">
                <a:alpha val="34999"/>
              </a:srgbClr>
            </a:outerShdw>
          </a:effectLst>
        </p:spPr>
        <p:txBody>
          <a:bodyPr wrap="none" anchor="ctr">
            <a:spAutoFit/>
          </a:bodyPr>
          <a:lstStyle/>
          <a:p>
            <a:pPr>
              <a:spcBef>
                <a:spcPct val="0"/>
              </a:spcBef>
              <a:buClrTx/>
              <a:buSzTx/>
              <a:buFontTx/>
              <a:buNone/>
              <a:defRPr/>
            </a:pPr>
            <a:endParaRPr lang="nl-NL" sz="2400">
              <a:solidFill>
                <a:schemeClr val="tx1"/>
              </a:solidFill>
              <a:effectLst/>
              <a:latin typeface="Arial" charset="0"/>
              <a:ea typeface="ＭＳ Ｐゴシック" charset="-128"/>
            </a:endParaRPr>
          </a:p>
        </p:txBody>
      </p:sp>
      <p:sp>
        <p:nvSpPr>
          <p:cNvPr id="5" name="Rectangle 7"/>
          <p:cNvSpPr>
            <a:spLocks noChangeArrowheads="1"/>
          </p:cNvSpPr>
          <p:nvPr/>
        </p:nvSpPr>
        <p:spPr bwMode="auto">
          <a:xfrm>
            <a:off x="0" y="3624263"/>
            <a:ext cx="193675" cy="466725"/>
          </a:xfrm>
          <a:prstGeom prst="rect">
            <a:avLst/>
          </a:prstGeom>
          <a:gradFill rotWithShape="1">
            <a:gsLst>
              <a:gs pos="0">
                <a:srgbClr val="A3A3EF"/>
              </a:gs>
              <a:gs pos="100000">
                <a:srgbClr val="2424A8"/>
              </a:gs>
            </a:gsLst>
            <a:lin ang="5400000"/>
          </a:gradFill>
          <a:ln w="9525">
            <a:solidFill>
              <a:srgbClr val="2F2F98"/>
            </a:solidFill>
            <a:miter lim="800000"/>
            <a:headEnd/>
            <a:tailEnd/>
          </a:ln>
          <a:effectLst>
            <a:outerShdw blurRad="40000" dist="23000" dir="5400000" rotWithShape="0">
              <a:srgbClr val="808080">
                <a:alpha val="34999"/>
              </a:srgbClr>
            </a:outerShdw>
          </a:effectLst>
        </p:spPr>
        <p:txBody>
          <a:bodyPr wrap="none" anchor="ctr">
            <a:spAutoFit/>
          </a:bodyPr>
          <a:lstStyle/>
          <a:p>
            <a:pPr>
              <a:spcBef>
                <a:spcPct val="0"/>
              </a:spcBef>
              <a:buClrTx/>
              <a:buSzTx/>
              <a:buFontTx/>
              <a:buNone/>
              <a:defRPr/>
            </a:pPr>
            <a:endParaRPr lang="nl-NL" sz="2400">
              <a:solidFill>
                <a:schemeClr val="tx1"/>
              </a:solidFill>
              <a:effectLst/>
              <a:latin typeface="Arial" charset="0"/>
              <a:ea typeface="ＭＳ Ｐゴシック" charset="-128"/>
            </a:endParaRPr>
          </a:p>
        </p:txBody>
      </p:sp>
      <p:sp>
        <p:nvSpPr>
          <p:cNvPr id="6" name="Rectangle 7"/>
          <p:cNvSpPr>
            <a:spLocks noChangeArrowheads="1"/>
          </p:cNvSpPr>
          <p:nvPr/>
        </p:nvSpPr>
        <p:spPr bwMode="auto">
          <a:xfrm>
            <a:off x="0" y="3624263"/>
            <a:ext cx="193675" cy="466725"/>
          </a:xfrm>
          <a:prstGeom prst="rect">
            <a:avLst/>
          </a:prstGeom>
          <a:gradFill rotWithShape="1">
            <a:gsLst>
              <a:gs pos="0">
                <a:srgbClr val="A3A3EF"/>
              </a:gs>
              <a:gs pos="100000">
                <a:srgbClr val="2424A8"/>
              </a:gs>
            </a:gsLst>
            <a:lin ang="5400000"/>
          </a:gradFill>
          <a:ln w="9525">
            <a:solidFill>
              <a:srgbClr val="2F2F98"/>
            </a:solidFill>
            <a:miter lim="800000"/>
            <a:headEnd/>
            <a:tailEnd/>
          </a:ln>
          <a:effectLst>
            <a:outerShdw blurRad="40000" dist="23000" dir="5400000" rotWithShape="0">
              <a:srgbClr val="808080">
                <a:alpha val="34999"/>
              </a:srgbClr>
            </a:outerShdw>
          </a:effectLst>
        </p:spPr>
        <p:txBody>
          <a:bodyPr wrap="none" anchor="ctr">
            <a:spAutoFit/>
          </a:bodyPr>
          <a:lstStyle/>
          <a:p>
            <a:pPr>
              <a:spcBef>
                <a:spcPct val="0"/>
              </a:spcBef>
              <a:buClrTx/>
              <a:buSzTx/>
              <a:buFontTx/>
              <a:buNone/>
              <a:defRPr/>
            </a:pPr>
            <a:endParaRPr lang="nl-NL" sz="2400">
              <a:solidFill>
                <a:schemeClr val="tx1"/>
              </a:solidFill>
              <a:effectLst/>
              <a:latin typeface="Arial" charset="0"/>
              <a:ea typeface="ＭＳ Ｐゴシック" charset="-128"/>
            </a:endParaRPr>
          </a:p>
        </p:txBody>
      </p:sp>
      <p:sp>
        <p:nvSpPr>
          <p:cNvPr id="7" name="Rectangle 7"/>
          <p:cNvSpPr>
            <a:spLocks noChangeArrowheads="1"/>
          </p:cNvSpPr>
          <p:nvPr/>
        </p:nvSpPr>
        <p:spPr bwMode="auto">
          <a:xfrm>
            <a:off x="0" y="1328738"/>
            <a:ext cx="9144000" cy="5059362"/>
          </a:xfrm>
          <a:prstGeom prst="rect">
            <a:avLst/>
          </a:prstGeom>
          <a:gradFill rotWithShape="1">
            <a:gsLst>
              <a:gs pos="0">
                <a:srgbClr val="A3A3EF"/>
              </a:gs>
              <a:gs pos="100000">
                <a:srgbClr val="2424A8"/>
              </a:gs>
            </a:gsLst>
            <a:lin ang="5400000"/>
          </a:gradFill>
          <a:ln>
            <a:noFill/>
          </a:ln>
          <a:effectLst>
            <a:outerShdw blurRad="40000" dist="23000" dir="5400000" rotWithShape="0">
              <a:srgbClr val="808080">
                <a:alpha val="34998"/>
              </a:srgbClr>
            </a:outerShdw>
          </a:effectLst>
          <a:extLst>
            <a:ext uri="{91240B29-F687-4F45-9708-019B960494DF}">
              <a14:hiddenLine xmlns:a14="http://schemas.microsoft.com/office/drawing/2010/main" w="9525">
                <a:solidFill>
                  <a:srgbClr val="2F2F98"/>
                </a:solidFill>
                <a:miter lim="800000"/>
                <a:headEnd/>
                <a:tailEnd/>
              </a14:hiddenLine>
            </a:ext>
          </a:extLst>
        </p:spPr>
        <p:txBody>
          <a:bodyPr wrap="none" anchor="ctr"/>
          <a:lstStyle/>
          <a:p>
            <a:pPr>
              <a:spcBef>
                <a:spcPct val="0"/>
              </a:spcBef>
              <a:buClrTx/>
              <a:buSzTx/>
              <a:buFontTx/>
              <a:buNone/>
              <a:defRPr/>
            </a:pPr>
            <a:endParaRPr lang="nl-NL" sz="2400">
              <a:solidFill>
                <a:schemeClr val="tx1"/>
              </a:solidFill>
              <a:effectLst/>
              <a:latin typeface="Arial" charset="0"/>
              <a:ea typeface="ＭＳ Ｐゴシック" charset="-128"/>
            </a:endParaRPr>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Lst>
  <p:transition spd="slow"/>
  <p:timing>
    <p:tnLst>
      <p:par>
        <p:cTn id="1" dur="indefinite" restart="never" nodeType="tmRoot"/>
      </p:par>
    </p:tnLst>
  </p:timing>
  <p:txStyles>
    <p:titleStyle>
      <a:lvl1pPr algn="l" rtl="0" eaLnBrk="0" fontAlgn="base" hangingPunct="0">
        <a:spcBef>
          <a:spcPct val="0"/>
        </a:spcBef>
        <a:spcAft>
          <a:spcPct val="0"/>
        </a:spcAft>
        <a:defRPr sz="4400">
          <a:solidFill>
            <a:srgbClr val="CD0000"/>
          </a:solidFill>
          <a:latin typeface="+mj-lt"/>
          <a:ea typeface="+mj-ea"/>
          <a:cs typeface="+mj-cs"/>
        </a:defRPr>
      </a:lvl1pPr>
      <a:lvl2pPr algn="l" rtl="0" eaLnBrk="0" fontAlgn="base" hangingPunct="0">
        <a:spcBef>
          <a:spcPct val="0"/>
        </a:spcBef>
        <a:spcAft>
          <a:spcPct val="0"/>
        </a:spcAft>
        <a:defRPr sz="4400">
          <a:solidFill>
            <a:srgbClr val="CD0000"/>
          </a:solidFill>
          <a:latin typeface="Verdana" charset="0"/>
          <a:ea typeface="ＭＳ Ｐゴシック" charset="-128"/>
        </a:defRPr>
      </a:lvl2pPr>
      <a:lvl3pPr algn="l" rtl="0" eaLnBrk="0" fontAlgn="base" hangingPunct="0">
        <a:spcBef>
          <a:spcPct val="0"/>
        </a:spcBef>
        <a:spcAft>
          <a:spcPct val="0"/>
        </a:spcAft>
        <a:defRPr sz="4400">
          <a:solidFill>
            <a:srgbClr val="CD0000"/>
          </a:solidFill>
          <a:latin typeface="Verdana" charset="0"/>
          <a:ea typeface="ＭＳ Ｐゴシック" charset="-128"/>
        </a:defRPr>
      </a:lvl3pPr>
      <a:lvl4pPr algn="l" rtl="0" eaLnBrk="0" fontAlgn="base" hangingPunct="0">
        <a:spcBef>
          <a:spcPct val="0"/>
        </a:spcBef>
        <a:spcAft>
          <a:spcPct val="0"/>
        </a:spcAft>
        <a:defRPr sz="4400">
          <a:solidFill>
            <a:srgbClr val="CD0000"/>
          </a:solidFill>
          <a:latin typeface="Verdana" charset="0"/>
          <a:ea typeface="ＭＳ Ｐゴシック" charset="-128"/>
        </a:defRPr>
      </a:lvl4pPr>
      <a:lvl5pPr algn="l" rtl="0" eaLnBrk="0" fontAlgn="base" hangingPunct="0">
        <a:spcBef>
          <a:spcPct val="0"/>
        </a:spcBef>
        <a:spcAft>
          <a:spcPct val="0"/>
        </a:spcAft>
        <a:defRPr sz="4400">
          <a:solidFill>
            <a:srgbClr val="CD0000"/>
          </a:solidFill>
          <a:latin typeface="Verdana" charset="0"/>
          <a:ea typeface="ＭＳ Ｐゴシック" charset="-128"/>
        </a:defRPr>
      </a:lvl5pPr>
      <a:lvl6pPr marL="457200" algn="l" rtl="0" eaLnBrk="0" fontAlgn="base" hangingPunct="0">
        <a:spcBef>
          <a:spcPct val="0"/>
        </a:spcBef>
        <a:spcAft>
          <a:spcPct val="0"/>
        </a:spcAft>
        <a:defRPr sz="4400">
          <a:solidFill>
            <a:srgbClr val="CD0000"/>
          </a:solidFill>
          <a:latin typeface="Verdana" charset="0"/>
          <a:ea typeface="ＭＳ Ｐゴシック" charset="-128"/>
        </a:defRPr>
      </a:lvl6pPr>
      <a:lvl7pPr marL="914400" algn="l" rtl="0" eaLnBrk="0" fontAlgn="base" hangingPunct="0">
        <a:spcBef>
          <a:spcPct val="0"/>
        </a:spcBef>
        <a:spcAft>
          <a:spcPct val="0"/>
        </a:spcAft>
        <a:defRPr sz="4400">
          <a:solidFill>
            <a:srgbClr val="CD0000"/>
          </a:solidFill>
          <a:latin typeface="Verdana" charset="0"/>
          <a:ea typeface="ＭＳ Ｐゴシック" charset="-128"/>
        </a:defRPr>
      </a:lvl7pPr>
      <a:lvl8pPr marL="1371600" algn="l" rtl="0" eaLnBrk="0" fontAlgn="base" hangingPunct="0">
        <a:spcBef>
          <a:spcPct val="0"/>
        </a:spcBef>
        <a:spcAft>
          <a:spcPct val="0"/>
        </a:spcAft>
        <a:defRPr sz="4400">
          <a:solidFill>
            <a:srgbClr val="CD0000"/>
          </a:solidFill>
          <a:latin typeface="Verdana" charset="0"/>
          <a:ea typeface="ＭＳ Ｐゴシック" charset="-128"/>
        </a:defRPr>
      </a:lvl8pPr>
      <a:lvl9pPr marL="1828800" algn="l" rtl="0" eaLnBrk="0" fontAlgn="base" hangingPunct="0">
        <a:spcBef>
          <a:spcPct val="0"/>
        </a:spcBef>
        <a:spcAft>
          <a:spcPct val="0"/>
        </a:spcAft>
        <a:defRPr sz="4400">
          <a:solidFill>
            <a:srgbClr val="CD0000"/>
          </a:solidFill>
          <a:latin typeface="Verdana" charset="0"/>
          <a:ea typeface="ＭＳ Ｐゴシック" charset="-128"/>
        </a:defRPr>
      </a:lvl9pPr>
    </p:titleStyle>
    <p:body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1"/>
          </a:solidFill>
          <a:latin typeface="+mn-lt"/>
          <a:ea typeface="+mn-ea"/>
        </a:defRPr>
      </a:lvl2pPr>
      <a:lvl3pPr marL="1143000" indent="-228600" algn="l" rtl="0" eaLnBrk="0" fontAlgn="base" hangingPunct="0">
        <a:spcBef>
          <a:spcPct val="20000"/>
        </a:spcBef>
        <a:spcAft>
          <a:spcPct val="0"/>
        </a:spcAft>
        <a:buChar char="•"/>
        <a:defRPr sz="2400">
          <a:solidFill>
            <a:schemeClr val="bg1"/>
          </a:solidFill>
          <a:latin typeface="+mn-lt"/>
          <a:ea typeface="+mn-ea"/>
        </a:defRPr>
      </a:lvl3pPr>
      <a:lvl4pPr marL="1600200" indent="-228600" algn="l" rtl="0" eaLnBrk="0" fontAlgn="base" hangingPunct="0">
        <a:spcBef>
          <a:spcPct val="20000"/>
        </a:spcBef>
        <a:spcAft>
          <a:spcPct val="0"/>
        </a:spcAft>
        <a:buChar char="–"/>
        <a:defRPr sz="2000">
          <a:solidFill>
            <a:schemeClr val="bg1"/>
          </a:solidFill>
          <a:latin typeface="+mn-lt"/>
          <a:ea typeface="+mn-ea"/>
        </a:defRPr>
      </a:lvl4pPr>
      <a:lvl5pPr marL="2057400" indent="-228600" algn="l" rtl="0" eaLnBrk="0" fontAlgn="base" hangingPunct="0">
        <a:spcBef>
          <a:spcPct val="20000"/>
        </a:spcBef>
        <a:spcAft>
          <a:spcPct val="0"/>
        </a:spcAft>
        <a:buChar char="»"/>
        <a:defRPr sz="2000">
          <a:solidFill>
            <a:schemeClr val="bg1"/>
          </a:solidFill>
          <a:latin typeface="+mn-lt"/>
          <a:ea typeface="+mn-ea"/>
        </a:defRPr>
      </a:lvl5pPr>
      <a:lvl6pPr marL="2514600" indent="-228600" algn="l" rtl="0" eaLnBrk="0" fontAlgn="base" hangingPunct="0">
        <a:spcBef>
          <a:spcPct val="20000"/>
        </a:spcBef>
        <a:spcAft>
          <a:spcPct val="0"/>
        </a:spcAft>
        <a:buChar char="»"/>
        <a:defRPr sz="2000">
          <a:solidFill>
            <a:schemeClr val="bg1"/>
          </a:solidFill>
          <a:latin typeface="+mn-lt"/>
          <a:ea typeface="+mn-ea"/>
        </a:defRPr>
      </a:lvl6pPr>
      <a:lvl7pPr marL="2971800" indent="-228600" algn="l" rtl="0" eaLnBrk="0" fontAlgn="base" hangingPunct="0">
        <a:spcBef>
          <a:spcPct val="20000"/>
        </a:spcBef>
        <a:spcAft>
          <a:spcPct val="0"/>
        </a:spcAft>
        <a:buChar char="»"/>
        <a:defRPr sz="2000">
          <a:solidFill>
            <a:schemeClr val="bg1"/>
          </a:solidFill>
          <a:latin typeface="+mn-lt"/>
          <a:ea typeface="+mn-ea"/>
        </a:defRPr>
      </a:lvl7pPr>
      <a:lvl8pPr marL="3429000" indent="-228600" algn="l" rtl="0" eaLnBrk="0" fontAlgn="base" hangingPunct="0">
        <a:spcBef>
          <a:spcPct val="20000"/>
        </a:spcBef>
        <a:spcAft>
          <a:spcPct val="0"/>
        </a:spcAft>
        <a:buChar char="»"/>
        <a:defRPr sz="2000">
          <a:solidFill>
            <a:schemeClr val="bg1"/>
          </a:solidFill>
          <a:latin typeface="+mn-lt"/>
          <a:ea typeface="+mn-ea"/>
        </a:defRPr>
      </a:lvl8pPr>
      <a:lvl9pPr marL="3886200" indent="-228600" algn="l" rtl="0" eaLnBrk="0" fontAlgn="base" hangingPunct="0">
        <a:spcBef>
          <a:spcPct val="20000"/>
        </a:spcBef>
        <a:spcAft>
          <a:spcPct val="0"/>
        </a:spcAft>
        <a:buChar char="»"/>
        <a:defRPr sz="2000">
          <a:solidFill>
            <a:schemeClr val="bg1"/>
          </a:solidFill>
          <a:latin typeface="+mn-lt"/>
          <a:ea typeface="+mn-ea"/>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2.w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vmlDrawing" Target="../drawings/vmlDrawing2.vml"/><Relationship Id="rId5" Type="http://schemas.openxmlformats.org/officeDocument/2006/relationships/image" Target="../media/image3.wmf"/><Relationship Id="rId4"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vmlDrawing" Target="../drawings/vmlDrawing3.vml"/><Relationship Id="rId5" Type="http://schemas.openxmlformats.org/officeDocument/2006/relationships/image" Target="../media/image4.wmf"/><Relationship Id="rId4" Type="http://schemas.openxmlformats.org/officeDocument/2006/relationships/oleObject" Target="../embeddings/oleObject3.bin"/></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vmlDrawing" Target="../drawings/vmlDrawing4.vml"/><Relationship Id="rId5" Type="http://schemas.openxmlformats.org/officeDocument/2006/relationships/image" Target="../media/image5.emf"/><Relationship Id="rId4" Type="http://schemas.openxmlformats.org/officeDocument/2006/relationships/oleObject" Target="../embeddings/oleObject4.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vmlDrawing" Target="../drawings/vmlDrawing5.vml"/><Relationship Id="rId5" Type="http://schemas.openxmlformats.org/officeDocument/2006/relationships/image" Target="../media/image6.wmf"/><Relationship Id="rId4" Type="http://schemas.openxmlformats.org/officeDocument/2006/relationships/oleObject" Target="../embeddings/oleObject5.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vmlDrawing" Target="../drawings/vmlDrawing6.vml"/><Relationship Id="rId5" Type="http://schemas.openxmlformats.org/officeDocument/2006/relationships/image" Target="../media/image7.wmf"/><Relationship Id="rId4" Type="http://schemas.openxmlformats.org/officeDocument/2006/relationships/oleObject" Target="../embeddings/oleObject6.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vmlDrawing" Target="../drawings/vmlDrawing7.vml"/><Relationship Id="rId5" Type="http://schemas.openxmlformats.org/officeDocument/2006/relationships/image" Target="../media/image8.wmf"/><Relationship Id="rId4" Type="http://schemas.openxmlformats.org/officeDocument/2006/relationships/oleObject" Target="../embeddings/oleObject7.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vmlDrawing" Target="../drawings/vmlDrawing8.vml"/><Relationship Id="rId5" Type="http://schemas.openxmlformats.org/officeDocument/2006/relationships/image" Target="../media/image10.wmf"/><Relationship Id="rId4" Type="http://schemas.openxmlformats.org/officeDocument/2006/relationships/oleObject" Target="../embeddings/oleObject8.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2.xml"/><Relationship Id="rId1" Type="http://schemas.openxmlformats.org/officeDocument/2006/relationships/vmlDrawing" Target="../drawings/vmlDrawing9.vml"/><Relationship Id="rId5" Type="http://schemas.openxmlformats.org/officeDocument/2006/relationships/image" Target="../media/image11.wmf"/><Relationship Id="rId4" Type="http://schemas.openxmlformats.org/officeDocument/2006/relationships/oleObject" Target="../embeddings/oleObject9.bin"/></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3.xml"/><Relationship Id="rId1" Type="http://schemas.openxmlformats.org/officeDocument/2006/relationships/vmlDrawing" Target="../drawings/vmlDrawing10.vml"/><Relationship Id="rId5" Type="http://schemas.openxmlformats.org/officeDocument/2006/relationships/image" Target="../media/image12.wmf"/><Relationship Id="rId4" Type="http://schemas.openxmlformats.org/officeDocument/2006/relationships/oleObject" Target="../embeddings/oleObject10.bin"/></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2.xml"/><Relationship Id="rId1" Type="http://schemas.openxmlformats.org/officeDocument/2006/relationships/vmlDrawing" Target="../drawings/vmlDrawing11.vml"/><Relationship Id="rId5" Type="http://schemas.openxmlformats.org/officeDocument/2006/relationships/image" Target="../media/image13.wmf"/><Relationship Id="rId4" Type="http://schemas.openxmlformats.org/officeDocument/2006/relationships/oleObject" Target="../embeddings/oleObject11.bin"/></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2.xml"/><Relationship Id="rId1" Type="http://schemas.openxmlformats.org/officeDocument/2006/relationships/vmlDrawing" Target="../drawings/vmlDrawing12.vml"/><Relationship Id="rId5" Type="http://schemas.openxmlformats.org/officeDocument/2006/relationships/image" Target="../media/image14.wmf"/><Relationship Id="rId4" Type="http://schemas.openxmlformats.org/officeDocument/2006/relationships/oleObject" Target="../embeddings/oleObject12.bin"/></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6.xml"/><Relationship Id="rId1" Type="http://schemas.openxmlformats.org/officeDocument/2006/relationships/vmlDrawing" Target="../drawings/vmlDrawing13.vml"/><Relationship Id="rId5" Type="http://schemas.openxmlformats.org/officeDocument/2006/relationships/image" Target="../media/image15.wmf"/><Relationship Id="rId4" Type="http://schemas.openxmlformats.org/officeDocument/2006/relationships/oleObject" Target="../embeddings/oleObject13.bin"/></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6.xml"/><Relationship Id="rId1" Type="http://schemas.openxmlformats.org/officeDocument/2006/relationships/vmlDrawing" Target="../drawings/vmlDrawing14.vml"/><Relationship Id="rId5" Type="http://schemas.openxmlformats.org/officeDocument/2006/relationships/image" Target="../media/image16.wmf"/><Relationship Id="rId4" Type="http://schemas.openxmlformats.org/officeDocument/2006/relationships/oleObject" Target="../embeddings/oleObject14.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6.xml"/><Relationship Id="rId1" Type="http://schemas.openxmlformats.org/officeDocument/2006/relationships/vmlDrawing" Target="../drawings/vmlDrawing15.vml"/><Relationship Id="rId5" Type="http://schemas.openxmlformats.org/officeDocument/2006/relationships/image" Target="../media/image17.wmf"/><Relationship Id="rId4" Type="http://schemas.openxmlformats.org/officeDocument/2006/relationships/oleObject" Target="../embeddings/oleObject15.bin"/></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2.xml"/><Relationship Id="rId1" Type="http://schemas.openxmlformats.org/officeDocument/2006/relationships/vmlDrawing" Target="../drawings/vmlDrawing16.vml"/><Relationship Id="rId5" Type="http://schemas.openxmlformats.org/officeDocument/2006/relationships/image" Target="../media/image18.wmf"/><Relationship Id="rId4" Type="http://schemas.openxmlformats.org/officeDocument/2006/relationships/oleObject" Target="../embeddings/oleObject16.bin"/></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r>
              <a:rPr lang="nl-NL" altLang="nl-NL"/>
              <a:t>Project Governance</a:t>
            </a:r>
          </a:p>
        </p:txBody>
      </p:sp>
      <p:sp>
        <p:nvSpPr>
          <p:cNvPr id="2051" name="Rectangle 3"/>
          <p:cNvSpPr>
            <a:spLocks noGrp="1" noChangeArrowheads="1"/>
          </p:cNvSpPr>
          <p:nvPr>
            <p:ph type="subTitle" idx="1"/>
          </p:nvPr>
        </p:nvSpPr>
        <p:spPr>
          <a:xfrm>
            <a:off x="1397000" y="3352800"/>
            <a:ext cx="6400800" cy="1752600"/>
          </a:xfrm>
        </p:spPr>
        <p:txBody>
          <a:bodyPr/>
          <a:lstStyle/>
          <a:p>
            <a:r>
              <a:rPr lang="nl-NL" altLang="nl-NL" dirty="0" smtClean="0"/>
              <a:t>De </a:t>
            </a:r>
            <a:r>
              <a:rPr lang="nl-NL" altLang="nl-NL" dirty="0"/>
              <a:t>omgeving </a:t>
            </a:r>
            <a:r>
              <a:rPr lang="nl-NL" altLang="nl-NL" dirty="0" smtClean="0"/>
              <a:t>bepaalt </a:t>
            </a:r>
            <a:r>
              <a:rPr lang="nl-NL" altLang="nl-NL" dirty="0"/>
              <a:t>de besturing</a:t>
            </a:r>
          </a:p>
        </p:txBody>
      </p:sp>
      <p:sp>
        <p:nvSpPr>
          <p:cNvPr id="2154" name="Text Box 106"/>
          <p:cNvSpPr txBox="1">
            <a:spLocks noChangeArrowheads="1"/>
          </p:cNvSpPr>
          <p:nvPr/>
        </p:nvSpPr>
        <p:spPr bwMode="auto">
          <a:xfrm>
            <a:off x="2333625" y="5584825"/>
            <a:ext cx="2490788" cy="274638"/>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buFont typeface="Monotype Sorts" charset="2"/>
              <a:buNone/>
            </a:pPr>
            <a:r>
              <a:rPr lang="en-US" altLang="nl-NL" sz="1200" b="1">
                <a:effectLst>
                  <a:outerShdw blurRad="38100" dist="38100" dir="2700000" algn="tl">
                    <a:srgbClr val="C0C0C0"/>
                  </a:outerShdw>
                </a:effectLst>
              </a:rPr>
              <a:t>Rinske Jansen, Dick van Vlooten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99" name="Freeform 43"/>
          <p:cNvSpPr>
            <a:spLocks/>
          </p:cNvSpPr>
          <p:nvPr/>
        </p:nvSpPr>
        <p:spPr bwMode="auto">
          <a:xfrm>
            <a:off x="7423150" y="3576638"/>
            <a:ext cx="77788" cy="52387"/>
          </a:xfrm>
          <a:custGeom>
            <a:avLst/>
            <a:gdLst>
              <a:gd name="T0" fmla="*/ 32 w 49"/>
              <a:gd name="T1" fmla="*/ 0 h 33"/>
              <a:gd name="T2" fmla="*/ 8 w 49"/>
              <a:gd name="T3" fmla="*/ 8 h 33"/>
              <a:gd name="T4" fmla="*/ 0 w 49"/>
              <a:gd name="T5" fmla="*/ 24 h 33"/>
              <a:gd name="T6" fmla="*/ 8 w 49"/>
              <a:gd name="T7" fmla="*/ 32 h 33"/>
              <a:gd name="T8" fmla="*/ 32 w 49"/>
              <a:gd name="T9" fmla="*/ 24 h 33"/>
              <a:gd name="T10" fmla="*/ 48 w 49"/>
              <a:gd name="T11" fmla="*/ 16 h 33"/>
              <a:gd name="T12" fmla="*/ 48 w 49"/>
              <a:gd name="T13" fmla="*/ 8 h 33"/>
              <a:gd name="T14" fmla="*/ 32 w 49"/>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33">
                <a:moveTo>
                  <a:pt x="32" y="0"/>
                </a:moveTo>
                <a:lnTo>
                  <a:pt x="8" y="8"/>
                </a:lnTo>
                <a:lnTo>
                  <a:pt x="0" y="24"/>
                </a:lnTo>
                <a:lnTo>
                  <a:pt x="8" y="32"/>
                </a:lnTo>
                <a:lnTo>
                  <a:pt x="32" y="24"/>
                </a:lnTo>
                <a:lnTo>
                  <a:pt x="48" y="16"/>
                </a:lnTo>
                <a:lnTo>
                  <a:pt x="48" y="8"/>
                </a:lnTo>
                <a:lnTo>
                  <a:pt x="32" y="0"/>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00" name="Freeform 44"/>
          <p:cNvSpPr>
            <a:spLocks/>
          </p:cNvSpPr>
          <p:nvPr/>
        </p:nvSpPr>
        <p:spPr bwMode="auto">
          <a:xfrm>
            <a:off x="7410450" y="3476625"/>
            <a:ext cx="39688" cy="39688"/>
          </a:xfrm>
          <a:custGeom>
            <a:avLst/>
            <a:gdLst>
              <a:gd name="T0" fmla="*/ 24 w 25"/>
              <a:gd name="T1" fmla="*/ 0 h 25"/>
              <a:gd name="T2" fmla="*/ 0 w 25"/>
              <a:gd name="T3" fmla="*/ 16 h 25"/>
              <a:gd name="T4" fmla="*/ 24 w 25"/>
              <a:gd name="T5" fmla="*/ 24 h 25"/>
              <a:gd name="T6" fmla="*/ 24 w 25"/>
              <a:gd name="T7" fmla="*/ 0 h 25"/>
            </a:gdLst>
            <a:ahLst/>
            <a:cxnLst>
              <a:cxn ang="0">
                <a:pos x="T0" y="T1"/>
              </a:cxn>
              <a:cxn ang="0">
                <a:pos x="T2" y="T3"/>
              </a:cxn>
              <a:cxn ang="0">
                <a:pos x="T4" y="T5"/>
              </a:cxn>
              <a:cxn ang="0">
                <a:pos x="T6" y="T7"/>
              </a:cxn>
            </a:cxnLst>
            <a:rect l="0" t="0" r="r" b="b"/>
            <a:pathLst>
              <a:path w="25" h="25">
                <a:moveTo>
                  <a:pt x="24" y="0"/>
                </a:moveTo>
                <a:lnTo>
                  <a:pt x="0" y="16"/>
                </a:lnTo>
                <a:lnTo>
                  <a:pt x="24" y="24"/>
                </a:lnTo>
                <a:lnTo>
                  <a:pt x="24" y="0"/>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01" name="Freeform 45"/>
          <p:cNvSpPr>
            <a:spLocks/>
          </p:cNvSpPr>
          <p:nvPr/>
        </p:nvSpPr>
        <p:spPr bwMode="auto">
          <a:xfrm>
            <a:off x="7183438" y="3413125"/>
            <a:ext cx="25400" cy="26988"/>
          </a:xfrm>
          <a:custGeom>
            <a:avLst/>
            <a:gdLst>
              <a:gd name="T0" fmla="*/ 0 w 16"/>
              <a:gd name="T1" fmla="*/ 0 h 17"/>
              <a:gd name="T2" fmla="*/ 0 w 16"/>
              <a:gd name="T3" fmla="*/ 8 h 17"/>
              <a:gd name="T4" fmla="*/ 7 w 16"/>
              <a:gd name="T5" fmla="*/ 16 h 17"/>
              <a:gd name="T6" fmla="*/ 15 w 16"/>
              <a:gd name="T7" fmla="*/ 8 h 17"/>
              <a:gd name="T8" fmla="*/ 0 w 16"/>
              <a:gd name="T9" fmla="*/ 0 h 17"/>
            </a:gdLst>
            <a:ahLst/>
            <a:cxnLst>
              <a:cxn ang="0">
                <a:pos x="T0" y="T1"/>
              </a:cxn>
              <a:cxn ang="0">
                <a:pos x="T2" y="T3"/>
              </a:cxn>
              <a:cxn ang="0">
                <a:pos x="T4" y="T5"/>
              </a:cxn>
              <a:cxn ang="0">
                <a:pos x="T6" y="T7"/>
              </a:cxn>
              <a:cxn ang="0">
                <a:pos x="T8" y="T9"/>
              </a:cxn>
            </a:cxnLst>
            <a:rect l="0" t="0" r="r" b="b"/>
            <a:pathLst>
              <a:path w="16" h="17">
                <a:moveTo>
                  <a:pt x="0" y="0"/>
                </a:moveTo>
                <a:lnTo>
                  <a:pt x="0" y="8"/>
                </a:lnTo>
                <a:lnTo>
                  <a:pt x="7" y="16"/>
                </a:lnTo>
                <a:lnTo>
                  <a:pt x="15" y="8"/>
                </a:lnTo>
                <a:lnTo>
                  <a:pt x="0" y="0"/>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02" name="Freeform 46"/>
          <p:cNvSpPr>
            <a:spLocks/>
          </p:cNvSpPr>
          <p:nvPr/>
        </p:nvSpPr>
        <p:spPr bwMode="auto">
          <a:xfrm>
            <a:off x="7588250" y="3463925"/>
            <a:ext cx="114300" cy="65088"/>
          </a:xfrm>
          <a:custGeom>
            <a:avLst/>
            <a:gdLst>
              <a:gd name="T0" fmla="*/ 55 w 72"/>
              <a:gd name="T1" fmla="*/ 0 h 41"/>
              <a:gd name="T2" fmla="*/ 31 w 72"/>
              <a:gd name="T3" fmla="*/ 8 h 41"/>
              <a:gd name="T4" fmla="*/ 8 w 72"/>
              <a:gd name="T5" fmla="*/ 24 h 41"/>
              <a:gd name="T6" fmla="*/ 0 w 72"/>
              <a:gd name="T7" fmla="*/ 32 h 41"/>
              <a:gd name="T8" fmla="*/ 8 w 72"/>
              <a:gd name="T9" fmla="*/ 40 h 41"/>
              <a:gd name="T10" fmla="*/ 39 w 72"/>
              <a:gd name="T11" fmla="*/ 40 h 41"/>
              <a:gd name="T12" fmla="*/ 71 w 72"/>
              <a:gd name="T13" fmla="*/ 32 h 41"/>
              <a:gd name="T14" fmla="*/ 63 w 72"/>
              <a:gd name="T15" fmla="*/ 8 h 41"/>
              <a:gd name="T16" fmla="*/ 55 w 72"/>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41">
                <a:moveTo>
                  <a:pt x="55" y="0"/>
                </a:moveTo>
                <a:lnTo>
                  <a:pt x="31" y="8"/>
                </a:lnTo>
                <a:lnTo>
                  <a:pt x="8" y="24"/>
                </a:lnTo>
                <a:lnTo>
                  <a:pt x="0" y="32"/>
                </a:lnTo>
                <a:lnTo>
                  <a:pt x="8" y="40"/>
                </a:lnTo>
                <a:lnTo>
                  <a:pt x="39" y="40"/>
                </a:lnTo>
                <a:lnTo>
                  <a:pt x="71" y="32"/>
                </a:lnTo>
                <a:lnTo>
                  <a:pt x="63" y="8"/>
                </a:lnTo>
                <a:lnTo>
                  <a:pt x="55" y="0"/>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03" name="Freeform 47"/>
          <p:cNvSpPr>
            <a:spLocks/>
          </p:cNvSpPr>
          <p:nvPr/>
        </p:nvSpPr>
        <p:spPr bwMode="auto">
          <a:xfrm>
            <a:off x="7789863" y="3540125"/>
            <a:ext cx="65087" cy="50800"/>
          </a:xfrm>
          <a:custGeom>
            <a:avLst/>
            <a:gdLst>
              <a:gd name="T0" fmla="*/ 40 w 41"/>
              <a:gd name="T1" fmla="*/ 23 h 32"/>
              <a:gd name="T2" fmla="*/ 32 w 41"/>
              <a:gd name="T3" fmla="*/ 7 h 32"/>
              <a:gd name="T4" fmla="*/ 8 w 41"/>
              <a:gd name="T5" fmla="*/ 0 h 32"/>
              <a:gd name="T6" fmla="*/ 0 w 41"/>
              <a:gd name="T7" fmla="*/ 15 h 32"/>
              <a:gd name="T8" fmla="*/ 16 w 41"/>
              <a:gd name="T9" fmla="*/ 31 h 32"/>
              <a:gd name="T10" fmla="*/ 40 w 41"/>
              <a:gd name="T11" fmla="*/ 23 h 32"/>
            </a:gdLst>
            <a:ahLst/>
            <a:cxnLst>
              <a:cxn ang="0">
                <a:pos x="T0" y="T1"/>
              </a:cxn>
              <a:cxn ang="0">
                <a:pos x="T2" y="T3"/>
              </a:cxn>
              <a:cxn ang="0">
                <a:pos x="T4" y="T5"/>
              </a:cxn>
              <a:cxn ang="0">
                <a:pos x="T6" y="T7"/>
              </a:cxn>
              <a:cxn ang="0">
                <a:pos x="T8" y="T9"/>
              </a:cxn>
              <a:cxn ang="0">
                <a:pos x="T10" y="T11"/>
              </a:cxn>
            </a:cxnLst>
            <a:rect l="0" t="0" r="r" b="b"/>
            <a:pathLst>
              <a:path w="41" h="32">
                <a:moveTo>
                  <a:pt x="40" y="23"/>
                </a:moveTo>
                <a:lnTo>
                  <a:pt x="32" y="7"/>
                </a:lnTo>
                <a:lnTo>
                  <a:pt x="8" y="0"/>
                </a:lnTo>
                <a:lnTo>
                  <a:pt x="0" y="15"/>
                </a:lnTo>
                <a:lnTo>
                  <a:pt x="16" y="31"/>
                </a:lnTo>
                <a:lnTo>
                  <a:pt x="40" y="23"/>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grpSp>
        <p:nvGrpSpPr>
          <p:cNvPr id="70763" name="Group 107"/>
          <p:cNvGrpSpPr>
            <a:grpSpLocks/>
          </p:cNvGrpSpPr>
          <p:nvPr/>
        </p:nvGrpSpPr>
        <p:grpSpPr bwMode="auto">
          <a:xfrm>
            <a:off x="3810000" y="2438400"/>
            <a:ext cx="4214813" cy="3846513"/>
            <a:chOff x="2516" y="1783"/>
            <a:chExt cx="2655" cy="2423"/>
          </a:xfrm>
        </p:grpSpPr>
        <p:sp>
          <p:nvSpPr>
            <p:cNvPr id="70661" name="Freeform 5"/>
            <p:cNvSpPr>
              <a:spLocks/>
            </p:cNvSpPr>
            <p:nvPr/>
          </p:nvSpPr>
          <p:spPr bwMode="auto">
            <a:xfrm>
              <a:off x="3552" y="2214"/>
              <a:ext cx="1316" cy="1905"/>
            </a:xfrm>
            <a:custGeom>
              <a:avLst/>
              <a:gdLst>
                <a:gd name="T0" fmla="*/ 255 w 1316"/>
                <a:gd name="T1" fmla="*/ 701 h 1905"/>
                <a:gd name="T2" fmla="*/ 207 w 1316"/>
                <a:gd name="T3" fmla="*/ 780 h 1905"/>
                <a:gd name="T4" fmla="*/ 144 w 1316"/>
                <a:gd name="T5" fmla="*/ 892 h 1905"/>
                <a:gd name="T6" fmla="*/ 80 w 1316"/>
                <a:gd name="T7" fmla="*/ 1035 h 1905"/>
                <a:gd name="T8" fmla="*/ 48 w 1316"/>
                <a:gd name="T9" fmla="*/ 1091 h 1905"/>
                <a:gd name="T10" fmla="*/ 8 w 1316"/>
                <a:gd name="T11" fmla="*/ 1179 h 1905"/>
                <a:gd name="T12" fmla="*/ 0 w 1316"/>
                <a:gd name="T13" fmla="*/ 1290 h 1905"/>
                <a:gd name="T14" fmla="*/ 16 w 1316"/>
                <a:gd name="T15" fmla="*/ 1410 h 1905"/>
                <a:gd name="T16" fmla="*/ 40 w 1316"/>
                <a:gd name="T17" fmla="*/ 1545 h 1905"/>
                <a:gd name="T18" fmla="*/ 120 w 1316"/>
                <a:gd name="T19" fmla="*/ 1696 h 1905"/>
                <a:gd name="T20" fmla="*/ 263 w 1316"/>
                <a:gd name="T21" fmla="*/ 1824 h 1905"/>
                <a:gd name="T22" fmla="*/ 367 w 1316"/>
                <a:gd name="T23" fmla="*/ 1856 h 1905"/>
                <a:gd name="T24" fmla="*/ 510 w 1316"/>
                <a:gd name="T25" fmla="*/ 1888 h 1905"/>
                <a:gd name="T26" fmla="*/ 654 w 1316"/>
                <a:gd name="T27" fmla="*/ 1904 h 1905"/>
                <a:gd name="T28" fmla="*/ 741 w 1316"/>
                <a:gd name="T29" fmla="*/ 1888 h 1905"/>
                <a:gd name="T30" fmla="*/ 813 w 1316"/>
                <a:gd name="T31" fmla="*/ 1848 h 1905"/>
                <a:gd name="T32" fmla="*/ 893 w 1316"/>
                <a:gd name="T33" fmla="*/ 1768 h 1905"/>
                <a:gd name="T34" fmla="*/ 980 w 1316"/>
                <a:gd name="T35" fmla="*/ 1641 h 1905"/>
                <a:gd name="T36" fmla="*/ 1028 w 1316"/>
                <a:gd name="T37" fmla="*/ 1585 h 1905"/>
                <a:gd name="T38" fmla="*/ 1092 w 1316"/>
                <a:gd name="T39" fmla="*/ 1489 h 1905"/>
                <a:gd name="T40" fmla="*/ 1156 w 1316"/>
                <a:gd name="T41" fmla="*/ 1338 h 1905"/>
                <a:gd name="T42" fmla="*/ 1156 w 1316"/>
                <a:gd name="T43" fmla="*/ 1019 h 1905"/>
                <a:gd name="T44" fmla="*/ 1156 w 1316"/>
                <a:gd name="T45" fmla="*/ 972 h 1905"/>
                <a:gd name="T46" fmla="*/ 1236 w 1316"/>
                <a:gd name="T47" fmla="*/ 844 h 1905"/>
                <a:gd name="T48" fmla="*/ 1283 w 1316"/>
                <a:gd name="T49" fmla="*/ 661 h 1905"/>
                <a:gd name="T50" fmla="*/ 1259 w 1316"/>
                <a:gd name="T51" fmla="*/ 597 h 1905"/>
                <a:gd name="T52" fmla="*/ 1228 w 1316"/>
                <a:gd name="T53" fmla="*/ 557 h 1905"/>
                <a:gd name="T54" fmla="*/ 1180 w 1316"/>
                <a:gd name="T55" fmla="*/ 549 h 1905"/>
                <a:gd name="T56" fmla="*/ 1108 w 1316"/>
                <a:gd name="T57" fmla="*/ 326 h 1905"/>
                <a:gd name="T58" fmla="*/ 1068 w 1316"/>
                <a:gd name="T59" fmla="*/ 183 h 1905"/>
                <a:gd name="T60" fmla="*/ 1052 w 1316"/>
                <a:gd name="T61" fmla="*/ 135 h 1905"/>
                <a:gd name="T62" fmla="*/ 1060 w 1316"/>
                <a:gd name="T63" fmla="*/ 39 h 1905"/>
                <a:gd name="T64" fmla="*/ 845 w 1316"/>
                <a:gd name="T65" fmla="*/ 39 h 1905"/>
                <a:gd name="T66" fmla="*/ 781 w 1316"/>
                <a:gd name="T67" fmla="*/ 8 h 1905"/>
                <a:gd name="T68" fmla="*/ 717 w 1316"/>
                <a:gd name="T69" fmla="*/ 31 h 1905"/>
                <a:gd name="T70" fmla="*/ 558 w 1316"/>
                <a:gd name="T71" fmla="*/ 119 h 1905"/>
                <a:gd name="T72" fmla="*/ 431 w 1316"/>
                <a:gd name="T73" fmla="*/ 286 h 1905"/>
                <a:gd name="T74" fmla="*/ 375 w 1316"/>
                <a:gd name="T75" fmla="*/ 262 h 1905"/>
                <a:gd name="T76" fmla="*/ 295 w 1316"/>
                <a:gd name="T77" fmla="*/ 247 h 1905"/>
                <a:gd name="T78" fmla="*/ 231 w 1316"/>
                <a:gd name="T79" fmla="*/ 278 h 1905"/>
                <a:gd name="T80" fmla="*/ 191 w 1316"/>
                <a:gd name="T81" fmla="*/ 350 h 1905"/>
                <a:gd name="T82" fmla="*/ 199 w 1316"/>
                <a:gd name="T83" fmla="*/ 422 h 1905"/>
                <a:gd name="T84" fmla="*/ 263 w 1316"/>
                <a:gd name="T85" fmla="*/ 525 h 1905"/>
                <a:gd name="T86" fmla="*/ 279 w 1316"/>
                <a:gd name="T87" fmla="*/ 669 h 1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16" h="1905">
                  <a:moveTo>
                    <a:pt x="279" y="669"/>
                  </a:moveTo>
                  <a:lnTo>
                    <a:pt x="255" y="701"/>
                  </a:lnTo>
                  <a:lnTo>
                    <a:pt x="231" y="733"/>
                  </a:lnTo>
                  <a:lnTo>
                    <a:pt x="207" y="780"/>
                  </a:lnTo>
                  <a:lnTo>
                    <a:pt x="175" y="828"/>
                  </a:lnTo>
                  <a:lnTo>
                    <a:pt x="144" y="892"/>
                  </a:lnTo>
                  <a:lnTo>
                    <a:pt x="112" y="964"/>
                  </a:lnTo>
                  <a:lnTo>
                    <a:pt x="80" y="1035"/>
                  </a:lnTo>
                  <a:lnTo>
                    <a:pt x="64" y="1059"/>
                  </a:lnTo>
                  <a:lnTo>
                    <a:pt x="48" y="1091"/>
                  </a:lnTo>
                  <a:lnTo>
                    <a:pt x="24" y="1131"/>
                  </a:lnTo>
                  <a:lnTo>
                    <a:pt x="8" y="1179"/>
                  </a:lnTo>
                  <a:lnTo>
                    <a:pt x="0" y="1234"/>
                  </a:lnTo>
                  <a:lnTo>
                    <a:pt x="0" y="1290"/>
                  </a:lnTo>
                  <a:lnTo>
                    <a:pt x="8" y="1354"/>
                  </a:lnTo>
                  <a:lnTo>
                    <a:pt x="16" y="1410"/>
                  </a:lnTo>
                  <a:lnTo>
                    <a:pt x="24" y="1473"/>
                  </a:lnTo>
                  <a:lnTo>
                    <a:pt x="40" y="1545"/>
                  </a:lnTo>
                  <a:lnTo>
                    <a:pt x="72" y="1625"/>
                  </a:lnTo>
                  <a:lnTo>
                    <a:pt x="120" y="1696"/>
                  </a:lnTo>
                  <a:lnTo>
                    <a:pt x="175" y="1768"/>
                  </a:lnTo>
                  <a:lnTo>
                    <a:pt x="263" y="1824"/>
                  </a:lnTo>
                  <a:lnTo>
                    <a:pt x="311" y="1840"/>
                  </a:lnTo>
                  <a:lnTo>
                    <a:pt x="367" y="1856"/>
                  </a:lnTo>
                  <a:lnTo>
                    <a:pt x="438" y="1872"/>
                  </a:lnTo>
                  <a:lnTo>
                    <a:pt x="510" y="1888"/>
                  </a:lnTo>
                  <a:lnTo>
                    <a:pt x="590" y="1904"/>
                  </a:lnTo>
                  <a:lnTo>
                    <a:pt x="654" y="1904"/>
                  </a:lnTo>
                  <a:lnTo>
                    <a:pt x="717" y="1896"/>
                  </a:lnTo>
                  <a:lnTo>
                    <a:pt x="741" y="1888"/>
                  </a:lnTo>
                  <a:lnTo>
                    <a:pt x="773" y="1872"/>
                  </a:lnTo>
                  <a:lnTo>
                    <a:pt x="813" y="1848"/>
                  </a:lnTo>
                  <a:lnTo>
                    <a:pt x="853" y="1816"/>
                  </a:lnTo>
                  <a:lnTo>
                    <a:pt x="893" y="1768"/>
                  </a:lnTo>
                  <a:lnTo>
                    <a:pt x="941" y="1712"/>
                  </a:lnTo>
                  <a:lnTo>
                    <a:pt x="980" y="1641"/>
                  </a:lnTo>
                  <a:lnTo>
                    <a:pt x="1004" y="1617"/>
                  </a:lnTo>
                  <a:lnTo>
                    <a:pt x="1028" y="1585"/>
                  </a:lnTo>
                  <a:lnTo>
                    <a:pt x="1060" y="1545"/>
                  </a:lnTo>
                  <a:lnTo>
                    <a:pt x="1092" y="1489"/>
                  </a:lnTo>
                  <a:lnTo>
                    <a:pt x="1124" y="1426"/>
                  </a:lnTo>
                  <a:lnTo>
                    <a:pt x="1156" y="1338"/>
                  </a:lnTo>
                  <a:lnTo>
                    <a:pt x="1188" y="1242"/>
                  </a:lnTo>
                  <a:lnTo>
                    <a:pt x="1156" y="1019"/>
                  </a:lnTo>
                  <a:lnTo>
                    <a:pt x="1140" y="1003"/>
                  </a:lnTo>
                  <a:lnTo>
                    <a:pt x="1156" y="972"/>
                  </a:lnTo>
                  <a:lnTo>
                    <a:pt x="1188" y="916"/>
                  </a:lnTo>
                  <a:lnTo>
                    <a:pt x="1236" y="844"/>
                  </a:lnTo>
                  <a:lnTo>
                    <a:pt x="1315" y="740"/>
                  </a:lnTo>
                  <a:lnTo>
                    <a:pt x="1283" y="661"/>
                  </a:lnTo>
                  <a:lnTo>
                    <a:pt x="1275" y="637"/>
                  </a:lnTo>
                  <a:lnTo>
                    <a:pt x="1259" y="597"/>
                  </a:lnTo>
                  <a:lnTo>
                    <a:pt x="1244" y="573"/>
                  </a:lnTo>
                  <a:lnTo>
                    <a:pt x="1228" y="557"/>
                  </a:lnTo>
                  <a:lnTo>
                    <a:pt x="1204" y="541"/>
                  </a:lnTo>
                  <a:lnTo>
                    <a:pt x="1180" y="549"/>
                  </a:lnTo>
                  <a:lnTo>
                    <a:pt x="1196" y="406"/>
                  </a:lnTo>
                  <a:lnTo>
                    <a:pt x="1108" y="326"/>
                  </a:lnTo>
                  <a:lnTo>
                    <a:pt x="1116" y="247"/>
                  </a:lnTo>
                  <a:lnTo>
                    <a:pt x="1068" y="183"/>
                  </a:lnTo>
                  <a:lnTo>
                    <a:pt x="1060" y="159"/>
                  </a:lnTo>
                  <a:lnTo>
                    <a:pt x="1052" y="135"/>
                  </a:lnTo>
                  <a:lnTo>
                    <a:pt x="1052" y="79"/>
                  </a:lnTo>
                  <a:lnTo>
                    <a:pt x="1060" y="39"/>
                  </a:lnTo>
                  <a:lnTo>
                    <a:pt x="1076" y="0"/>
                  </a:lnTo>
                  <a:lnTo>
                    <a:pt x="845" y="39"/>
                  </a:lnTo>
                  <a:lnTo>
                    <a:pt x="821" y="23"/>
                  </a:lnTo>
                  <a:lnTo>
                    <a:pt x="781" y="8"/>
                  </a:lnTo>
                  <a:lnTo>
                    <a:pt x="749" y="16"/>
                  </a:lnTo>
                  <a:lnTo>
                    <a:pt x="717" y="31"/>
                  </a:lnTo>
                  <a:lnTo>
                    <a:pt x="670" y="63"/>
                  </a:lnTo>
                  <a:lnTo>
                    <a:pt x="558" y="119"/>
                  </a:lnTo>
                  <a:lnTo>
                    <a:pt x="502" y="79"/>
                  </a:lnTo>
                  <a:lnTo>
                    <a:pt x="431" y="286"/>
                  </a:lnTo>
                  <a:lnTo>
                    <a:pt x="399" y="270"/>
                  </a:lnTo>
                  <a:lnTo>
                    <a:pt x="375" y="262"/>
                  </a:lnTo>
                  <a:lnTo>
                    <a:pt x="335" y="255"/>
                  </a:lnTo>
                  <a:lnTo>
                    <a:pt x="295" y="247"/>
                  </a:lnTo>
                  <a:lnTo>
                    <a:pt x="263" y="255"/>
                  </a:lnTo>
                  <a:lnTo>
                    <a:pt x="231" y="278"/>
                  </a:lnTo>
                  <a:lnTo>
                    <a:pt x="207" y="318"/>
                  </a:lnTo>
                  <a:lnTo>
                    <a:pt x="191" y="350"/>
                  </a:lnTo>
                  <a:lnTo>
                    <a:pt x="191" y="382"/>
                  </a:lnTo>
                  <a:lnTo>
                    <a:pt x="199" y="422"/>
                  </a:lnTo>
                  <a:lnTo>
                    <a:pt x="223" y="470"/>
                  </a:lnTo>
                  <a:lnTo>
                    <a:pt x="263" y="525"/>
                  </a:lnTo>
                  <a:lnTo>
                    <a:pt x="319" y="597"/>
                  </a:lnTo>
                  <a:lnTo>
                    <a:pt x="279" y="669"/>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662" name="Freeform 6"/>
            <p:cNvSpPr>
              <a:spLocks/>
            </p:cNvSpPr>
            <p:nvPr/>
          </p:nvSpPr>
          <p:spPr bwMode="auto">
            <a:xfrm>
              <a:off x="2699" y="3966"/>
              <a:ext cx="2472" cy="224"/>
            </a:xfrm>
            <a:custGeom>
              <a:avLst/>
              <a:gdLst>
                <a:gd name="T0" fmla="*/ 16 w 2472"/>
                <a:gd name="T1" fmla="*/ 88 h 224"/>
                <a:gd name="T2" fmla="*/ 0 w 2472"/>
                <a:gd name="T3" fmla="*/ 152 h 224"/>
                <a:gd name="T4" fmla="*/ 56 w 2472"/>
                <a:gd name="T5" fmla="*/ 191 h 224"/>
                <a:gd name="T6" fmla="*/ 96 w 2472"/>
                <a:gd name="T7" fmla="*/ 176 h 224"/>
                <a:gd name="T8" fmla="*/ 32 w 2472"/>
                <a:gd name="T9" fmla="*/ 207 h 224"/>
                <a:gd name="T10" fmla="*/ 192 w 2472"/>
                <a:gd name="T11" fmla="*/ 223 h 224"/>
                <a:gd name="T12" fmla="*/ 670 w 2472"/>
                <a:gd name="T13" fmla="*/ 207 h 224"/>
                <a:gd name="T14" fmla="*/ 734 w 2472"/>
                <a:gd name="T15" fmla="*/ 191 h 224"/>
                <a:gd name="T16" fmla="*/ 813 w 2472"/>
                <a:gd name="T17" fmla="*/ 183 h 224"/>
                <a:gd name="T18" fmla="*/ 909 w 2472"/>
                <a:gd name="T19" fmla="*/ 183 h 224"/>
                <a:gd name="T20" fmla="*/ 1419 w 2472"/>
                <a:gd name="T21" fmla="*/ 176 h 224"/>
                <a:gd name="T22" fmla="*/ 1945 w 2472"/>
                <a:gd name="T23" fmla="*/ 144 h 224"/>
                <a:gd name="T24" fmla="*/ 2073 w 2472"/>
                <a:gd name="T25" fmla="*/ 144 h 224"/>
                <a:gd name="T26" fmla="*/ 2232 w 2472"/>
                <a:gd name="T27" fmla="*/ 152 h 224"/>
                <a:gd name="T28" fmla="*/ 2368 w 2472"/>
                <a:gd name="T29" fmla="*/ 176 h 224"/>
                <a:gd name="T30" fmla="*/ 2431 w 2472"/>
                <a:gd name="T31" fmla="*/ 199 h 224"/>
                <a:gd name="T32" fmla="*/ 2471 w 2472"/>
                <a:gd name="T33" fmla="*/ 160 h 224"/>
                <a:gd name="T34" fmla="*/ 2399 w 2472"/>
                <a:gd name="T35" fmla="*/ 72 h 224"/>
                <a:gd name="T36" fmla="*/ 2296 w 2472"/>
                <a:gd name="T37" fmla="*/ 80 h 224"/>
                <a:gd name="T38" fmla="*/ 2264 w 2472"/>
                <a:gd name="T39" fmla="*/ 48 h 224"/>
                <a:gd name="T40" fmla="*/ 2232 w 2472"/>
                <a:gd name="T41" fmla="*/ 0 h 224"/>
                <a:gd name="T42" fmla="*/ 2192 w 2472"/>
                <a:gd name="T43" fmla="*/ 48 h 224"/>
                <a:gd name="T44" fmla="*/ 2152 w 2472"/>
                <a:gd name="T45" fmla="*/ 72 h 224"/>
                <a:gd name="T46" fmla="*/ 2073 w 2472"/>
                <a:gd name="T47" fmla="*/ 80 h 224"/>
                <a:gd name="T48" fmla="*/ 1977 w 2472"/>
                <a:gd name="T49" fmla="*/ 64 h 224"/>
                <a:gd name="T50" fmla="*/ 1881 w 2472"/>
                <a:gd name="T51" fmla="*/ 56 h 224"/>
                <a:gd name="T52" fmla="*/ 1849 w 2472"/>
                <a:gd name="T53" fmla="*/ 72 h 224"/>
                <a:gd name="T54" fmla="*/ 1658 w 2472"/>
                <a:gd name="T55" fmla="*/ 128 h 224"/>
                <a:gd name="T56" fmla="*/ 1028 w 2472"/>
                <a:gd name="T57" fmla="*/ 136 h 224"/>
                <a:gd name="T58" fmla="*/ 598 w 2472"/>
                <a:gd name="T59" fmla="*/ 48 h 224"/>
                <a:gd name="T60" fmla="*/ 542 w 2472"/>
                <a:gd name="T61" fmla="*/ 32 h 224"/>
                <a:gd name="T62" fmla="*/ 478 w 2472"/>
                <a:gd name="T63" fmla="*/ 24 h 224"/>
                <a:gd name="T64" fmla="*/ 423 w 2472"/>
                <a:gd name="T65" fmla="*/ 64 h 224"/>
                <a:gd name="T66" fmla="*/ 351 w 2472"/>
                <a:gd name="T67" fmla="*/ 96 h 224"/>
                <a:gd name="T68" fmla="*/ 271 w 2472"/>
                <a:gd name="T69" fmla="*/ 10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472" h="224">
                  <a:moveTo>
                    <a:pt x="199" y="56"/>
                  </a:moveTo>
                  <a:lnTo>
                    <a:pt x="16" y="88"/>
                  </a:lnTo>
                  <a:lnTo>
                    <a:pt x="8" y="128"/>
                  </a:lnTo>
                  <a:lnTo>
                    <a:pt x="0" y="152"/>
                  </a:lnTo>
                  <a:lnTo>
                    <a:pt x="16" y="183"/>
                  </a:lnTo>
                  <a:lnTo>
                    <a:pt x="56" y="191"/>
                  </a:lnTo>
                  <a:lnTo>
                    <a:pt x="144" y="160"/>
                  </a:lnTo>
                  <a:lnTo>
                    <a:pt x="96" y="176"/>
                  </a:lnTo>
                  <a:lnTo>
                    <a:pt x="56" y="191"/>
                  </a:lnTo>
                  <a:lnTo>
                    <a:pt x="32" y="207"/>
                  </a:lnTo>
                  <a:lnTo>
                    <a:pt x="80" y="223"/>
                  </a:lnTo>
                  <a:lnTo>
                    <a:pt x="192" y="223"/>
                  </a:lnTo>
                  <a:lnTo>
                    <a:pt x="383" y="215"/>
                  </a:lnTo>
                  <a:lnTo>
                    <a:pt x="670" y="207"/>
                  </a:lnTo>
                  <a:lnTo>
                    <a:pt x="702" y="199"/>
                  </a:lnTo>
                  <a:lnTo>
                    <a:pt x="734" y="191"/>
                  </a:lnTo>
                  <a:lnTo>
                    <a:pt x="773" y="191"/>
                  </a:lnTo>
                  <a:lnTo>
                    <a:pt x="813" y="183"/>
                  </a:lnTo>
                  <a:lnTo>
                    <a:pt x="861" y="183"/>
                  </a:lnTo>
                  <a:lnTo>
                    <a:pt x="909" y="183"/>
                  </a:lnTo>
                  <a:lnTo>
                    <a:pt x="949" y="191"/>
                  </a:lnTo>
                  <a:lnTo>
                    <a:pt x="1419" y="176"/>
                  </a:lnTo>
                  <a:lnTo>
                    <a:pt x="1738" y="160"/>
                  </a:lnTo>
                  <a:lnTo>
                    <a:pt x="1945" y="144"/>
                  </a:lnTo>
                  <a:lnTo>
                    <a:pt x="2009" y="144"/>
                  </a:lnTo>
                  <a:lnTo>
                    <a:pt x="2073" y="144"/>
                  </a:lnTo>
                  <a:lnTo>
                    <a:pt x="2152" y="144"/>
                  </a:lnTo>
                  <a:lnTo>
                    <a:pt x="2232" y="152"/>
                  </a:lnTo>
                  <a:lnTo>
                    <a:pt x="2312" y="160"/>
                  </a:lnTo>
                  <a:lnTo>
                    <a:pt x="2368" y="176"/>
                  </a:lnTo>
                  <a:lnTo>
                    <a:pt x="2407" y="191"/>
                  </a:lnTo>
                  <a:lnTo>
                    <a:pt x="2431" y="199"/>
                  </a:lnTo>
                  <a:lnTo>
                    <a:pt x="2471" y="191"/>
                  </a:lnTo>
                  <a:lnTo>
                    <a:pt x="2471" y="160"/>
                  </a:lnTo>
                  <a:lnTo>
                    <a:pt x="2447" y="128"/>
                  </a:lnTo>
                  <a:lnTo>
                    <a:pt x="2399" y="72"/>
                  </a:lnTo>
                  <a:lnTo>
                    <a:pt x="2328" y="96"/>
                  </a:lnTo>
                  <a:lnTo>
                    <a:pt x="2296" y="80"/>
                  </a:lnTo>
                  <a:lnTo>
                    <a:pt x="2280" y="64"/>
                  </a:lnTo>
                  <a:lnTo>
                    <a:pt x="2264" y="48"/>
                  </a:lnTo>
                  <a:lnTo>
                    <a:pt x="2248" y="24"/>
                  </a:lnTo>
                  <a:lnTo>
                    <a:pt x="2232" y="0"/>
                  </a:lnTo>
                  <a:lnTo>
                    <a:pt x="2216" y="16"/>
                  </a:lnTo>
                  <a:lnTo>
                    <a:pt x="2192" y="48"/>
                  </a:lnTo>
                  <a:lnTo>
                    <a:pt x="2176" y="64"/>
                  </a:lnTo>
                  <a:lnTo>
                    <a:pt x="2152" y="72"/>
                  </a:lnTo>
                  <a:lnTo>
                    <a:pt x="2120" y="88"/>
                  </a:lnTo>
                  <a:lnTo>
                    <a:pt x="2073" y="80"/>
                  </a:lnTo>
                  <a:lnTo>
                    <a:pt x="2025" y="72"/>
                  </a:lnTo>
                  <a:lnTo>
                    <a:pt x="1977" y="64"/>
                  </a:lnTo>
                  <a:lnTo>
                    <a:pt x="1921" y="56"/>
                  </a:lnTo>
                  <a:lnTo>
                    <a:pt x="1881" y="56"/>
                  </a:lnTo>
                  <a:lnTo>
                    <a:pt x="1857" y="64"/>
                  </a:lnTo>
                  <a:lnTo>
                    <a:pt x="1849" y="72"/>
                  </a:lnTo>
                  <a:lnTo>
                    <a:pt x="1722" y="104"/>
                  </a:lnTo>
                  <a:lnTo>
                    <a:pt x="1658" y="128"/>
                  </a:lnTo>
                  <a:lnTo>
                    <a:pt x="1339" y="160"/>
                  </a:lnTo>
                  <a:lnTo>
                    <a:pt x="1028" y="136"/>
                  </a:lnTo>
                  <a:lnTo>
                    <a:pt x="638" y="72"/>
                  </a:lnTo>
                  <a:lnTo>
                    <a:pt x="598" y="48"/>
                  </a:lnTo>
                  <a:lnTo>
                    <a:pt x="574" y="40"/>
                  </a:lnTo>
                  <a:lnTo>
                    <a:pt x="542" y="32"/>
                  </a:lnTo>
                  <a:lnTo>
                    <a:pt x="510" y="24"/>
                  </a:lnTo>
                  <a:lnTo>
                    <a:pt x="478" y="24"/>
                  </a:lnTo>
                  <a:lnTo>
                    <a:pt x="447" y="40"/>
                  </a:lnTo>
                  <a:lnTo>
                    <a:pt x="423" y="64"/>
                  </a:lnTo>
                  <a:lnTo>
                    <a:pt x="383" y="88"/>
                  </a:lnTo>
                  <a:lnTo>
                    <a:pt x="351" y="96"/>
                  </a:lnTo>
                  <a:lnTo>
                    <a:pt x="311" y="104"/>
                  </a:lnTo>
                  <a:lnTo>
                    <a:pt x="271" y="104"/>
                  </a:lnTo>
                  <a:lnTo>
                    <a:pt x="199" y="56"/>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663" name="Freeform 7"/>
            <p:cNvSpPr>
              <a:spLocks/>
            </p:cNvSpPr>
            <p:nvPr/>
          </p:nvSpPr>
          <p:spPr bwMode="auto">
            <a:xfrm>
              <a:off x="2619" y="3201"/>
              <a:ext cx="392" cy="487"/>
            </a:xfrm>
            <a:custGeom>
              <a:avLst/>
              <a:gdLst>
                <a:gd name="T0" fmla="*/ 359 w 392"/>
                <a:gd name="T1" fmla="*/ 0 h 487"/>
                <a:gd name="T2" fmla="*/ 327 w 392"/>
                <a:gd name="T3" fmla="*/ 0 h 487"/>
                <a:gd name="T4" fmla="*/ 295 w 392"/>
                <a:gd name="T5" fmla="*/ 8 h 487"/>
                <a:gd name="T6" fmla="*/ 256 w 392"/>
                <a:gd name="T7" fmla="*/ 16 h 487"/>
                <a:gd name="T8" fmla="*/ 224 w 392"/>
                <a:gd name="T9" fmla="*/ 32 h 487"/>
                <a:gd name="T10" fmla="*/ 192 w 392"/>
                <a:gd name="T11" fmla="*/ 64 h 487"/>
                <a:gd name="T12" fmla="*/ 184 w 392"/>
                <a:gd name="T13" fmla="*/ 104 h 487"/>
                <a:gd name="T14" fmla="*/ 184 w 392"/>
                <a:gd name="T15" fmla="*/ 168 h 487"/>
                <a:gd name="T16" fmla="*/ 168 w 392"/>
                <a:gd name="T17" fmla="*/ 192 h 487"/>
                <a:gd name="T18" fmla="*/ 152 w 392"/>
                <a:gd name="T19" fmla="*/ 216 h 487"/>
                <a:gd name="T20" fmla="*/ 144 w 392"/>
                <a:gd name="T21" fmla="*/ 255 h 487"/>
                <a:gd name="T22" fmla="*/ 144 w 392"/>
                <a:gd name="T23" fmla="*/ 287 h 487"/>
                <a:gd name="T24" fmla="*/ 128 w 392"/>
                <a:gd name="T25" fmla="*/ 303 h 487"/>
                <a:gd name="T26" fmla="*/ 112 w 392"/>
                <a:gd name="T27" fmla="*/ 319 h 487"/>
                <a:gd name="T28" fmla="*/ 88 w 392"/>
                <a:gd name="T29" fmla="*/ 327 h 487"/>
                <a:gd name="T30" fmla="*/ 40 w 392"/>
                <a:gd name="T31" fmla="*/ 335 h 487"/>
                <a:gd name="T32" fmla="*/ 0 w 392"/>
                <a:gd name="T33" fmla="*/ 327 h 487"/>
                <a:gd name="T34" fmla="*/ 24 w 392"/>
                <a:gd name="T35" fmla="*/ 335 h 487"/>
                <a:gd name="T36" fmla="*/ 48 w 392"/>
                <a:gd name="T37" fmla="*/ 343 h 487"/>
                <a:gd name="T38" fmla="*/ 72 w 392"/>
                <a:gd name="T39" fmla="*/ 359 h 487"/>
                <a:gd name="T40" fmla="*/ 88 w 392"/>
                <a:gd name="T41" fmla="*/ 375 h 487"/>
                <a:gd name="T42" fmla="*/ 96 w 392"/>
                <a:gd name="T43" fmla="*/ 399 h 487"/>
                <a:gd name="T44" fmla="*/ 80 w 392"/>
                <a:gd name="T45" fmla="*/ 423 h 487"/>
                <a:gd name="T46" fmla="*/ 48 w 392"/>
                <a:gd name="T47" fmla="*/ 455 h 487"/>
                <a:gd name="T48" fmla="*/ 112 w 392"/>
                <a:gd name="T49" fmla="*/ 486 h 487"/>
                <a:gd name="T50" fmla="*/ 136 w 392"/>
                <a:gd name="T51" fmla="*/ 407 h 487"/>
                <a:gd name="T52" fmla="*/ 375 w 392"/>
                <a:gd name="T53" fmla="*/ 271 h 487"/>
                <a:gd name="T54" fmla="*/ 359 w 392"/>
                <a:gd name="T55" fmla="*/ 168 h 487"/>
                <a:gd name="T56" fmla="*/ 375 w 392"/>
                <a:gd name="T57" fmla="*/ 128 h 487"/>
                <a:gd name="T58" fmla="*/ 391 w 392"/>
                <a:gd name="T59" fmla="*/ 80 h 487"/>
                <a:gd name="T60" fmla="*/ 383 w 392"/>
                <a:gd name="T61" fmla="*/ 24 h 487"/>
                <a:gd name="T62" fmla="*/ 359 w 392"/>
                <a:gd name="T63" fmla="*/ 0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2" h="487">
                  <a:moveTo>
                    <a:pt x="359" y="0"/>
                  </a:moveTo>
                  <a:lnTo>
                    <a:pt x="327" y="0"/>
                  </a:lnTo>
                  <a:lnTo>
                    <a:pt x="295" y="8"/>
                  </a:lnTo>
                  <a:lnTo>
                    <a:pt x="256" y="16"/>
                  </a:lnTo>
                  <a:lnTo>
                    <a:pt x="224" y="32"/>
                  </a:lnTo>
                  <a:lnTo>
                    <a:pt x="192" y="64"/>
                  </a:lnTo>
                  <a:lnTo>
                    <a:pt x="184" y="104"/>
                  </a:lnTo>
                  <a:lnTo>
                    <a:pt x="184" y="168"/>
                  </a:lnTo>
                  <a:lnTo>
                    <a:pt x="168" y="192"/>
                  </a:lnTo>
                  <a:lnTo>
                    <a:pt x="152" y="216"/>
                  </a:lnTo>
                  <a:lnTo>
                    <a:pt x="144" y="255"/>
                  </a:lnTo>
                  <a:lnTo>
                    <a:pt x="144" y="287"/>
                  </a:lnTo>
                  <a:lnTo>
                    <a:pt x="128" y="303"/>
                  </a:lnTo>
                  <a:lnTo>
                    <a:pt x="112" y="319"/>
                  </a:lnTo>
                  <a:lnTo>
                    <a:pt x="88" y="327"/>
                  </a:lnTo>
                  <a:lnTo>
                    <a:pt x="40" y="335"/>
                  </a:lnTo>
                  <a:lnTo>
                    <a:pt x="0" y="327"/>
                  </a:lnTo>
                  <a:lnTo>
                    <a:pt x="24" y="335"/>
                  </a:lnTo>
                  <a:lnTo>
                    <a:pt x="48" y="343"/>
                  </a:lnTo>
                  <a:lnTo>
                    <a:pt x="72" y="359"/>
                  </a:lnTo>
                  <a:lnTo>
                    <a:pt x="88" y="375"/>
                  </a:lnTo>
                  <a:lnTo>
                    <a:pt x="96" y="399"/>
                  </a:lnTo>
                  <a:lnTo>
                    <a:pt x="80" y="423"/>
                  </a:lnTo>
                  <a:lnTo>
                    <a:pt x="48" y="455"/>
                  </a:lnTo>
                  <a:lnTo>
                    <a:pt x="112" y="486"/>
                  </a:lnTo>
                  <a:lnTo>
                    <a:pt x="136" y="407"/>
                  </a:lnTo>
                  <a:lnTo>
                    <a:pt x="375" y="271"/>
                  </a:lnTo>
                  <a:lnTo>
                    <a:pt x="359" y="168"/>
                  </a:lnTo>
                  <a:lnTo>
                    <a:pt x="375" y="128"/>
                  </a:lnTo>
                  <a:lnTo>
                    <a:pt x="391" y="80"/>
                  </a:lnTo>
                  <a:lnTo>
                    <a:pt x="383" y="24"/>
                  </a:lnTo>
                  <a:lnTo>
                    <a:pt x="359" y="0"/>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664" name="Freeform 8"/>
            <p:cNvSpPr>
              <a:spLocks/>
            </p:cNvSpPr>
            <p:nvPr/>
          </p:nvSpPr>
          <p:spPr bwMode="auto">
            <a:xfrm>
              <a:off x="3735" y="2492"/>
              <a:ext cx="129" cy="280"/>
            </a:xfrm>
            <a:custGeom>
              <a:avLst/>
              <a:gdLst>
                <a:gd name="T0" fmla="*/ 72 w 129"/>
                <a:gd name="T1" fmla="*/ 0 h 280"/>
                <a:gd name="T2" fmla="*/ 56 w 129"/>
                <a:gd name="T3" fmla="*/ 16 h 280"/>
                <a:gd name="T4" fmla="*/ 40 w 129"/>
                <a:gd name="T5" fmla="*/ 48 h 280"/>
                <a:gd name="T6" fmla="*/ 32 w 129"/>
                <a:gd name="T7" fmla="*/ 72 h 280"/>
                <a:gd name="T8" fmla="*/ 32 w 129"/>
                <a:gd name="T9" fmla="*/ 80 h 280"/>
                <a:gd name="T10" fmla="*/ 24 w 129"/>
                <a:gd name="T11" fmla="*/ 104 h 280"/>
                <a:gd name="T12" fmla="*/ 24 w 129"/>
                <a:gd name="T13" fmla="*/ 136 h 280"/>
                <a:gd name="T14" fmla="*/ 32 w 129"/>
                <a:gd name="T15" fmla="*/ 160 h 280"/>
                <a:gd name="T16" fmla="*/ 40 w 129"/>
                <a:gd name="T17" fmla="*/ 184 h 280"/>
                <a:gd name="T18" fmla="*/ 56 w 129"/>
                <a:gd name="T19" fmla="*/ 200 h 280"/>
                <a:gd name="T20" fmla="*/ 64 w 129"/>
                <a:gd name="T21" fmla="*/ 216 h 280"/>
                <a:gd name="T22" fmla="*/ 80 w 129"/>
                <a:gd name="T23" fmla="*/ 231 h 280"/>
                <a:gd name="T24" fmla="*/ 96 w 129"/>
                <a:gd name="T25" fmla="*/ 247 h 280"/>
                <a:gd name="T26" fmla="*/ 120 w 129"/>
                <a:gd name="T27" fmla="*/ 271 h 280"/>
                <a:gd name="T28" fmla="*/ 128 w 129"/>
                <a:gd name="T29" fmla="*/ 279 h 280"/>
                <a:gd name="T30" fmla="*/ 88 w 129"/>
                <a:gd name="T31" fmla="*/ 271 h 280"/>
                <a:gd name="T32" fmla="*/ 56 w 129"/>
                <a:gd name="T33" fmla="*/ 247 h 280"/>
                <a:gd name="T34" fmla="*/ 40 w 129"/>
                <a:gd name="T35" fmla="*/ 231 h 280"/>
                <a:gd name="T36" fmla="*/ 24 w 129"/>
                <a:gd name="T37" fmla="*/ 200 h 280"/>
                <a:gd name="T38" fmla="*/ 16 w 129"/>
                <a:gd name="T39" fmla="*/ 184 h 280"/>
                <a:gd name="T40" fmla="*/ 8 w 129"/>
                <a:gd name="T41" fmla="*/ 152 h 280"/>
                <a:gd name="T42" fmla="*/ 0 w 129"/>
                <a:gd name="T43" fmla="*/ 120 h 280"/>
                <a:gd name="T44" fmla="*/ 0 w 129"/>
                <a:gd name="T45" fmla="*/ 88 h 280"/>
                <a:gd name="T46" fmla="*/ 8 w 129"/>
                <a:gd name="T47" fmla="*/ 56 h 280"/>
                <a:gd name="T48" fmla="*/ 16 w 129"/>
                <a:gd name="T49" fmla="*/ 32 h 280"/>
                <a:gd name="T50" fmla="*/ 24 w 129"/>
                <a:gd name="T51" fmla="*/ 8 h 280"/>
                <a:gd name="T52" fmla="*/ 32 w 129"/>
                <a:gd name="T53" fmla="*/ 0 h 280"/>
                <a:gd name="T54" fmla="*/ 72 w 129"/>
                <a:gd name="T5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9" h="280">
                  <a:moveTo>
                    <a:pt x="72" y="0"/>
                  </a:moveTo>
                  <a:lnTo>
                    <a:pt x="56" y="16"/>
                  </a:lnTo>
                  <a:lnTo>
                    <a:pt x="40" y="48"/>
                  </a:lnTo>
                  <a:lnTo>
                    <a:pt x="32" y="72"/>
                  </a:lnTo>
                  <a:lnTo>
                    <a:pt x="32" y="80"/>
                  </a:lnTo>
                  <a:lnTo>
                    <a:pt x="24" y="104"/>
                  </a:lnTo>
                  <a:lnTo>
                    <a:pt x="24" y="136"/>
                  </a:lnTo>
                  <a:lnTo>
                    <a:pt x="32" y="160"/>
                  </a:lnTo>
                  <a:lnTo>
                    <a:pt x="40" y="184"/>
                  </a:lnTo>
                  <a:lnTo>
                    <a:pt x="56" y="200"/>
                  </a:lnTo>
                  <a:lnTo>
                    <a:pt x="64" y="216"/>
                  </a:lnTo>
                  <a:lnTo>
                    <a:pt x="80" y="231"/>
                  </a:lnTo>
                  <a:lnTo>
                    <a:pt x="96" y="247"/>
                  </a:lnTo>
                  <a:lnTo>
                    <a:pt x="120" y="271"/>
                  </a:lnTo>
                  <a:lnTo>
                    <a:pt x="128" y="279"/>
                  </a:lnTo>
                  <a:lnTo>
                    <a:pt x="88" y="271"/>
                  </a:lnTo>
                  <a:lnTo>
                    <a:pt x="56" y="247"/>
                  </a:lnTo>
                  <a:lnTo>
                    <a:pt x="40" y="231"/>
                  </a:lnTo>
                  <a:lnTo>
                    <a:pt x="24" y="200"/>
                  </a:lnTo>
                  <a:lnTo>
                    <a:pt x="16" y="184"/>
                  </a:lnTo>
                  <a:lnTo>
                    <a:pt x="8" y="152"/>
                  </a:lnTo>
                  <a:lnTo>
                    <a:pt x="0" y="120"/>
                  </a:lnTo>
                  <a:lnTo>
                    <a:pt x="0" y="88"/>
                  </a:lnTo>
                  <a:lnTo>
                    <a:pt x="8" y="56"/>
                  </a:lnTo>
                  <a:lnTo>
                    <a:pt x="16" y="32"/>
                  </a:lnTo>
                  <a:lnTo>
                    <a:pt x="24" y="8"/>
                  </a:lnTo>
                  <a:lnTo>
                    <a:pt x="32" y="0"/>
                  </a:lnTo>
                  <a:lnTo>
                    <a:pt x="72" y="0"/>
                  </a:lnTo>
                </a:path>
              </a:pathLst>
            </a:custGeom>
            <a:solidFill>
              <a:srgbClr val="2F4F46"/>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665" name="Freeform 9"/>
            <p:cNvSpPr>
              <a:spLocks/>
            </p:cNvSpPr>
            <p:nvPr/>
          </p:nvSpPr>
          <p:spPr bwMode="auto">
            <a:xfrm>
              <a:off x="3799" y="2492"/>
              <a:ext cx="742" cy="679"/>
            </a:xfrm>
            <a:custGeom>
              <a:avLst/>
              <a:gdLst>
                <a:gd name="T0" fmla="*/ 303 w 742"/>
                <a:gd name="T1" fmla="*/ 48 h 679"/>
                <a:gd name="T2" fmla="*/ 311 w 742"/>
                <a:gd name="T3" fmla="*/ 112 h 679"/>
                <a:gd name="T4" fmla="*/ 391 w 742"/>
                <a:gd name="T5" fmla="*/ 120 h 679"/>
                <a:gd name="T6" fmla="*/ 367 w 742"/>
                <a:gd name="T7" fmla="*/ 176 h 679"/>
                <a:gd name="T8" fmla="*/ 279 w 742"/>
                <a:gd name="T9" fmla="*/ 184 h 679"/>
                <a:gd name="T10" fmla="*/ 199 w 742"/>
                <a:gd name="T11" fmla="*/ 216 h 679"/>
                <a:gd name="T12" fmla="*/ 128 w 742"/>
                <a:gd name="T13" fmla="*/ 263 h 679"/>
                <a:gd name="T14" fmla="*/ 80 w 742"/>
                <a:gd name="T15" fmla="*/ 343 h 679"/>
                <a:gd name="T16" fmla="*/ 40 w 742"/>
                <a:gd name="T17" fmla="*/ 415 h 679"/>
                <a:gd name="T18" fmla="*/ 48 w 742"/>
                <a:gd name="T19" fmla="*/ 502 h 679"/>
                <a:gd name="T20" fmla="*/ 88 w 742"/>
                <a:gd name="T21" fmla="*/ 566 h 679"/>
                <a:gd name="T22" fmla="*/ 176 w 742"/>
                <a:gd name="T23" fmla="*/ 614 h 679"/>
                <a:gd name="T24" fmla="*/ 279 w 742"/>
                <a:gd name="T25" fmla="*/ 638 h 679"/>
                <a:gd name="T26" fmla="*/ 351 w 742"/>
                <a:gd name="T27" fmla="*/ 638 h 679"/>
                <a:gd name="T28" fmla="*/ 415 w 742"/>
                <a:gd name="T29" fmla="*/ 622 h 679"/>
                <a:gd name="T30" fmla="*/ 494 w 742"/>
                <a:gd name="T31" fmla="*/ 598 h 679"/>
                <a:gd name="T32" fmla="*/ 590 w 742"/>
                <a:gd name="T33" fmla="*/ 542 h 679"/>
                <a:gd name="T34" fmla="*/ 670 w 742"/>
                <a:gd name="T35" fmla="*/ 478 h 679"/>
                <a:gd name="T36" fmla="*/ 710 w 742"/>
                <a:gd name="T37" fmla="*/ 399 h 679"/>
                <a:gd name="T38" fmla="*/ 702 w 742"/>
                <a:gd name="T39" fmla="*/ 319 h 679"/>
                <a:gd name="T40" fmla="*/ 670 w 742"/>
                <a:gd name="T41" fmla="*/ 223 h 679"/>
                <a:gd name="T42" fmla="*/ 694 w 742"/>
                <a:gd name="T43" fmla="*/ 208 h 679"/>
                <a:gd name="T44" fmla="*/ 718 w 742"/>
                <a:gd name="T45" fmla="*/ 279 h 679"/>
                <a:gd name="T46" fmla="*/ 741 w 742"/>
                <a:gd name="T47" fmla="*/ 351 h 679"/>
                <a:gd name="T48" fmla="*/ 726 w 742"/>
                <a:gd name="T49" fmla="*/ 447 h 679"/>
                <a:gd name="T50" fmla="*/ 686 w 742"/>
                <a:gd name="T51" fmla="*/ 510 h 679"/>
                <a:gd name="T52" fmla="*/ 606 w 742"/>
                <a:gd name="T53" fmla="*/ 574 h 679"/>
                <a:gd name="T54" fmla="*/ 510 w 742"/>
                <a:gd name="T55" fmla="*/ 622 h 679"/>
                <a:gd name="T56" fmla="*/ 431 w 742"/>
                <a:gd name="T57" fmla="*/ 662 h 679"/>
                <a:gd name="T58" fmla="*/ 319 w 742"/>
                <a:gd name="T59" fmla="*/ 678 h 679"/>
                <a:gd name="T60" fmla="*/ 207 w 742"/>
                <a:gd name="T61" fmla="*/ 670 h 679"/>
                <a:gd name="T62" fmla="*/ 104 w 742"/>
                <a:gd name="T63" fmla="*/ 630 h 679"/>
                <a:gd name="T64" fmla="*/ 40 w 742"/>
                <a:gd name="T65" fmla="*/ 574 h 679"/>
                <a:gd name="T66" fmla="*/ 8 w 742"/>
                <a:gd name="T67" fmla="*/ 478 h 679"/>
                <a:gd name="T68" fmla="*/ 0 w 742"/>
                <a:gd name="T69" fmla="*/ 407 h 679"/>
                <a:gd name="T70" fmla="*/ 32 w 742"/>
                <a:gd name="T71" fmla="*/ 343 h 679"/>
                <a:gd name="T72" fmla="*/ 64 w 742"/>
                <a:gd name="T73" fmla="*/ 295 h 679"/>
                <a:gd name="T74" fmla="*/ 112 w 742"/>
                <a:gd name="T75" fmla="*/ 239 h 679"/>
                <a:gd name="T76" fmla="*/ 80 w 742"/>
                <a:gd name="T77" fmla="*/ 176 h 679"/>
                <a:gd name="T78" fmla="*/ 56 w 742"/>
                <a:gd name="T79" fmla="*/ 96 h 679"/>
                <a:gd name="T80" fmla="*/ 96 w 742"/>
                <a:gd name="T81" fmla="*/ 128 h 679"/>
                <a:gd name="T82" fmla="*/ 136 w 742"/>
                <a:gd name="T83" fmla="*/ 160 h 679"/>
                <a:gd name="T84" fmla="*/ 160 w 742"/>
                <a:gd name="T85" fmla="*/ 96 h 679"/>
                <a:gd name="T86" fmla="*/ 128 w 742"/>
                <a:gd name="T87" fmla="*/ 32 h 679"/>
                <a:gd name="T88" fmla="*/ 207 w 742"/>
                <a:gd name="T89" fmla="*/ 0 h 679"/>
                <a:gd name="T90" fmla="*/ 184 w 742"/>
                <a:gd name="T91" fmla="*/ 96 h 679"/>
                <a:gd name="T92" fmla="*/ 144 w 742"/>
                <a:gd name="T93" fmla="*/ 184 h 679"/>
                <a:gd name="T94" fmla="*/ 215 w 742"/>
                <a:gd name="T95" fmla="*/ 184 h 679"/>
                <a:gd name="T96" fmla="*/ 279 w 742"/>
                <a:gd name="T97" fmla="*/ 136 h 679"/>
                <a:gd name="T98" fmla="*/ 271 w 742"/>
                <a:gd name="T99" fmla="*/ 56 h 679"/>
                <a:gd name="T100" fmla="*/ 319 w 742"/>
                <a:gd name="T101" fmla="*/ 0 h 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42" h="679">
                  <a:moveTo>
                    <a:pt x="319" y="0"/>
                  </a:moveTo>
                  <a:lnTo>
                    <a:pt x="311" y="24"/>
                  </a:lnTo>
                  <a:lnTo>
                    <a:pt x="303" y="48"/>
                  </a:lnTo>
                  <a:lnTo>
                    <a:pt x="303" y="64"/>
                  </a:lnTo>
                  <a:lnTo>
                    <a:pt x="303" y="96"/>
                  </a:lnTo>
                  <a:lnTo>
                    <a:pt x="311" y="112"/>
                  </a:lnTo>
                  <a:lnTo>
                    <a:pt x="335" y="128"/>
                  </a:lnTo>
                  <a:lnTo>
                    <a:pt x="359" y="120"/>
                  </a:lnTo>
                  <a:lnTo>
                    <a:pt x="391" y="120"/>
                  </a:lnTo>
                  <a:lnTo>
                    <a:pt x="407" y="144"/>
                  </a:lnTo>
                  <a:lnTo>
                    <a:pt x="391" y="168"/>
                  </a:lnTo>
                  <a:lnTo>
                    <a:pt x="367" y="176"/>
                  </a:lnTo>
                  <a:lnTo>
                    <a:pt x="335" y="176"/>
                  </a:lnTo>
                  <a:lnTo>
                    <a:pt x="311" y="176"/>
                  </a:lnTo>
                  <a:lnTo>
                    <a:pt x="279" y="184"/>
                  </a:lnTo>
                  <a:lnTo>
                    <a:pt x="255" y="192"/>
                  </a:lnTo>
                  <a:lnTo>
                    <a:pt x="223" y="208"/>
                  </a:lnTo>
                  <a:lnTo>
                    <a:pt x="199" y="216"/>
                  </a:lnTo>
                  <a:lnTo>
                    <a:pt x="176" y="231"/>
                  </a:lnTo>
                  <a:lnTo>
                    <a:pt x="152" y="247"/>
                  </a:lnTo>
                  <a:lnTo>
                    <a:pt x="128" y="263"/>
                  </a:lnTo>
                  <a:lnTo>
                    <a:pt x="112" y="287"/>
                  </a:lnTo>
                  <a:lnTo>
                    <a:pt x="96" y="311"/>
                  </a:lnTo>
                  <a:lnTo>
                    <a:pt x="80" y="343"/>
                  </a:lnTo>
                  <a:lnTo>
                    <a:pt x="64" y="367"/>
                  </a:lnTo>
                  <a:lnTo>
                    <a:pt x="48" y="391"/>
                  </a:lnTo>
                  <a:lnTo>
                    <a:pt x="40" y="415"/>
                  </a:lnTo>
                  <a:lnTo>
                    <a:pt x="32" y="439"/>
                  </a:lnTo>
                  <a:lnTo>
                    <a:pt x="40" y="478"/>
                  </a:lnTo>
                  <a:lnTo>
                    <a:pt x="48" y="502"/>
                  </a:lnTo>
                  <a:lnTo>
                    <a:pt x="48" y="510"/>
                  </a:lnTo>
                  <a:lnTo>
                    <a:pt x="64" y="542"/>
                  </a:lnTo>
                  <a:lnTo>
                    <a:pt x="88" y="566"/>
                  </a:lnTo>
                  <a:lnTo>
                    <a:pt x="112" y="582"/>
                  </a:lnTo>
                  <a:lnTo>
                    <a:pt x="144" y="598"/>
                  </a:lnTo>
                  <a:lnTo>
                    <a:pt x="176" y="614"/>
                  </a:lnTo>
                  <a:lnTo>
                    <a:pt x="215" y="622"/>
                  </a:lnTo>
                  <a:lnTo>
                    <a:pt x="247" y="630"/>
                  </a:lnTo>
                  <a:lnTo>
                    <a:pt x="279" y="638"/>
                  </a:lnTo>
                  <a:lnTo>
                    <a:pt x="303" y="638"/>
                  </a:lnTo>
                  <a:lnTo>
                    <a:pt x="327" y="646"/>
                  </a:lnTo>
                  <a:lnTo>
                    <a:pt x="351" y="638"/>
                  </a:lnTo>
                  <a:lnTo>
                    <a:pt x="359" y="638"/>
                  </a:lnTo>
                  <a:lnTo>
                    <a:pt x="391" y="638"/>
                  </a:lnTo>
                  <a:lnTo>
                    <a:pt x="415" y="622"/>
                  </a:lnTo>
                  <a:lnTo>
                    <a:pt x="447" y="622"/>
                  </a:lnTo>
                  <a:lnTo>
                    <a:pt x="462" y="614"/>
                  </a:lnTo>
                  <a:lnTo>
                    <a:pt x="494" y="598"/>
                  </a:lnTo>
                  <a:lnTo>
                    <a:pt x="526" y="582"/>
                  </a:lnTo>
                  <a:lnTo>
                    <a:pt x="558" y="566"/>
                  </a:lnTo>
                  <a:lnTo>
                    <a:pt x="590" y="542"/>
                  </a:lnTo>
                  <a:lnTo>
                    <a:pt x="614" y="526"/>
                  </a:lnTo>
                  <a:lnTo>
                    <a:pt x="646" y="502"/>
                  </a:lnTo>
                  <a:lnTo>
                    <a:pt x="670" y="478"/>
                  </a:lnTo>
                  <a:lnTo>
                    <a:pt x="694" y="447"/>
                  </a:lnTo>
                  <a:lnTo>
                    <a:pt x="702" y="423"/>
                  </a:lnTo>
                  <a:lnTo>
                    <a:pt x="710" y="399"/>
                  </a:lnTo>
                  <a:lnTo>
                    <a:pt x="702" y="367"/>
                  </a:lnTo>
                  <a:lnTo>
                    <a:pt x="702" y="359"/>
                  </a:lnTo>
                  <a:lnTo>
                    <a:pt x="702" y="319"/>
                  </a:lnTo>
                  <a:lnTo>
                    <a:pt x="694" y="295"/>
                  </a:lnTo>
                  <a:lnTo>
                    <a:pt x="686" y="263"/>
                  </a:lnTo>
                  <a:lnTo>
                    <a:pt x="670" y="223"/>
                  </a:lnTo>
                  <a:lnTo>
                    <a:pt x="662" y="208"/>
                  </a:lnTo>
                  <a:lnTo>
                    <a:pt x="670" y="200"/>
                  </a:lnTo>
                  <a:lnTo>
                    <a:pt x="694" y="208"/>
                  </a:lnTo>
                  <a:lnTo>
                    <a:pt x="702" y="231"/>
                  </a:lnTo>
                  <a:lnTo>
                    <a:pt x="710" y="255"/>
                  </a:lnTo>
                  <a:lnTo>
                    <a:pt x="718" y="279"/>
                  </a:lnTo>
                  <a:lnTo>
                    <a:pt x="726" y="303"/>
                  </a:lnTo>
                  <a:lnTo>
                    <a:pt x="733" y="327"/>
                  </a:lnTo>
                  <a:lnTo>
                    <a:pt x="741" y="351"/>
                  </a:lnTo>
                  <a:lnTo>
                    <a:pt x="741" y="383"/>
                  </a:lnTo>
                  <a:lnTo>
                    <a:pt x="733" y="423"/>
                  </a:lnTo>
                  <a:lnTo>
                    <a:pt x="726" y="447"/>
                  </a:lnTo>
                  <a:lnTo>
                    <a:pt x="718" y="470"/>
                  </a:lnTo>
                  <a:lnTo>
                    <a:pt x="710" y="478"/>
                  </a:lnTo>
                  <a:lnTo>
                    <a:pt x="686" y="510"/>
                  </a:lnTo>
                  <a:lnTo>
                    <a:pt x="662" y="534"/>
                  </a:lnTo>
                  <a:lnTo>
                    <a:pt x="630" y="558"/>
                  </a:lnTo>
                  <a:lnTo>
                    <a:pt x="606" y="574"/>
                  </a:lnTo>
                  <a:lnTo>
                    <a:pt x="574" y="598"/>
                  </a:lnTo>
                  <a:lnTo>
                    <a:pt x="542" y="614"/>
                  </a:lnTo>
                  <a:lnTo>
                    <a:pt x="510" y="622"/>
                  </a:lnTo>
                  <a:lnTo>
                    <a:pt x="478" y="638"/>
                  </a:lnTo>
                  <a:lnTo>
                    <a:pt x="455" y="646"/>
                  </a:lnTo>
                  <a:lnTo>
                    <a:pt x="431" y="662"/>
                  </a:lnTo>
                  <a:lnTo>
                    <a:pt x="407" y="670"/>
                  </a:lnTo>
                  <a:lnTo>
                    <a:pt x="367" y="678"/>
                  </a:lnTo>
                  <a:lnTo>
                    <a:pt x="319" y="678"/>
                  </a:lnTo>
                  <a:lnTo>
                    <a:pt x="295" y="678"/>
                  </a:lnTo>
                  <a:lnTo>
                    <a:pt x="247" y="678"/>
                  </a:lnTo>
                  <a:lnTo>
                    <a:pt x="207" y="670"/>
                  </a:lnTo>
                  <a:lnTo>
                    <a:pt x="168" y="654"/>
                  </a:lnTo>
                  <a:lnTo>
                    <a:pt x="128" y="638"/>
                  </a:lnTo>
                  <a:lnTo>
                    <a:pt x="104" y="630"/>
                  </a:lnTo>
                  <a:lnTo>
                    <a:pt x="80" y="614"/>
                  </a:lnTo>
                  <a:lnTo>
                    <a:pt x="56" y="598"/>
                  </a:lnTo>
                  <a:lnTo>
                    <a:pt x="40" y="574"/>
                  </a:lnTo>
                  <a:lnTo>
                    <a:pt x="24" y="542"/>
                  </a:lnTo>
                  <a:lnTo>
                    <a:pt x="16" y="510"/>
                  </a:lnTo>
                  <a:lnTo>
                    <a:pt x="8" y="478"/>
                  </a:lnTo>
                  <a:lnTo>
                    <a:pt x="0" y="447"/>
                  </a:lnTo>
                  <a:lnTo>
                    <a:pt x="0" y="415"/>
                  </a:lnTo>
                  <a:lnTo>
                    <a:pt x="0" y="407"/>
                  </a:lnTo>
                  <a:lnTo>
                    <a:pt x="16" y="383"/>
                  </a:lnTo>
                  <a:lnTo>
                    <a:pt x="24" y="359"/>
                  </a:lnTo>
                  <a:lnTo>
                    <a:pt x="32" y="343"/>
                  </a:lnTo>
                  <a:lnTo>
                    <a:pt x="48" y="319"/>
                  </a:lnTo>
                  <a:lnTo>
                    <a:pt x="64" y="303"/>
                  </a:lnTo>
                  <a:lnTo>
                    <a:pt x="64" y="295"/>
                  </a:lnTo>
                  <a:lnTo>
                    <a:pt x="80" y="271"/>
                  </a:lnTo>
                  <a:lnTo>
                    <a:pt x="104" y="255"/>
                  </a:lnTo>
                  <a:lnTo>
                    <a:pt x="112" y="239"/>
                  </a:lnTo>
                  <a:lnTo>
                    <a:pt x="104" y="216"/>
                  </a:lnTo>
                  <a:lnTo>
                    <a:pt x="88" y="192"/>
                  </a:lnTo>
                  <a:lnTo>
                    <a:pt x="80" y="176"/>
                  </a:lnTo>
                  <a:lnTo>
                    <a:pt x="72" y="144"/>
                  </a:lnTo>
                  <a:lnTo>
                    <a:pt x="56" y="112"/>
                  </a:lnTo>
                  <a:lnTo>
                    <a:pt x="56" y="96"/>
                  </a:lnTo>
                  <a:lnTo>
                    <a:pt x="72" y="80"/>
                  </a:lnTo>
                  <a:lnTo>
                    <a:pt x="88" y="88"/>
                  </a:lnTo>
                  <a:lnTo>
                    <a:pt x="96" y="128"/>
                  </a:lnTo>
                  <a:lnTo>
                    <a:pt x="96" y="160"/>
                  </a:lnTo>
                  <a:lnTo>
                    <a:pt x="112" y="168"/>
                  </a:lnTo>
                  <a:lnTo>
                    <a:pt x="136" y="160"/>
                  </a:lnTo>
                  <a:lnTo>
                    <a:pt x="144" y="160"/>
                  </a:lnTo>
                  <a:lnTo>
                    <a:pt x="152" y="136"/>
                  </a:lnTo>
                  <a:lnTo>
                    <a:pt x="160" y="96"/>
                  </a:lnTo>
                  <a:lnTo>
                    <a:pt x="160" y="64"/>
                  </a:lnTo>
                  <a:lnTo>
                    <a:pt x="144" y="48"/>
                  </a:lnTo>
                  <a:lnTo>
                    <a:pt x="128" y="32"/>
                  </a:lnTo>
                  <a:lnTo>
                    <a:pt x="104" y="16"/>
                  </a:lnTo>
                  <a:lnTo>
                    <a:pt x="88" y="0"/>
                  </a:lnTo>
                  <a:lnTo>
                    <a:pt x="207" y="0"/>
                  </a:lnTo>
                  <a:lnTo>
                    <a:pt x="199" y="32"/>
                  </a:lnTo>
                  <a:lnTo>
                    <a:pt x="191" y="64"/>
                  </a:lnTo>
                  <a:lnTo>
                    <a:pt x="184" y="96"/>
                  </a:lnTo>
                  <a:lnTo>
                    <a:pt x="176" y="128"/>
                  </a:lnTo>
                  <a:lnTo>
                    <a:pt x="160" y="160"/>
                  </a:lnTo>
                  <a:lnTo>
                    <a:pt x="144" y="184"/>
                  </a:lnTo>
                  <a:lnTo>
                    <a:pt x="152" y="200"/>
                  </a:lnTo>
                  <a:lnTo>
                    <a:pt x="184" y="192"/>
                  </a:lnTo>
                  <a:lnTo>
                    <a:pt x="215" y="184"/>
                  </a:lnTo>
                  <a:lnTo>
                    <a:pt x="239" y="168"/>
                  </a:lnTo>
                  <a:lnTo>
                    <a:pt x="271" y="160"/>
                  </a:lnTo>
                  <a:lnTo>
                    <a:pt x="279" y="136"/>
                  </a:lnTo>
                  <a:lnTo>
                    <a:pt x="271" y="104"/>
                  </a:lnTo>
                  <a:lnTo>
                    <a:pt x="271" y="72"/>
                  </a:lnTo>
                  <a:lnTo>
                    <a:pt x="271" y="56"/>
                  </a:lnTo>
                  <a:lnTo>
                    <a:pt x="271" y="24"/>
                  </a:lnTo>
                  <a:lnTo>
                    <a:pt x="287" y="0"/>
                  </a:lnTo>
                  <a:lnTo>
                    <a:pt x="319" y="0"/>
                  </a:lnTo>
                </a:path>
              </a:pathLst>
            </a:custGeom>
            <a:solidFill>
              <a:srgbClr val="2F4F46"/>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666" name="Freeform 10"/>
            <p:cNvSpPr>
              <a:spLocks/>
            </p:cNvSpPr>
            <p:nvPr/>
          </p:nvSpPr>
          <p:spPr bwMode="auto">
            <a:xfrm>
              <a:off x="4588" y="2492"/>
              <a:ext cx="448" cy="655"/>
            </a:xfrm>
            <a:custGeom>
              <a:avLst/>
              <a:gdLst>
                <a:gd name="T0" fmla="*/ 351 w 448"/>
                <a:gd name="T1" fmla="*/ 32 h 655"/>
                <a:gd name="T2" fmla="*/ 351 w 448"/>
                <a:gd name="T3" fmla="*/ 80 h 655"/>
                <a:gd name="T4" fmla="*/ 383 w 448"/>
                <a:gd name="T5" fmla="*/ 128 h 655"/>
                <a:gd name="T6" fmla="*/ 407 w 448"/>
                <a:gd name="T7" fmla="*/ 176 h 655"/>
                <a:gd name="T8" fmla="*/ 431 w 448"/>
                <a:gd name="T9" fmla="*/ 223 h 655"/>
                <a:gd name="T10" fmla="*/ 447 w 448"/>
                <a:gd name="T11" fmla="*/ 279 h 655"/>
                <a:gd name="T12" fmla="*/ 439 w 448"/>
                <a:gd name="T13" fmla="*/ 335 h 655"/>
                <a:gd name="T14" fmla="*/ 415 w 448"/>
                <a:gd name="T15" fmla="*/ 375 h 655"/>
                <a:gd name="T16" fmla="*/ 383 w 448"/>
                <a:gd name="T17" fmla="*/ 391 h 655"/>
                <a:gd name="T18" fmla="*/ 343 w 448"/>
                <a:gd name="T19" fmla="*/ 399 h 655"/>
                <a:gd name="T20" fmla="*/ 327 w 448"/>
                <a:gd name="T21" fmla="*/ 447 h 655"/>
                <a:gd name="T22" fmla="*/ 303 w 448"/>
                <a:gd name="T23" fmla="*/ 478 h 655"/>
                <a:gd name="T24" fmla="*/ 279 w 448"/>
                <a:gd name="T25" fmla="*/ 518 h 655"/>
                <a:gd name="T26" fmla="*/ 263 w 448"/>
                <a:gd name="T27" fmla="*/ 542 h 655"/>
                <a:gd name="T28" fmla="*/ 223 w 448"/>
                <a:gd name="T29" fmla="*/ 590 h 655"/>
                <a:gd name="T30" fmla="*/ 176 w 448"/>
                <a:gd name="T31" fmla="*/ 630 h 655"/>
                <a:gd name="T32" fmla="*/ 136 w 448"/>
                <a:gd name="T33" fmla="*/ 654 h 655"/>
                <a:gd name="T34" fmla="*/ 120 w 448"/>
                <a:gd name="T35" fmla="*/ 630 h 655"/>
                <a:gd name="T36" fmla="*/ 176 w 448"/>
                <a:gd name="T37" fmla="*/ 590 h 655"/>
                <a:gd name="T38" fmla="*/ 216 w 448"/>
                <a:gd name="T39" fmla="*/ 550 h 655"/>
                <a:gd name="T40" fmla="*/ 239 w 448"/>
                <a:gd name="T41" fmla="*/ 510 h 655"/>
                <a:gd name="T42" fmla="*/ 247 w 448"/>
                <a:gd name="T43" fmla="*/ 447 h 655"/>
                <a:gd name="T44" fmla="*/ 208 w 448"/>
                <a:gd name="T45" fmla="*/ 415 h 655"/>
                <a:gd name="T46" fmla="*/ 168 w 448"/>
                <a:gd name="T47" fmla="*/ 415 h 655"/>
                <a:gd name="T48" fmla="*/ 128 w 448"/>
                <a:gd name="T49" fmla="*/ 431 h 655"/>
                <a:gd name="T50" fmla="*/ 104 w 448"/>
                <a:gd name="T51" fmla="*/ 399 h 655"/>
                <a:gd name="T52" fmla="*/ 144 w 448"/>
                <a:gd name="T53" fmla="*/ 399 h 655"/>
                <a:gd name="T54" fmla="*/ 200 w 448"/>
                <a:gd name="T55" fmla="*/ 391 h 655"/>
                <a:gd name="T56" fmla="*/ 223 w 448"/>
                <a:gd name="T57" fmla="*/ 375 h 655"/>
                <a:gd name="T58" fmla="*/ 208 w 448"/>
                <a:gd name="T59" fmla="*/ 327 h 655"/>
                <a:gd name="T60" fmla="*/ 176 w 448"/>
                <a:gd name="T61" fmla="*/ 327 h 655"/>
                <a:gd name="T62" fmla="*/ 128 w 448"/>
                <a:gd name="T63" fmla="*/ 351 h 655"/>
                <a:gd name="T64" fmla="*/ 56 w 448"/>
                <a:gd name="T65" fmla="*/ 351 h 655"/>
                <a:gd name="T66" fmla="*/ 48 w 448"/>
                <a:gd name="T67" fmla="*/ 303 h 655"/>
                <a:gd name="T68" fmla="*/ 88 w 448"/>
                <a:gd name="T69" fmla="*/ 255 h 655"/>
                <a:gd name="T70" fmla="*/ 96 w 448"/>
                <a:gd name="T71" fmla="*/ 223 h 655"/>
                <a:gd name="T72" fmla="*/ 120 w 448"/>
                <a:gd name="T73" fmla="*/ 216 h 655"/>
                <a:gd name="T74" fmla="*/ 144 w 448"/>
                <a:gd name="T75" fmla="*/ 176 h 655"/>
                <a:gd name="T76" fmla="*/ 136 w 448"/>
                <a:gd name="T77" fmla="*/ 136 h 655"/>
                <a:gd name="T78" fmla="*/ 88 w 448"/>
                <a:gd name="T79" fmla="*/ 112 h 655"/>
                <a:gd name="T80" fmla="*/ 56 w 448"/>
                <a:gd name="T81" fmla="*/ 96 h 655"/>
                <a:gd name="T82" fmla="*/ 40 w 448"/>
                <a:gd name="T83" fmla="*/ 48 h 655"/>
                <a:gd name="T84" fmla="*/ 8 w 448"/>
                <a:gd name="T85" fmla="*/ 24 h 655"/>
                <a:gd name="T86" fmla="*/ 16 w 448"/>
                <a:gd name="T87" fmla="*/ 0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8" h="655">
                  <a:moveTo>
                    <a:pt x="351" y="0"/>
                  </a:moveTo>
                  <a:lnTo>
                    <a:pt x="351" y="32"/>
                  </a:lnTo>
                  <a:lnTo>
                    <a:pt x="351" y="64"/>
                  </a:lnTo>
                  <a:lnTo>
                    <a:pt x="351" y="80"/>
                  </a:lnTo>
                  <a:lnTo>
                    <a:pt x="367" y="104"/>
                  </a:lnTo>
                  <a:lnTo>
                    <a:pt x="383" y="128"/>
                  </a:lnTo>
                  <a:lnTo>
                    <a:pt x="391" y="152"/>
                  </a:lnTo>
                  <a:lnTo>
                    <a:pt x="407" y="176"/>
                  </a:lnTo>
                  <a:lnTo>
                    <a:pt x="423" y="200"/>
                  </a:lnTo>
                  <a:lnTo>
                    <a:pt x="431" y="223"/>
                  </a:lnTo>
                  <a:lnTo>
                    <a:pt x="439" y="255"/>
                  </a:lnTo>
                  <a:lnTo>
                    <a:pt x="447" y="279"/>
                  </a:lnTo>
                  <a:lnTo>
                    <a:pt x="447" y="311"/>
                  </a:lnTo>
                  <a:lnTo>
                    <a:pt x="439" y="335"/>
                  </a:lnTo>
                  <a:lnTo>
                    <a:pt x="431" y="359"/>
                  </a:lnTo>
                  <a:lnTo>
                    <a:pt x="415" y="375"/>
                  </a:lnTo>
                  <a:lnTo>
                    <a:pt x="407" y="383"/>
                  </a:lnTo>
                  <a:lnTo>
                    <a:pt x="383" y="391"/>
                  </a:lnTo>
                  <a:lnTo>
                    <a:pt x="359" y="391"/>
                  </a:lnTo>
                  <a:lnTo>
                    <a:pt x="343" y="399"/>
                  </a:lnTo>
                  <a:lnTo>
                    <a:pt x="335" y="423"/>
                  </a:lnTo>
                  <a:lnTo>
                    <a:pt x="327" y="447"/>
                  </a:lnTo>
                  <a:lnTo>
                    <a:pt x="311" y="470"/>
                  </a:lnTo>
                  <a:lnTo>
                    <a:pt x="303" y="478"/>
                  </a:lnTo>
                  <a:lnTo>
                    <a:pt x="287" y="494"/>
                  </a:lnTo>
                  <a:lnTo>
                    <a:pt x="279" y="518"/>
                  </a:lnTo>
                  <a:lnTo>
                    <a:pt x="279" y="526"/>
                  </a:lnTo>
                  <a:lnTo>
                    <a:pt x="263" y="542"/>
                  </a:lnTo>
                  <a:lnTo>
                    <a:pt x="239" y="574"/>
                  </a:lnTo>
                  <a:lnTo>
                    <a:pt x="223" y="590"/>
                  </a:lnTo>
                  <a:lnTo>
                    <a:pt x="208" y="606"/>
                  </a:lnTo>
                  <a:lnTo>
                    <a:pt x="176" y="630"/>
                  </a:lnTo>
                  <a:lnTo>
                    <a:pt x="160" y="646"/>
                  </a:lnTo>
                  <a:lnTo>
                    <a:pt x="136" y="654"/>
                  </a:lnTo>
                  <a:lnTo>
                    <a:pt x="120" y="638"/>
                  </a:lnTo>
                  <a:lnTo>
                    <a:pt x="120" y="630"/>
                  </a:lnTo>
                  <a:lnTo>
                    <a:pt x="136" y="614"/>
                  </a:lnTo>
                  <a:lnTo>
                    <a:pt x="176" y="590"/>
                  </a:lnTo>
                  <a:lnTo>
                    <a:pt x="200" y="566"/>
                  </a:lnTo>
                  <a:lnTo>
                    <a:pt x="216" y="550"/>
                  </a:lnTo>
                  <a:lnTo>
                    <a:pt x="231" y="518"/>
                  </a:lnTo>
                  <a:lnTo>
                    <a:pt x="239" y="510"/>
                  </a:lnTo>
                  <a:lnTo>
                    <a:pt x="247" y="486"/>
                  </a:lnTo>
                  <a:lnTo>
                    <a:pt x="247" y="447"/>
                  </a:lnTo>
                  <a:lnTo>
                    <a:pt x="231" y="423"/>
                  </a:lnTo>
                  <a:lnTo>
                    <a:pt x="208" y="415"/>
                  </a:lnTo>
                  <a:lnTo>
                    <a:pt x="176" y="415"/>
                  </a:lnTo>
                  <a:lnTo>
                    <a:pt x="168" y="415"/>
                  </a:lnTo>
                  <a:lnTo>
                    <a:pt x="144" y="423"/>
                  </a:lnTo>
                  <a:lnTo>
                    <a:pt x="128" y="431"/>
                  </a:lnTo>
                  <a:lnTo>
                    <a:pt x="104" y="431"/>
                  </a:lnTo>
                  <a:lnTo>
                    <a:pt x="104" y="399"/>
                  </a:lnTo>
                  <a:lnTo>
                    <a:pt x="112" y="399"/>
                  </a:lnTo>
                  <a:lnTo>
                    <a:pt x="144" y="399"/>
                  </a:lnTo>
                  <a:lnTo>
                    <a:pt x="168" y="391"/>
                  </a:lnTo>
                  <a:lnTo>
                    <a:pt x="200" y="391"/>
                  </a:lnTo>
                  <a:lnTo>
                    <a:pt x="223" y="383"/>
                  </a:lnTo>
                  <a:lnTo>
                    <a:pt x="223" y="375"/>
                  </a:lnTo>
                  <a:lnTo>
                    <a:pt x="223" y="343"/>
                  </a:lnTo>
                  <a:lnTo>
                    <a:pt x="208" y="327"/>
                  </a:lnTo>
                  <a:lnTo>
                    <a:pt x="200" y="319"/>
                  </a:lnTo>
                  <a:lnTo>
                    <a:pt x="176" y="327"/>
                  </a:lnTo>
                  <a:lnTo>
                    <a:pt x="160" y="335"/>
                  </a:lnTo>
                  <a:lnTo>
                    <a:pt x="128" y="351"/>
                  </a:lnTo>
                  <a:lnTo>
                    <a:pt x="96" y="359"/>
                  </a:lnTo>
                  <a:lnTo>
                    <a:pt x="56" y="351"/>
                  </a:lnTo>
                  <a:lnTo>
                    <a:pt x="24" y="327"/>
                  </a:lnTo>
                  <a:lnTo>
                    <a:pt x="48" y="303"/>
                  </a:lnTo>
                  <a:lnTo>
                    <a:pt x="72" y="279"/>
                  </a:lnTo>
                  <a:lnTo>
                    <a:pt x="88" y="255"/>
                  </a:lnTo>
                  <a:lnTo>
                    <a:pt x="112" y="231"/>
                  </a:lnTo>
                  <a:lnTo>
                    <a:pt x="96" y="223"/>
                  </a:lnTo>
                  <a:lnTo>
                    <a:pt x="104" y="208"/>
                  </a:lnTo>
                  <a:lnTo>
                    <a:pt x="120" y="216"/>
                  </a:lnTo>
                  <a:lnTo>
                    <a:pt x="136" y="200"/>
                  </a:lnTo>
                  <a:lnTo>
                    <a:pt x="144" y="176"/>
                  </a:lnTo>
                  <a:lnTo>
                    <a:pt x="144" y="160"/>
                  </a:lnTo>
                  <a:lnTo>
                    <a:pt x="136" y="136"/>
                  </a:lnTo>
                  <a:lnTo>
                    <a:pt x="112" y="128"/>
                  </a:lnTo>
                  <a:lnTo>
                    <a:pt x="88" y="112"/>
                  </a:lnTo>
                  <a:lnTo>
                    <a:pt x="80" y="112"/>
                  </a:lnTo>
                  <a:lnTo>
                    <a:pt x="56" y="96"/>
                  </a:lnTo>
                  <a:lnTo>
                    <a:pt x="40" y="80"/>
                  </a:lnTo>
                  <a:lnTo>
                    <a:pt x="40" y="48"/>
                  </a:lnTo>
                  <a:lnTo>
                    <a:pt x="24" y="24"/>
                  </a:lnTo>
                  <a:lnTo>
                    <a:pt x="8" y="24"/>
                  </a:lnTo>
                  <a:lnTo>
                    <a:pt x="0" y="16"/>
                  </a:lnTo>
                  <a:lnTo>
                    <a:pt x="16" y="0"/>
                  </a:lnTo>
                  <a:lnTo>
                    <a:pt x="351" y="0"/>
                  </a:lnTo>
                </a:path>
              </a:pathLst>
            </a:custGeom>
            <a:solidFill>
              <a:srgbClr val="2F4F46"/>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667" name="Freeform 11"/>
            <p:cNvSpPr>
              <a:spLocks/>
            </p:cNvSpPr>
            <p:nvPr/>
          </p:nvSpPr>
          <p:spPr bwMode="auto">
            <a:xfrm>
              <a:off x="3767" y="1783"/>
              <a:ext cx="1309" cy="710"/>
            </a:xfrm>
            <a:custGeom>
              <a:avLst/>
              <a:gdLst>
                <a:gd name="T0" fmla="*/ 32 w 1309"/>
                <a:gd name="T1" fmla="*/ 678 h 710"/>
                <a:gd name="T2" fmla="*/ 104 w 1309"/>
                <a:gd name="T3" fmla="*/ 670 h 710"/>
                <a:gd name="T4" fmla="*/ 152 w 1309"/>
                <a:gd name="T5" fmla="*/ 670 h 710"/>
                <a:gd name="T6" fmla="*/ 168 w 1309"/>
                <a:gd name="T7" fmla="*/ 582 h 710"/>
                <a:gd name="T8" fmla="*/ 128 w 1309"/>
                <a:gd name="T9" fmla="*/ 550 h 710"/>
                <a:gd name="T10" fmla="*/ 72 w 1309"/>
                <a:gd name="T11" fmla="*/ 486 h 710"/>
                <a:gd name="T12" fmla="*/ 48 w 1309"/>
                <a:gd name="T13" fmla="*/ 423 h 710"/>
                <a:gd name="T14" fmla="*/ 104 w 1309"/>
                <a:gd name="T15" fmla="*/ 383 h 710"/>
                <a:gd name="T16" fmla="*/ 168 w 1309"/>
                <a:gd name="T17" fmla="*/ 335 h 710"/>
                <a:gd name="T18" fmla="*/ 231 w 1309"/>
                <a:gd name="T19" fmla="*/ 303 h 710"/>
                <a:gd name="T20" fmla="*/ 263 w 1309"/>
                <a:gd name="T21" fmla="*/ 271 h 710"/>
                <a:gd name="T22" fmla="*/ 375 w 1309"/>
                <a:gd name="T23" fmla="*/ 32 h 710"/>
                <a:gd name="T24" fmla="*/ 582 w 1309"/>
                <a:gd name="T25" fmla="*/ 0 h 710"/>
                <a:gd name="T26" fmla="*/ 853 w 1309"/>
                <a:gd name="T27" fmla="*/ 64 h 710"/>
                <a:gd name="T28" fmla="*/ 837 w 1309"/>
                <a:gd name="T29" fmla="*/ 208 h 710"/>
                <a:gd name="T30" fmla="*/ 861 w 1309"/>
                <a:gd name="T31" fmla="*/ 271 h 710"/>
                <a:gd name="T32" fmla="*/ 909 w 1309"/>
                <a:gd name="T33" fmla="*/ 303 h 710"/>
                <a:gd name="T34" fmla="*/ 1021 w 1309"/>
                <a:gd name="T35" fmla="*/ 271 h 710"/>
                <a:gd name="T36" fmla="*/ 1116 w 1309"/>
                <a:gd name="T37" fmla="*/ 239 h 710"/>
                <a:gd name="T38" fmla="*/ 1220 w 1309"/>
                <a:gd name="T39" fmla="*/ 239 h 710"/>
                <a:gd name="T40" fmla="*/ 1284 w 1309"/>
                <a:gd name="T41" fmla="*/ 279 h 710"/>
                <a:gd name="T42" fmla="*/ 1236 w 1309"/>
                <a:gd name="T43" fmla="*/ 343 h 710"/>
                <a:gd name="T44" fmla="*/ 1156 w 1309"/>
                <a:gd name="T45" fmla="*/ 367 h 710"/>
                <a:gd name="T46" fmla="*/ 1156 w 1309"/>
                <a:gd name="T47" fmla="*/ 407 h 710"/>
                <a:gd name="T48" fmla="*/ 1220 w 1309"/>
                <a:gd name="T49" fmla="*/ 439 h 710"/>
                <a:gd name="T50" fmla="*/ 1284 w 1309"/>
                <a:gd name="T51" fmla="*/ 486 h 710"/>
                <a:gd name="T52" fmla="*/ 1308 w 1309"/>
                <a:gd name="T53" fmla="*/ 550 h 710"/>
                <a:gd name="T54" fmla="*/ 1260 w 1309"/>
                <a:gd name="T55" fmla="*/ 614 h 710"/>
                <a:gd name="T56" fmla="*/ 1180 w 1309"/>
                <a:gd name="T57" fmla="*/ 622 h 710"/>
                <a:gd name="T58" fmla="*/ 1172 w 1309"/>
                <a:gd name="T59" fmla="*/ 701 h 710"/>
                <a:gd name="T60" fmla="*/ 861 w 1309"/>
                <a:gd name="T61" fmla="*/ 701 h 710"/>
                <a:gd name="T62" fmla="*/ 845 w 1309"/>
                <a:gd name="T63" fmla="*/ 662 h 710"/>
                <a:gd name="T64" fmla="*/ 821 w 1309"/>
                <a:gd name="T65" fmla="*/ 590 h 710"/>
                <a:gd name="T66" fmla="*/ 829 w 1309"/>
                <a:gd name="T67" fmla="*/ 526 h 710"/>
                <a:gd name="T68" fmla="*/ 813 w 1309"/>
                <a:gd name="T69" fmla="*/ 454 h 710"/>
                <a:gd name="T70" fmla="*/ 781 w 1309"/>
                <a:gd name="T71" fmla="*/ 502 h 710"/>
                <a:gd name="T72" fmla="*/ 734 w 1309"/>
                <a:gd name="T73" fmla="*/ 550 h 710"/>
                <a:gd name="T74" fmla="*/ 662 w 1309"/>
                <a:gd name="T75" fmla="*/ 590 h 710"/>
                <a:gd name="T76" fmla="*/ 598 w 1309"/>
                <a:gd name="T77" fmla="*/ 606 h 710"/>
                <a:gd name="T78" fmla="*/ 598 w 1309"/>
                <a:gd name="T79" fmla="*/ 558 h 710"/>
                <a:gd name="T80" fmla="*/ 606 w 1309"/>
                <a:gd name="T81" fmla="*/ 510 h 710"/>
                <a:gd name="T82" fmla="*/ 558 w 1309"/>
                <a:gd name="T83" fmla="*/ 462 h 710"/>
                <a:gd name="T84" fmla="*/ 510 w 1309"/>
                <a:gd name="T85" fmla="*/ 494 h 710"/>
                <a:gd name="T86" fmla="*/ 455 w 1309"/>
                <a:gd name="T87" fmla="*/ 542 h 710"/>
                <a:gd name="T88" fmla="*/ 375 w 1309"/>
                <a:gd name="T89" fmla="*/ 574 h 710"/>
                <a:gd name="T90" fmla="*/ 295 w 1309"/>
                <a:gd name="T91" fmla="*/ 598 h 710"/>
                <a:gd name="T92" fmla="*/ 303 w 1309"/>
                <a:gd name="T93" fmla="*/ 550 h 710"/>
                <a:gd name="T94" fmla="*/ 279 w 1309"/>
                <a:gd name="T95" fmla="*/ 566 h 710"/>
                <a:gd name="T96" fmla="*/ 263 w 1309"/>
                <a:gd name="T97" fmla="*/ 646 h 710"/>
                <a:gd name="T98" fmla="*/ 239 w 1309"/>
                <a:gd name="T99" fmla="*/ 709 h 710"/>
                <a:gd name="T100" fmla="*/ 64 w 1309"/>
                <a:gd name="T101" fmla="*/ 701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09" h="710">
                  <a:moveTo>
                    <a:pt x="0" y="709"/>
                  </a:moveTo>
                  <a:lnTo>
                    <a:pt x="16" y="693"/>
                  </a:lnTo>
                  <a:lnTo>
                    <a:pt x="32" y="678"/>
                  </a:lnTo>
                  <a:lnTo>
                    <a:pt x="40" y="670"/>
                  </a:lnTo>
                  <a:lnTo>
                    <a:pt x="72" y="670"/>
                  </a:lnTo>
                  <a:lnTo>
                    <a:pt x="104" y="670"/>
                  </a:lnTo>
                  <a:lnTo>
                    <a:pt x="128" y="678"/>
                  </a:lnTo>
                  <a:lnTo>
                    <a:pt x="144" y="678"/>
                  </a:lnTo>
                  <a:lnTo>
                    <a:pt x="152" y="670"/>
                  </a:lnTo>
                  <a:lnTo>
                    <a:pt x="152" y="638"/>
                  </a:lnTo>
                  <a:lnTo>
                    <a:pt x="160" y="614"/>
                  </a:lnTo>
                  <a:lnTo>
                    <a:pt x="168" y="582"/>
                  </a:lnTo>
                  <a:lnTo>
                    <a:pt x="168" y="558"/>
                  </a:lnTo>
                  <a:lnTo>
                    <a:pt x="144" y="550"/>
                  </a:lnTo>
                  <a:lnTo>
                    <a:pt x="128" y="550"/>
                  </a:lnTo>
                  <a:lnTo>
                    <a:pt x="104" y="526"/>
                  </a:lnTo>
                  <a:lnTo>
                    <a:pt x="88" y="502"/>
                  </a:lnTo>
                  <a:lnTo>
                    <a:pt x="72" y="486"/>
                  </a:lnTo>
                  <a:lnTo>
                    <a:pt x="56" y="462"/>
                  </a:lnTo>
                  <a:lnTo>
                    <a:pt x="48" y="454"/>
                  </a:lnTo>
                  <a:lnTo>
                    <a:pt x="48" y="423"/>
                  </a:lnTo>
                  <a:lnTo>
                    <a:pt x="64" y="407"/>
                  </a:lnTo>
                  <a:lnTo>
                    <a:pt x="72" y="399"/>
                  </a:lnTo>
                  <a:lnTo>
                    <a:pt x="104" y="383"/>
                  </a:lnTo>
                  <a:lnTo>
                    <a:pt x="120" y="367"/>
                  </a:lnTo>
                  <a:lnTo>
                    <a:pt x="152" y="351"/>
                  </a:lnTo>
                  <a:lnTo>
                    <a:pt x="168" y="335"/>
                  </a:lnTo>
                  <a:lnTo>
                    <a:pt x="200" y="319"/>
                  </a:lnTo>
                  <a:lnTo>
                    <a:pt x="223" y="311"/>
                  </a:lnTo>
                  <a:lnTo>
                    <a:pt x="231" y="303"/>
                  </a:lnTo>
                  <a:lnTo>
                    <a:pt x="247" y="279"/>
                  </a:lnTo>
                  <a:lnTo>
                    <a:pt x="263" y="263"/>
                  </a:lnTo>
                  <a:lnTo>
                    <a:pt x="263" y="271"/>
                  </a:lnTo>
                  <a:lnTo>
                    <a:pt x="319" y="64"/>
                  </a:lnTo>
                  <a:lnTo>
                    <a:pt x="343" y="48"/>
                  </a:lnTo>
                  <a:lnTo>
                    <a:pt x="375" y="32"/>
                  </a:lnTo>
                  <a:lnTo>
                    <a:pt x="423" y="16"/>
                  </a:lnTo>
                  <a:lnTo>
                    <a:pt x="494" y="0"/>
                  </a:lnTo>
                  <a:lnTo>
                    <a:pt x="582" y="0"/>
                  </a:lnTo>
                  <a:lnTo>
                    <a:pt x="702" y="8"/>
                  </a:lnTo>
                  <a:lnTo>
                    <a:pt x="845" y="32"/>
                  </a:lnTo>
                  <a:lnTo>
                    <a:pt x="853" y="64"/>
                  </a:lnTo>
                  <a:lnTo>
                    <a:pt x="853" y="96"/>
                  </a:lnTo>
                  <a:lnTo>
                    <a:pt x="845" y="144"/>
                  </a:lnTo>
                  <a:lnTo>
                    <a:pt x="837" y="208"/>
                  </a:lnTo>
                  <a:lnTo>
                    <a:pt x="845" y="231"/>
                  </a:lnTo>
                  <a:lnTo>
                    <a:pt x="845" y="255"/>
                  </a:lnTo>
                  <a:lnTo>
                    <a:pt x="861" y="271"/>
                  </a:lnTo>
                  <a:lnTo>
                    <a:pt x="877" y="287"/>
                  </a:lnTo>
                  <a:lnTo>
                    <a:pt x="893" y="303"/>
                  </a:lnTo>
                  <a:lnTo>
                    <a:pt x="909" y="303"/>
                  </a:lnTo>
                  <a:lnTo>
                    <a:pt x="949" y="295"/>
                  </a:lnTo>
                  <a:lnTo>
                    <a:pt x="981" y="287"/>
                  </a:lnTo>
                  <a:lnTo>
                    <a:pt x="1021" y="271"/>
                  </a:lnTo>
                  <a:lnTo>
                    <a:pt x="1052" y="263"/>
                  </a:lnTo>
                  <a:lnTo>
                    <a:pt x="1084" y="247"/>
                  </a:lnTo>
                  <a:lnTo>
                    <a:pt x="1116" y="239"/>
                  </a:lnTo>
                  <a:lnTo>
                    <a:pt x="1156" y="231"/>
                  </a:lnTo>
                  <a:lnTo>
                    <a:pt x="1188" y="231"/>
                  </a:lnTo>
                  <a:lnTo>
                    <a:pt x="1220" y="239"/>
                  </a:lnTo>
                  <a:lnTo>
                    <a:pt x="1244" y="247"/>
                  </a:lnTo>
                  <a:lnTo>
                    <a:pt x="1268" y="263"/>
                  </a:lnTo>
                  <a:lnTo>
                    <a:pt x="1284" y="279"/>
                  </a:lnTo>
                  <a:lnTo>
                    <a:pt x="1284" y="311"/>
                  </a:lnTo>
                  <a:lnTo>
                    <a:pt x="1260" y="327"/>
                  </a:lnTo>
                  <a:lnTo>
                    <a:pt x="1236" y="343"/>
                  </a:lnTo>
                  <a:lnTo>
                    <a:pt x="1220" y="351"/>
                  </a:lnTo>
                  <a:lnTo>
                    <a:pt x="1180" y="359"/>
                  </a:lnTo>
                  <a:lnTo>
                    <a:pt x="1156" y="367"/>
                  </a:lnTo>
                  <a:lnTo>
                    <a:pt x="1140" y="383"/>
                  </a:lnTo>
                  <a:lnTo>
                    <a:pt x="1140" y="391"/>
                  </a:lnTo>
                  <a:lnTo>
                    <a:pt x="1156" y="407"/>
                  </a:lnTo>
                  <a:lnTo>
                    <a:pt x="1180" y="423"/>
                  </a:lnTo>
                  <a:lnTo>
                    <a:pt x="1212" y="431"/>
                  </a:lnTo>
                  <a:lnTo>
                    <a:pt x="1220" y="439"/>
                  </a:lnTo>
                  <a:lnTo>
                    <a:pt x="1244" y="454"/>
                  </a:lnTo>
                  <a:lnTo>
                    <a:pt x="1268" y="470"/>
                  </a:lnTo>
                  <a:lnTo>
                    <a:pt x="1284" y="486"/>
                  </a:lnTo>
                  <a:lnTo>
                    <a:pt x="1300" y="510"/>
                  </a:lnTo>
                  <a:lnTo>
                    <a:pt x="1308" y="534"/>
                  </a:lnTo>
                  <a:lnTo>
                    <a:pt x="1308" y="550"/>
                  </a:lnTo>
                  <a:lnTo>
                    <a:pt x="1300" y="574"/>
                  </a:lnTo>
                  <a:lnTo>
                    <a:pt x="1292" y="598"/>
                  </a:lnTo>
                  <a:lnTo>
                    <a:pt x="1260" y="614"/>
                  </a:lnTo>
                  <a:lnTo>
                    <a:pt x="1252" y="614"/>
                  </a:lnTo>
                  <a:lnTo>
                    <a:pt x="1212" y="614"/>
                  </a:lnTo>
                  <a:lnTo>
                    <a:pt x="1180" y="622"/>
                  </a:lnTo>
                  <a:lnTo>
                    <a:pt x="1172" y="638"/>
                  </a:lnTo>
                  <a:lnTo>
                    <a:pt x="1172" y="670"/>
                  </a:lnTo>
                  <a:lnTo>
                    <a:pt x="1172" y="701"/>
                  </a:lnTo>
                  <a:lnTo>
                    <a:pt x="1172" y="709"/>
                  </a:lnTo>
                  <a:lnTo>
                    <a:pt x="837" y="709"/>
                  </a:lnTo>
                  <a:lnTo>
                    <a:pt x="861" y="701"/>
                  </a:lnTo>
                  <a:lnTo>
                    <a:pt x="869" y="693"/>
                  </a:lnTo>
                  <a:lnTo>
                    <a:pt x="853" y="670"/>
                  </a:lnTo>
                  <a:lnTo>
                    <a:pt x="845" y="662"/>
                  </a:lnTo>
                  <a:lnTo>
                    <a:pt x="837" y="638"/>
                  </a:lnTo>
                  <a:lnTo>
                    <a:pt x="821" y="622"/>
                  </a:lnTo>
                  <a:lnTo>
                    <a:pt x="821" y="590"/>
                  </a:lnTo>
                  <a:lnTo>
                    <a:pt x="821" y="582"/>
                  </a:lnTo>
                  <a:lnTo>
                    <a:pt x="821" y="550"/>
                  </a:lnTo>
                  <a:lnTo>
                    <a:pt x="829" y="526"/>
                  </a:lnTo>
                  <a:lnTo>
                    <a:pt x="837" y="502"/>
                  </a:lnTo>
                  <a:lnTo>
                    <a:pt x="829" y="470"/>
                  </a:lnTo>
                  <a:lnTo>
                    <a:pt x="813" y="454"/>
                  </a:lnTo>
                  <a:lnTo>
                    <a:pt x="789" y="462"/>
                  </a:lnTo>
                  <a:lnTo>
                    <a:pt x="781" y="470"/>
                  </a:lnTo>
                  <a:lnTo>
                    <a:pt x="781" y="502"/>
                  </a:lnTo>
                  <a:lnTo>
                    <a:pt x="781" y="510"/>
                  </a:lnTo>
                  <a:lnTo>
                    <a:pt x="765" y="526"/>
                  </a:lnTo>
                  <a:lnTo>
                    <a:pt x="734" y="550"/>
                  </a:lnTo>
                  <a:lnTo>
                    <a:pt x="710" y="566"/>
                  </a:lnTo>
                  <a:lnTo>
                    <a:pt x="678" y="582"/>
                  </a:lnTo>
                  <a:lnTo>
                    <a:pt x="662" y="590"/>
                  </a:lnTo>
                  <a:lnTo>
                    <a:pt x="638" y="598"/>
                  </a:lnTo>
                  <a:lnTo>
                    <a:pt x="630" y="606"/>
                  </a:lnTo>
                  <a:lnTo>
                    <a:pt x="598" y="606"/>
                  </a:lnTo>
                  <a:lnTo>
                    <a:pt x="590" y="598"/>
                  </a:lnTo>
                  <a:lnTo>
                    <a:pt x="582" y="574"/>
                  </a:lnTo>
                  <a:lnTo>
                    <a:pt x="598" y="558"/>
                  </a:lnTo>
                  <a:lnTo>
                    <a:pt x="622" y="542"/>
                  </a:lnTo>
                  <a:lnTo>
                    <a:pt x="622" y="526"/>
                  </a:lnTo>
                  <a:lnTo>
                    <a:pt x="606" y="510"/>
                  </a:lnTo>
                  <a:lnTo>
                    <a:pt x="590" y="486"/>
                  </a:lnTo>
                  <a:lnTo>
                    <a:pt x="582" y="470"/>
                  </a:lnTo>
                  <a:lnTo>
                    <a:pt x="558" y="462"/>
                  </a:lnTo>
                  <a:lnTo>
                    <a:pt x="534" y="478"/>
                  </a:lnTo>
                  <a:lnTo>
                    <a:pt x="526" y="478"/>
                  </a:lnTo>
                  <a:lnTo>
                    <a:pt x="510" y="494"/>
                  </a:lnTo>
                  <a:lnTo>
                    <a:pt x="494" y="518"/>
                  </a:lnTo>
                  <a:lnTo>
                    <a:pt x="471" y="534"/>
                  </a:lnTo>
                  <a:lnTo>
                    <a:pt x="455" y="542"/>
                  </a:lnTo>
                  <a:lnTo>
                    <a:pt x="423" y="550"/>
                  </a:lnTo>
                  <a:lnTo>
                    <a:pt x="399" y="558"/>
                  </a:lnTo>
                  <a:lnTo>
                    <a:pt x="375" y="574"/>
                  </a:lnTo>
                  <a:lnTo>
                    <a:pt x="343" y="590"/>
                  </a:lnTo>
                  <a:lnTo>
                    <a:pt x="319" y="606"/>
                  </a:lnTo>
                  <a:lnTo>
                    <a:pt x="295" y="598"/>
                  </a:lnTo>
                  <a:lnTo>
                    <a:pt x="295" y="590"/>
                  </a:lnTo>
                  <a:lnTo>
                    <a:pt x="303" y="566"/>
                  </a:lnTo>
                  <a:lnTo>
                    <a:pt x="303" y="550"/>
                  </a:lnTo>
                  <a:lnTo>
                    <a:pt x="295" y="542"/>
                  </a:lnTo>
                  <a:lnTo>
                    <a:pt x="279" y="558"/>
                  </a:lnTo>
                  <a:lnTo>
                    <a:pt x="279" y="566"/>
                  </a:lnTo>
                  <a:lnTo>
                    <a:pt x="271" y="598"/>
                  </a:lnTo>
                  <a:lnTo>
                    <a:pt x="263" y="630"/>
                  </a:lnTo>
                  <a:lnTo>
                    <a:pt x="263" y="646"/>
                  </a:lnTo>
                  <a:lnTo>
                    <a:pt x="255" y="670"/>
                  </a:lnTo>
                  <a:lnTo>
                    <a:pt x="247" y="693"/>
                  </a:lnTo>
                  <a:lnTo>
                    <a:pt x="239" y="709"/>
                  </a:lnTo>
                  <a:lnTo>
                    <a:pt x="120" y="709"/>
                  </a:lnTo>
                  <a:lnTo>
                    <a:pt x="96" y="701"/>
                  </a:lnTo>
                  <a:lnTo>
                    <a:pt x="64" y="701"/>
                  </a:lnTo>
                  <a:lnTo>
                    <a:pt x="40" y="709"/>
                  </a:lnTo>
                  <a:lnTo>
                    <a:pt x="0" y="709"/>
                  </a:lnTo>
                </a:path>
              </a:pathLst>
            </a:custGeom>
            <a:solidFill>
              <a:srgbClr val="2F4F46"/>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668" name="Freeform 12"/>
            <p:cNvSpPr>
              <a:spLocks/>
            </p:cNvSpPr>
            <p:nvPr/>
          </p:nvSpPr>
          <p:spPr bwMode="auto">
            <a:xfrm>
              <a:off x="4086" y="2373"/>
              <a:ext cx="224" cy="120"/>
            </a:xfrm>
            <a:custGeom>
              <a:avLst/>
              <a:gdLst>
                <a:gd name="T0" fmla="*/ 0 w 224"/>
                <a:gd name="T1" fmla="*/ 119 h 120"/>
                <a:gd name="T2" fmla="*/ 16 w 224"/>
                <a:gd name="T3" fmla="*/ 96 h 120"/>
                <a:gd name="T4" fmla="*/ 32 w 224"/>
                <a:gd name="T5" fmla="*/ 64 h 120"/>
                <a:gd name="T6" fmla="*/ 56 w 224"/>
                <a:gd name="T7" fmla="*/ 48 h 120"/>
                <a:gd name="T8" fmla="*/ 64 w 224"/>
                <a:gd name="T9" fmla="*/ 40 h 120"/>
                <a:gd name="T10" fmla="*/ 80 w 224"/>
                <a:gd name="T11" fmla="*/ 24 h 120"/>
                <a:gd name="T12" fmla="*/ 104 w 224"/>
                <a:gd name="T13" fmla="*/ 8 h 120"/>
                <a:gd name="T14" fmla="*/ 136 w 224"/>
                <a:gd name="T15" fmla="*/ 0 h 120"/>
                <a:gd name="T16" fmla="*/ 168 w 224"/>
                <a:gd name="T17" fmla="*/ 8 h 120"/>
                <a:gd name="T18" fmla="*/ 191 w 224"/>
                <a:gd name="T19" fmla="*/ 16 h 120"/>
                <a:gd name="T20" fmla="*/ 223 w 224"/>
                <a:gd name="T21" fmla="*/ 32 h 120"/>
                <a:gd name="T22" fmla="*/ 223 w 224"/>
                <a:gd name="T23" fmla="*/ 40 h 120"/>
                <a:gd name="T24" fmla="*/ 207 w 224"/>
                <a:gd name="T25" fmla="*/ 56 h 120"/>
                <a:gd name="T26" fmla="*/ 199 w 224"/>
                <a:gd name="T27" fmla="*/ 56 h 120"/>
                <a:gd name="T28" fmla="*/ 175 w 224"/>
                <a:gd name="T29" fmla="*/ 48 h 120"/>
                <a:gd name="T30" fmla="*/ 152 w 224"/>
                <a:gd name="T31" fmla="*/ 40 h 120"/>
                <a:gd name="T32" fmla="*/ 120 w 224"/>
                <a:gd name="T33" fmla="*/ 48 h 120"/>
                <a:gd name="T34" fmla="*/ 104 w 224"/>
                <a:gd name="T35" fmla="*/ 48 h 120"/>
                <a:gd name="T36" fmla="*/ 88 w 224"/>
                <a:gd name="T37" fmla="*/ 64 h 120"/>
                <a:gd name="T38" fmla="*/ 72 w 224"/>
                <a:gd name="T39" fmla="*/ 80 h 120"/>
                <a:gd name="T40" fmla="*/ 64 w 224"/>
                <a:gd name="T41" fmla="*/ 80 h 120"/>
                <a:gd name="T42" fmla="*/ 48 w 224"/>
                <a:gd name="T43" fmla="*/ 103 h 120"/>
                <a:gd name="T44" fmla="*/ 32 w 224"/>
                <a:gd name="T45" fmla="*/ 119 h 120"/>
                <a:gd name="T46" fmla="*/ 0 w 224"/>
                <a:gd name="T47" fmla="*/ 119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4" h="120">
                  <a:moveTo>
                    <a:pt x="0" y="119"/>
                  </a:moveTo>
                  <a:lnTo>
                    <a:pt x="16" y="96"/>
                  </a:lnTo>
                  <a:lnTo>
                    <a:pt x="32" y="64"/>
                  </a:lnTo>
                  <a:lnTo>
                    <a:pt x="56" y="48"/>
                  </a:lnTo>
                  <a:lnTo>
                    <a:pt x="64" y="40"/>
                  </a:lnTo>
                  <a:lnTo>
                    <a:pt x="80" y="24"/>
                  </a:lnTo>
                  <a:lnTo>
                    <a:pt x="104" y="8"/>
                  </a:lnTo>
                  <a:lnTo>
                    <a:pt x="136" y="0"/>
                  </a:lnTo>
                  <a:lnTo>
                    <a:pt x="168" y="8"/>
                  </a:lnTo>
                  <a:lnTo>
                    <a:pt x="191" y="16"/>
                  </a:lnTo>
                  <a:lnTo>
                    <a:pt x="223" y="32"/>
                  </a:lnTo>
                  <a:lnTo>
                    <a:pt x="223" y="40"/>
                  </a:lnTo>
                  <a:lnTo>
                    <a:pt x="207" y="56"/>
                  </a:lnTo>
                  <a:lnTo>
                    <a:pt x="199" y="56"/>
                  </a:lnTo>
                  <a:lnTo>
                    <a:pt x="175" y="48"/>
                  </a:lnTo>
                  <a:lnTo>
                    <a:pt x="152" y="40"/>
                  </a:lnTo>
                  <a:lnTo>
                    <a:pt x="120" y="48"/>
                  </a:lnTo>
                  <a:lnTo>
                    <a:pt x="104" y="48"/>
                  </a:lnTo>
                  <a:lnTo>
                    <a:pt x="88" y="64"/>
                  </a:lnTo>
                  <a:lnTo>
                    <a:pt x="72" y="80"/>
                  </a:lnTo>
                  <a:lnTo>
                    <a:pt x="64" y="80"/>
                  </a:lnTo>
                  <a:lnTo>
                    <a:pt x="48" y="103"/>
                  </a:lnTo>
                  <a:lnTo>
                    <a:pt x="32" y="119"/>
                  </a:lnTo>
                  <a:lnTo>
                    <a:pt x="0" y="119"/>
                  </a:lnTo>
                </a:path>
              </a:pathLst>
            </a:custGeom>
            <a:solidFill>
              <a:srgbClr val="2F4F46"/>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669" name="Freeform 13"/>
            <p:cNvSpPr>
              <a:spLocks/>
            </p:cNvSpPr>
            <p:nvPr/>
          </p:nvSpPr>
          <p:spPr bwMode="auto">
            <a:xfrm>
              <a:off x="4269" y="2405"/>
              <a:ext cx="241" cy="296"/>
            </a:xfrm>
            <a:custGeom>
              <a:avLst/>
              <a:gdLst>
                <a:gd name="T0" fmla="*/ 0 w 241"/>
                <a:gd name="T1" fmla="*/ 223 h 296"/>
                <a:gd name="T2" fmla="*/ 0 w 241"/>
                <a:gd name="T3" fmla="*/ 191 h 296"/>
                <a:gd name="T4" fmla="*/ 8 w 241"/>
                <a:gd name="T5" fmla="*/ 151 h 296"/>
                <a:gd name="T6" fmla="*/ 16 w 241"/>
                <a:gd name="T7" fmla="*/ 119 h 296"/>
                <a:gd name="T8" fmla="*/ 32 w 241"/>
                <a:gd name="T9" fmla="*/ 95 h 296"/>
                <a:gd name="T10" fmla="*/ 56 w 241"/>
                <a:gd name="T11" fmla="*/ 64 h 296"/>
                <a:gd name="T12" fmla="*/ 72 w 241"/>
                <a:gd name="T13" fmla="*/ 40 h 296"/>
                <a:gd name="T14" fmla="*/ 96 w 241"/>
                <a:gd name="T15" fmla="*/ 24 h 296"/>
                <a:gd name="T16" fmla="*/ 128 w 241"/>
                <a:gd name="T17" fmla="*/ 8 h 296"/>
                <a:gd name="T18" fmla="*/ 160 w 241"/>
                <a:gd name="T19" fmla="*/ 0 h 296"/>
                <a:gd name="T20" fmla="*/ 192 w 241"/>
                <a:gd name="T21" fmla="*/ 0 h 296"/>
                <a:gd name="T22" fmla="*/ 216 w 241"/>
                <a:gd name="T23" fmla="*/ 8 h 296"/>
                <a:gd name="T24" fmla="*/ 240 w 241"/>
                <a:gd name="T25" fmla="*/ 32 h 296"/>
                <a:gd name="T26" fmla="*/ 232 w 241"/>
                <a:gd name="T27" fmla="*/ 56 h 296"/>
                <a:gd name="T28" fmla="*/ 208 w 241"/>
                <a:gd name="T29" fmla="*/ 48 h 296"/>
                <a:gd name="T30" fmla="*/ 176 w 241"/>
                <a:gd name="T31" fmla="*/ 40 h 296"/>
                <a:gd name="T32" fmla="*/ 144 w 241"/>
                <a:gd name="T33" fmla="*/ 40 h 296"/>
                <a:gd name="T34" fmla="*/ 120 w 241"/>
                <a:gd name="T35" fmla="*/ 56 h 296"/>
                <a:gd name="T36" fmla="*/ 96 w 241"/>
                <a:gd name="T37" fmla="*/ 71 h 296"/>
                <a:gd name="T38" fmla="*/ 80 w 241"/>
                <a:gd name="T39" fmla="*/ 95 h 296"/>
                <a:gd name="T40" fmla="*/ 64 w 241"/>
                <a:gd name="T41" fmla="*/ 119 h 296"/>
                <a:gd name="T42" fmla="*/ 48 w 241"/>
                <a:gd name="T43" fmla="*/ 135 h 296"/>
                <a:gd name="T44" fmla="*/ 40 w 241"/>
                <a:gd name="T45" fmla="*/ 159 h 296"/>
                <a:gd name="T46" fmla="*/ 32 w 241"/>
                <a:gd name="T47" fmla="*/ 183 h 296"/>
                <a:gd name="T48" fmla="*/ 32 w 241"/>
                <a:gd name="T49" fmla="*/ 215 h 296"/>
                <a:gd name="T50" fmla="*/ 40 w 241"/>
                <a:gd name="T51" fmla="*/ 239 h 296"/>
                <a:gd name="T52" fmla="*/ 56 w 241"/>
                <a:gd name="T53" fmla="*/ 263 h 296"/>
                <a:gd name="T54" fmla="*/ 96 w 241"/>
                <a:gd name="T55" fmla="*/ 263 h 296"/>
                <a:gd name="T56" fmla="*/ 136 w 241"/>
                <a:gd name="T57" fmla="*/ 247 h 296"/>
                <a:gd name="T58" fmla="*/ 152 w 241"/>
                <a:gd name="T59" fmla="*/ 231 h 296"/>
                <a:gd name="T60" fmla="*/ 168 w 241"/>
                <a:gd name="T61" fmla="*/ 223 h 296"/>
                <a:gd name="T62" fmla="*/ 184 w 241"/>
                <a:gd name="T63" fmla="*/ 231 h 296"/>
                <a:gd name="T64" fmla="*/ 176 w 241"/>
                <a:gd name="T65" fmla="*/ 255 h 296"/>
                <a:gd name="T66" fmla="*/ 160 w 241"/>
                <a:gd name="T67" fmla="*/ 263 h 296"/>
                <a:gd name="T68" fmla="*/ 128 w 241"/>
                <a:gd name="T69" fmla="*/ 279 h 296"/>
                <a:gd name="T70" fmla="*/ 104 w 241"/>
                <a:gd name="T71" fmla="*/ 295 h 296"/>
                <a:gd name="T72" fmla="*/ 72 w 241"/>
                <a:gd name="T73" fmla="*/ 295 h 296"/>
                <a:gd name="T74" fmla="*/ 40 w 241"/>
                <a:gd name="T75" fmla="*/ 295 h 296"/>
                <a:gd name="T76" fmla="*/ 16 w 241"/>
                <a:gd name="T77" fmla="*/ 279 h 296"/>
                <a:gd name="T78" fmla="*/ 8 w 241"/>
                <a:gd name="T79" fmla="*/ 255 h 296"/>
                <a:gd name="T80" fmla="*/ 0 w 241"/>
                <a:gd name="T81" fmla="*/ 231 h 296"/>
                <a:gd name="T82" fmla="*/ 0 w 241"/>
                <a:gd name="T83" fmla="*/ 223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1" h="296">
                  <a:moveTo>
                    <a:pt x="0" y="223"/>
                  </a:moveTo>
                  <a:lnTo>
                    <a:pt x="0" y="191"/>
                  </a:lnTo>
                  <a:lnTo>
                    <a:pt x="8" y="151"/>
                  </a:lnTo>
                  <a:lnTo>
                    <a:pt x="16" y="119"/>
                  </a:lnTo>
                  <a:lnTo>
                    <a:pt x="32" y="95"/>
                  </a:lnTo>
                  <a:lnTo>
                    <a:pt x="56" y="64"/>
                  </a:lnTo>
                  <a:lnTo>
                    <a:pt x="72" y="40"/>
                  </a:lnTo>
                  <a:lnTo>
                    <a:pt x="96" y="24"/>
                  </a:lnTo>
                  <a:lnTo>
                    <a:pt x="128" y="8"/>
                  </a:lnTo>
                  <a:lnTo>
                    <a:pt x="160" y="0"/>
                  </a:lnTo>
                  <a:lnTo>
                    <a:pt x="192" y="0"/>
                  </a:lnTo>
                  <a:lnTo>
                    <a:pt x="216" y="8"/>
                  </a:lnTo>
                  <a:lnTo>
                    <a:pt x="240" y="32"/>
                  </a:lnTo>
                  <a:lnTo>
                    <a:pt x="232" y="56"/>
                  </a:lnTo>
                  <a:lnTo>
                    <a:pt x="208" y="48"/>
                  </a:lnTo>
                  <a:lnTo>
                    <a:pt x="176" y="40"/>
                  </a:lnTo>
                  <a:lnTo>
                    <a:pt x="144" y="40"/>
                  </a:lnTo>
                  <a:lnTo>
                    <a:pt x="120" y="56"/>
                  </a:lnTo>
                  <a:lnTo>
                    <a:pt x="96" y="71"/>
                  </a:lnTo>
                  <a:lnTo>
                    <a:pt x="80" y="95"/>
                  </a:lnTo>
                  <a:lnTo>
                    <a:pt x="64" y="119"/>
                  </a:lnTo>
                  <a:lnTo>
                    <a:pt x="48" y="135"/>
                  </a:lnTo>
                  <a:lnTo>
                    <a:pt x="40" y="159"/>
                  </a:lnTo>
                  <a:lnTo>
                    <a:pt x="32" y="183"/>
                  </a:lnTo>
                  <a:lnTo>
                    <a:pt x="32" y="215"/>
                  </a:lnTo>
                  <a:lnTo>
                    <a:pt x="40" y="239"/>
                  </a:lnTo>
                  <a:lnTo>
                    <a:pt x="56" y="263"/>
                  </a:lnTo>
                  <a:lnTo>
                    <a:pt x="96" y="263"/>
                  </a:lnTo>
                  <a:lnTo>
                    <a:pt x="136" y="247"/>
                  </a:lnTo>
                  <a:lnTo>
                    <a:pt x="152" y="231"/>
                  </a:lnTo>
                  <a:lnTo>
                    <a:pt x="168" y="223"/>
                  </a:lnTo>
                  <a:lnTo>
                    <a:pt x="184" y="231"/>
                  </a:lnTo>
                  <a:lnTo>
                    <a:pt x="176" y="255"/>
                  </a:lnTo>
                  <a:lnTo>
                    <a:pt x="160" y="263"/>
                  </a:lnTo>
                  <a:lnTo>
                    <a:pt x="128" y="279"/>
                  </a:lnTo>
                  <a:lnTo>
                    <a:pt x="104" y="295"/>
                  </a:lnTo>
                  <a:lnTo>
                    <a:pt x="72" y="295"/>
                  </a:lnTo>
                  <a:lnTo>
                    <a:pt x="40" y="295"/>
                  </a:lnTo>
                  <a:lnTo>
                    <a:pt x="16" y="279"/>
                  </a:lnTo>
                  <a:lnTo>
                    <a:pt x="8" y="255"/>
                  </a:lnTo>
                  <a:lnTo>
                    <a:pt x="0" y="231"/>
                  </a:lnTo>
                  <a:lnTo>
                    <a:pt x="0" y="223"/>
                  </a:lnTo>
                </a:path>
              </a:pathLst>
            </a:custGeom>
            <a:solidFill>
              <a:srgbClr val="2F4F46"/>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670" name="Freeform 14"/>
            <p:cNvSpPr>
              <a:spLocks/>
            </p:cNvSpPr>
            <p:nvPr/>
          </p:nvSpPr>
          <p:spPr bwMode="auto">
            <a:xfrm>
              <a:off x="4397" y="2532"/>
              <a:ext cx="49" cy="65"/>
            </a:xfrm>
            <a:custGeom>
              <a:avLst/>
              <a:gdLst>
                <a:gd name="T0" fmla="*/ 0 w 49"/>
                <a:gd name="T1" fmla="*/ 32 h 65"/>
                <a:gd name="T2" fmla="*/ 16 w 49"/>
                <a:gd name="T3" fmla="*/ 16 h 65"/>
                <a:gd name="T4" fmla="*/ 32 w 49"/>
                <a:gd name="T5" fmla="*/ 0 h 65"/>
                <a:gd name="T6" fmla="*/ 48 w 49"/>
                <a:gd name="T7" fmla="*/ 8 h 65"/>
                <a:gd name="T8" fmla="*/ 48 w 49"/>
                <a:gd name="T9" fmla="*/ 40 h 65"/>
                <a:gd name="T10" fmla="*/ 32 w 49"/>
                <a:gd name="T11" fmla="*/ 56 h 65"/>
                <a:gd name="T12" fmla="*/ 16 w 49"/>
                <a:gd name="T13" fmla="*/ 64 h 65"/>
                <a:gd name="T14" fmla="*/ 0 w 49"/>
                <a:gd name="T15" fmla="*/ 48 h 65"/>
                <a:gd name="T16" fmla="*/ 0 w 49"/>
                <a:gd name="T17" fmla="*/ 3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65">
                  <a:moveTo>
                    <a:pt x="0" y="32"/>
                  </a:moveTo>
                  <a:lnTo>
                    <a:pt x="16" y="16"/>
                  </a:lnTo>
                  <a:lnTo>
                    <a:pt x="32" y="0"/>
                  </a:lnTo>
                  <a:lnTo>
                    <a:pt x="48" y="8"/>
                  </a:lnTo>
                  <a:lnTo>
                    <a:pt x="48" y="40"/>
                  </a:lnTo>
                  <a:lnTo>
                    <a:pt x="32" y="56"/>
                  </a:lnTo>
                  <a:lnTo>
                    <a:pt x="16" y="64"/>
                  </a:lnTo>
                  <a:lnTo>
                    <a:pt x="0" y="48"/>
                  </a:lnTo>
                  <a:lnTo>
                    <a:pt x="0" y="32"/>
                  </a:lnTo>
                </a:path>
              </a:pathLst>
            </a:custGeom>
            <a:solidFill>
              <a:srgbClr val="2F4F46"/>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671" name="Freeform 15"/>
            <p:cNvSpPr>
              <a:spLocks/>
            </p:cNvSpPr>
            <p:nvPr/>
          </p:nvSpPr>
          <p:spPr bwMode="auto">
            <a:xfrm>
              <a:off x="4190" y="2508"/>
              <a:ext cx="49" cy="65"/>
            </a:xfrm>
            <a:custGeom>
              <a:avLst/>
              <a:gdLst>
                <a:gd name="T0" fmla="*/ 16 w 49"/>
                <a:gd name="T1" fmla="*/ 16 h 65"/>
                <a:gd name="T2" fmla="*/ 32 w 49"/>
                <a:gd name="T3" fmla="*/ 0 h 65"/>
                <a:gd name="T4" fmla="*/ 48 w 49"/>
                <a:gd name="T5" fmla="*/ 8 h 65"/>
                <a:gd name="T6" fmla="*/ 48 w 49"/>
                <a:gd name="T7" fmla="*/ 40 h 65"/>
                <a:gd name="T8" fmla="*/ 32 w 49"/>
                <a:gd name="T9" fmla="*/ 64 h 65"/>
                <a:gd name="T10" fmla="*/ 8 w 49"/>
                <a:gd name="T11" fmla="*/ 48 h 65"/>
                <a:gd name="T12" fmla="*/ 0 w 49"/>
                <a:gd name="T13" fmla="*/ 40 h 65"/>
                <a:gd name="T14" fmla="*/ 16 w 49"/>
                <a:gd name="T15" fmla="*/ 16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65">
                  <a:moveTo>
                    <a:pt x="16" y="16"/>
                  </a:moveTo>
                  <a:lnTo>
                    <a:pt x="32" y="0"/>
                  </a:lnTo>
                  <a:lnTo>
                    <a:pt x="48" y="8"/>
                  </a:lnTo>
                  <a:lnTo>
                    <a:pt x="48" y="40"/>
                  </a:lnTo>
                  <a:lnTo>
                    <a:pt x="32" y="64"/>
                  </a:lnTo>
                  <a:lnTo>
                    <a:pt x="8" y="48"/>
                  </a:lnTo>
                  <a:lnTo>
                    <a:pt x="0" y="40"/>
                  </a:lnTo>
                  <a:lnTo>
                    <a:pt x="16" y="16"/>
                  </a:lnTo>
                </a:path>
              </a:pathLst>
            </a:custGeom>
            <a:solidFill>
              <a:srgbClr val="2F4F46"/>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672" name="Freeform 16"/>
            <p:cNvSpPr>
              <a:spLocks/>
            </p:cNvSpPr>
            <p:nvPr/>
          </p:nvSpPr>
          <p:spPr bwMode="auto">
            <a:xfrm>
              <a:off x="4110" y="2692"/>
              <a:ext cx="121" cy="40"/>
            </a:xfrm>
            <a:custGeom>
              <a:avLst/>
              <a:gdLst>
                <a:gd name="T0" fmla="*/ 120 w 121"/>
                <a:gd name="T1" fmla="*/ 8 h 40"/>
                <a:gd name="T2" fmla="*/ 120 w 121"/>
                <a:gd name="T3" fmla="*/ 16 h 40"/>
                <a:gd name="T4" fmla="*/ 96 w 121"/>
                <a:gd name="T5" fmla="*/ 23 h 40"/>
                <a:gd name="T6" fmla="*/ 72 w 121"/>
                <a:gd name="T7" fmla="*/ 23 h 40"/>
                <a:gd name="T8" fmla="*/ 48 w 121"/>
                <a:gd name="T9" fmla="*/ 31 h 40"/>
                <a:gd name="T10" fmla="*/ 24 w 121"/>
                <a:gd name="T11" fmla="*/ 39 h 40"/>
                <a:gd name="T12" fmla="*/ 8 w 121"/>
                <a:gd name="T13" fmla="*/ 39 h 40"/>
                <a:gd name="T14" fmla="*/ 0 w 121"/>
                <a:gd name="T15" fmla="*/ 31 h 40"/>
                <a:gd name="T16" fmla="*/ 32 w 121"/>
                <a:gd name="T17" fmla="*/ 8 h 40"/>
                <a:gd name="T18" fmla="*/ 64 w 121"/>
                <a:gd name="T19" fmla="*/ 0 h 40"/>
                <a:gd name="T20" fmla="*/ 104 w 121"/>
                <a:gd name="T21" fmla="*/ 0 h 40"/>
                <a:gd name="T22" fmla="*/ 120 w 121"/>
                <a:gd name="T23" fmla="*/ 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1" h="40">
                  <a:moveTo>
                    <a:pt x="120" y="8"/>
                  </a:moveTo>
                  <a:lnTo>
                    <a:pt x="120" y="16"/>
                  </a:lnTo>
                  <a:lnTo>
                    <a:pt x="96" y="23"/>
                  </a:lnTo>
                  <a:lnTo>
                    <a:pt x="72" y="23"/>
                  </a:lnTo>
                  <a:lnTo>
                    <a:pt x="48" y="31"/>
                  </a:lnTo>
                  <a:lnTo>
                    <a:pt x="24" y="39"/>
                  </a:lnTo>
                  <a:lnTo>
                    <a:pt x="8" y="39"/>
                  </a:lnTo>
                  <a:lnTo>
                    <a:pt x="0" y="31"/>
                  </a:lnTo>
                  <a:lnTo>
                    <a:pt x="32" y="8"/>
                  </a:lnTo>
                  <a:lnTo>
                    <a:pt x="64" y="0"/>
                  </a:lnTo>
                  <a:lnTo>
                    <a:pt x="104" y="0"/>
                  </a:lnTo>
                  <a:lnTo>
                    <a:pt x="120" y="8"/>
                  </a:lnTo>
                </a:path>
              </a:pathLst>
            </a:custGeom>
            <a:solidFill>
              <a:srgbClr val="2F4F46"/>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673" name="Freeform 17"/>
            <p:cNvSpPr>
              <a:spLocks/>
            </p:cNvSpPr>
            <p:nvPr/>
          </p:nvSpPr>
          <p:spPr bwMode="auto">
            <a:xfrm>
              <a:off x="4110" y="2803"/>
              <a:ext cx="81" cy="33"/>
            </a:xfrm>
            <a:custGeom>
              <a:avLst/>
              <a:gdLst>
                <a:gd name="T0" fmla="*/ 80 w 81"/>
                <a:gd name="T1" fmla="*/ 8 h 33"/>
                <a:gd name="T2" fmla="*/ 64 w 81"/>
                <a:gd name="T3" fmla="*/ 24 h 33"/>
                <a:gd name="T4" fmla="*/ 32 w 81"/>
                <a:gd name="T5" fmla="*/ 32 h 33"/>
                <a:gd name="T6" fmla="*/ 0 w 81"/>
                <a:gd name="T7" fmla="*/ 24 h 33"/>
                <a:gd name="T8" fmla="*/ 8 w 81"/>
                <a:gd name="T9" fmla="*/ 8 h 33"/>
                <a:gd name="T10" fmla="*/ 40 w 81"/>
                <a:gd name="T11" fmla="*/ 8 h 33"/>
                <a:gd name="T12" fmla="*/ 64 w 81"/>
                <a:gd name="T13" fmla="*/ 0 h 33"/>
                <a:gd name="T14" fmla="*/ 72 w 81"/>
                <a:gd name="T15" fmla="*/ 0 h 33"/>
                <a:gd name="T16" fmla="*/ 80 w 81"/>
                <a:gd name="T17" fmla="*/ 8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33">
                  <a:moveTo>
                    <a:pt x="80" y="8"/>
                  </a:moveTo>
                  <a:lnTo>
                    <a:pt x="64" y="24"/>
                  </a:lnTo>
                  <a:lnTo>
                    <a:pt x="32" y="32"/>
                  </a:lnTo>
                  <a:lnTo>
                    <a:pt x="0" y="24"/>
                  </a:lnTo>
                  <a:lnTo>
                    <a:pt x="8" y="8"/>
                  </a:lnTo>
                  <a:lnTo>
                    <a:pt x="40" y="8"/>
                  </a:lnTo>
                  <a:lnTo>
                    <a:pt x="64" y="0"/>
                  </a:lnTo>
                  <a:lnTo>
                    <a:pt x="72" y="0"/>
                  </a:lnTo>
                  <a:lnTo>
                    <a:pt x="80" y="8"/>
                  </a:lnTo>
                </a:path>
              </a:pathLst>
            </a:custGeom>
            <a:solidFill>
              <a:srgbClr val="2F4F46"/>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674" name="Freeform 18"/>
            <p:cNvSpPr>
              <a:spLocks/>
            </p:cNvSpPr>
            <p:nvPr/>
          </p:nvSpPr>
          <p:spPr bwMode="auto">
            <a:xfrm>
              <a:off x="3759" y="3170"/>
              <a:ext cx="695" cy="510"/>
            </a:xfrm>
            <a:custGeom>
              <a:avLst/>
              <a:gdLst>
                <a:gd name="T0" fmla="*/ 224 w 695"/>
                <a:gd name="T1" fmla="*/ 175 h 510"/>
                <a:gd name="T2" fmla="*/ 311 w 695"/>
                <a:gd name="T3" fmla="*/ 175 h 510"/>
                <a:gd name="T4" fmla="*/ 391 w 695"/>
                <a:gd name="T5" fmla="*/ 159 h 510"/>
                <a:gd name="T6" fmla="*/ 439 w 695"/>
                <a:gd name="T7" fmla="*/ 151 h 510"/>
                <a:gd name="T8" fmla="*/ 502 w 695"/>
                <a:gd name="T9" fmla="*/ 127 h 510"/>
                <a:gd name="T10" fmla="*/ 582 w 695"/>
                <a:gd name="T11" fmla="*/ 95 h 510"/>
                <a:gd name="T12" fmla="*/ 622 w 695"/>
                <a:gd name="T13" fmla="*/ 63 h 510"/>
                <a:gd name="T14" fmla="*/ 638 w 695"/>
                <a:gd name="T15" fmla="*/ 16 h 510"/>
                <a:gd name="T16" fmla="*/ 662 w 695"/>
                <a:gd name="T17" fmla="*/ 0 h 510"/>
                <a:gd name="T18" fmla="*/ 670 w 695"/>
                <a:gd name="T19" fmla="*/ 16 h 510"/>
                <a:gd name="T20" fmla="*/ 686 w 695"/>
                <a:gd name="T21" fmla="*/ 71 h 510"/>
                <a:gd name="T22" fmla="*/ 694 w 695"/>
                <a:gd name="T23" fmla="*/ 103 h 510"/>
                <a:gd name="T24" fmla="*/ 670 w 695"/>
                <a:gd name="T25" fmla="*/ 119 h 510"/>
                <a:gd name="T26" fmla="*/ 630 w 695"/>
                <a:gd name="T27" fmla="*/ 111 h 510"/>
                <a:gd name="T28" fmla="*/ 598 w 695"/>
                <a:gd name="T29" fmla="*/ 151 h 510"/>
                <a:gd name="T30" fmla="*/ 558 w 695"/>
                <a:gd name="T31" fmla="*/ 207 h 510"/>
                <a:gd name="T32" fmla="*/ 534 w 695"/>
                <a:gd name="T33" fmla="*/ 247 h 510"/>
                <a:gd name="T34" fmla="*/ 510 w 695"/>
                <a:gd name="T35" fmla="*/ 294 h 510"/>
                <a:gd name="T36" fmla="*/ 495 w 695"/>
                <a:gd name="T37" fmla="*/ 342 h 510"/>
                <a:gd name="T38" fmla="*/ 479 w 695"/>
                <a:gd name="T39" fmla="*/ 382 h 510"/>
                <a:gd name="T40" fmla="*/ 447 w 695"/>
                <a:gd name="T41" fmla="*/ 446 h 510"/>
                <a:gd name="T42" fmla="*/ 415 w 695"/>
                <a:gd name="T43" fmla="*/ 478 h 510"/>
                <a:gd name="T44" fmla="*/ 383 w 695"/>
                <a:gd name="T45" fmla="*/ 509 h 510"/>
                <a:gd name="T46" fmla="*/ 303 w 695"/>
                <a:gd name="T47" fmla="*/ 501 h 510"/>
                <a:gd name="T48" fmla="*/ 231 w 695"/>
                <a:gd name="T49" fmla="*/ 501 h 510"/>
                <a:gd name="T50" fmla="*/ 160 w 695"/>
                <a:gd name="T51" fmla="*/ 494 h 510"/>
                <a:gd name="T52" fmla="*/ 88 w 695"/>
                <a:gd name="T53" fmla="*/ 494 h 510"/>
                <a:gd name="T54" fmla="*/ 32 w 695"/>
                <a:gd name="T55" fmla="*/ 478 h 510"/>
                <a:gd name="T56" fmla="*/ 8 w 695"/>
                <a:gd name="T57" fmla="*/ 430 h 510"/>
                <a:gd name="T58" fmla="*/ 8 w 695"/>
                <a:gd name="T59" fmla="*/ 350 h 510"/>
                <a:gd name="T60" fmla="*/ 16 w 695"/>
                <a:gd name="T61" fmla="*/ 270 h 510"/>
                <a:gd name="T62" fmla="*/ 32 w 695"/>
                <a:gd name="T63" fmla="*/ 223 h 510"/>
                <a:gd name="T64" fmla="*/ 64 w 695"/>
                <a:gd name="T65" fmla="*/ 191 h 510"/>
                <a:gd name="T66" fmla="*/ 48 w 695"/>
                <a:gd name="T67" fmla="*/ 167 h 510"/>
                <a:gd name="T68" fmla="*/ 8 w 695"/>
                <a:gd name="T69" fmla="*/ 143 h 510"/>
                <a:gd name="T70" fmla="*/ 56 w 695"/>
                <a:gd name="T71" fmla="*/ 135 h 510"/>
                <a:gd name="T72" fmla="*/ 128 w 695"/>
                <a:gd name="T73" fmla="*/ 151 h 510"/>
                <a:gd name="T74" fmla="*/ 184 w 695"/>
                <a:gd name="T75" fmla="*/ 167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95" h="510">
                  <a:moveTo>
                    <a:pt x="200" y="167"/>
                  </a:moveTo>
                  <a:lnTo>
                    <a:pt x="224" y="175"/>
                  </a:lnTo>
                  <a:lnTo>
                    <a:pt x="255" y="175"/>
                  </a:lnTo>
                  <a:lnTo>
                    <a:pt x="311" y="175"/>
                  </a:lnTo>
                  <a:lnTo>
                    <a:pt x="359" y="167"/>
                  </a:lnTo>
                  <a:lnTo>
                    <a:pt x="391" y="159"/>
                  </a:lnTo>
                  <a:lnTo>
                    <a:pt x="415" y="159"/>
                  </a:lnTo>
                  <a:lnTo>
                    <a:pt x="439" y="151"/>
                  </a:lnTo>
                  <a:lnTo>
                    <a:pt x="479" y="135"/>
                  </a:lnTo>
                  <a:lnTo>
                    <a:pt x="502" y="127"/>
                  </a:lnTo>
                  <a:lnTo>
                    <a:pt x="542" y="111"/>
                  </a:lnTo>
                  <a:lnTo>
                    <a:pt x="582" y="95"/>
                  </a:lnTo>
                  <a:lnTo>
                    <a:pt x="598" y="79"/>
                  </a:lnTo>
                  <a:lnTo>
                    <a:pt x="622" y="63"/>
                  </a:lnTo>
                  <a:lnTo>
                    <a:pt x="630" y="39"/>
                  </a:lnTo>
                  <a:lnTo>
                    <a:pt x="638" y="16"/>
                  </a:lnTo>
                  <a:lnTo>
                    <a:pt x="638" y="8"/>
                  </a:lnTo>
                  <a:lnTo>
                    <a:pt x="662" y="0"/>
                  </a:lnTo>
                  <a:lnTo>
                    <a:pt x="670" y="0"/>
                  </a:lnTo>
                  <a:lnTo>
                    <a:pt x="670" y="16"/>
                  </a:lnTo>
                  <a:lnTo>
                    <a:pt x="678" y="47"/>
                  </a:lnTo>
                  <a:lnTo>
                    <a:pt x="686" y="71"/>
                  </a:lnTo>
                  <a:lnTo>
                    <a:pt x="694" y="95"/>
                  </a:lnTo>
                  <a:lnTo>
                    <a:pt x="694" y="103"/>
                  </a:lnTo>
                  <a:lnTo>
                    <a:pt x="678" y="119"/>
                  </a:lnTo>
                  <a:lnTo>
                    <a:pt x="670" y="119"/>
                  </a:lnTo>
                  <a:lnTo>
                    <a:pt x="654" y="103"/>
                  </a:lnTo>
                  <a:lnTo>
                    <a:pt x="630" y="111"/>
                  </a:lnTo>
                  <a:lnTo>
                    <a:pt x="614" y="127"/>
                  </a:lnTo>
                  <a:lnTo>
                    <a:pt x="598" y="151"/>
                  </a:lnTo>
                  <a:lnTo>
                    <a:pt x="582" y="175"/>
                  </a:lnTo>
                  <a:lnTo>
                    <a:pt x="558" y="207"/>
                  </a:lnTo>
                  <a:lnTo>
                    <a:pt x="550" y="223"/>
                  </a:lnTo>
                  <a:lnTo>
                    <a:pt x="534" y="247"/>
                  </a:lnTo>
                  <a:lnTo>
                    <a:pt x="518" y="270"/>
                  </a:lnTo>
                  <a:lnTo>
                    <a:pt x="510" y="294"/>
                  </a:lnTo>
                  <a:lnTo>
                    <a:pt x="502" y="318"/>
                  </a:lnTo>
                  <a:lnTo>
                    <a:pt x="495" y="342"/>
                  </a:lnTo>
                  <a:lnTo>
                    <a:pt x="487" y="358"/>
                  </a:lnTo>
                  <a:lnTo>
                    <a:pt x="479" y="382"/>
                  </a:lnTo>
                  <a:lnTo>
                    <a:pt x="455" y="422"/>
                  </a:lnTo>
                  <a:lnTo>
                    <a:pt x="447" y="446"/>
                  </a:lnTo>
                  <a:lnTo>
                    <a:pt x="431" y="462"/>
                  </a:lnTo>
                  <a:lnTo>
                    <a:pt x="415" y="478"/>
                  </a:lnTo>
                  <a:lnTo>
                    <a:pt x="399" y="494"/>
                  </a:lnTo>
                  <a:lnTo>
                    <a:pt x="383" y="509"/>
                  </a:lnTo>
                  <a:lnTo>
                    <a:pt x="343" y="501"/>
                  </a:lnTo>
                  <a:lnTo>
                    <a:pt x="303" y="501"/>
                  </a:lnTo>
                  <a:lnTo>
                    <a:pt x="271" y="501"/>
                  </a:lnTo>
                  <a:lnTo>
                    <a:pt x="231" y="501"/>
                  </a:lnTo>
                  <a:lnTo>
                    <a:pt x="200" y="501"/>
                  </a:lnTo>
                  <a:lnTo>
                    <a:pt x="160" y="494"/>
                  </a:lnTo>
                  <a:lnTo>
                    <a:pt x="120" y="494"/>
                  </a:lnTo>
                  <a:lnTo>
                    <a:pt x="88" y="494"/>
                  </a:lnTo>
                  <a:lnTo>
                    <a:pt x="56" y="486"/>
                  </a:lnTo>
                  <a:lnTo>
                    <a:pt x="32" y="478"/>
                  </a:lnTo>
                  <a:lnTo>
                    <a:pt x="16" y="454"/>
                  </a:lnTo>
                  <a:lnTo>
                    <a:pt x="8" y="430"/>
                  </a:lnTo>
                  <a:lnTo>
                    <a:pt x="0" y="382"/>
                  </a:lnTo>
                  <a:lnTo>
                    <a:pt x="8" y="350"/>
                  </a:lnTo>
                  <a:lnTo>
                    <a:pt x="16" y="302"/>
                  </a:lnTo>
                  <a:lnTo>
                    <a:pt x="16" y="270"/>
                  </a:lnTo>
                  <a:lnTo>
                    <a:pt x="24" y="247"/>
                  </a:lnTo>
                  <a:lnTo>
                    <a:pt x="32" y="223"/>
                  </a:lnTo>
                  <a:lnTo>
                    <a:pt x="48" y="199"/>
                  </a:lnTo>
                  <a:lnTo>
                    <a:pt x="64" y="191"/>
                  </a:lnTo>
                  <a:lnTo>
                    <a:pt x="56" y="167"/>
                  </a:lnTo>
                  <a:lnTo>
                    <a:pt x="48" y="167"/>
                  </a:lnTo>
                  <a:lnTo>
                    <a:pt x="24" y="159"/>
                  </a:lnTo>
                  <a:lnTo>
                    <a:pt x="8" y="143"/>
                  </a:lnTo>
                  <a:lnTo>
                    <a:pt x="24" y="135"/>
                  </a:lnTo>
                  <a:lnTo>
                    <a:pt x="56" y="135"/>
                  </a:lnTo>
                  <a:lnTo>
                    <a:pt x="96" y="143"/>
                  </a:lnTo>
                  <a:lnTo>
                    <a:pt x="128" y="151"/>
                  </a:lnTo>
                  <a:lnTo>
                    <a:pt x="160" y="159"/>
                  </a:lnTo>
                  <a:lnTo>
                    <a:pt x="184" y="167"/>
                  </a:lnTo>
                  <a:lnTo>
                    <a:pt x="200" y="167"/>
                  </a:lnTo>
                </a:path>
              </a:pathLst>
            </a:custGeom>
            <a:solidFill>
              <a:srgbClr val="2F4F46"/>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675" name="Freeform 19"/>
            <p:cNvSpPr>
              <a:spLocks/>
            </p:cNvSpPr>
            <p:nvPr/>
          </p:nvSpPr>
          <p:spPr bwMode="auto">
            <a:xfrm>
              <a:off x="2540" y="3432"/>
              <a:ext cx="256" cy="121"/>
            </a:xfrm>
            <a:custGeom>
              <a:avLst/>
              <a:gdLst>
                <a:gd name="T0" fmla="*/ 255 w 256"/>
                <a:gd name="T1" fmla="*/ 0 h 121"/>
                <a:gd name="T2" fmla="*/ 239 w 256"/>
                <a:gd name="T3" fmla="*/ 16 h 121"/>
                <a:gd name="T4" fmla="*/ 239 w 256"/>
                <a:gd name="T5" fmla="*/ 48 h 121"/>
                <a:gd name="T6" fmla="*/ 239 w 256"/>
                <a:gd name="T7" fmla="*/ 64 h 121"/>
                <a:gd name="T8" fmla="*/ 223 w 256"/>
                <a:gd name="T9" fmla="*/ 88 h 121"/>
                <a:gd name="T10" fmla="*/ 207 w 256"/>
                <a:gd name="T11" fmla="*/ 104 h 121"/>
                <a:gd name="T12" fmla="*/ 183 w 256"/>
                <a:gd name="T13" fmla="*/ 112 h 121"/>
                <a:gd name="T14" fmla="*/ 159 w 256"/>
                <a:gd name="T15" fmla="*/ 120 h 121"/>
                <a:gd name="T16" fmla="*/ 111 w 256"/>
                <a:gd name="T17" fmla="*/ 120 h 121"/>
                <a:gd name="T18" fmla="*/ 79 w 256"/>
                <a:gd name="T19" fmla="*/ 112 h 121"/>
                <a:gd name="T20" fmla="*/ 56 w 256"/>
                <a:gd name="T21" fmla="*/ 112 h 121"/>
                <a:gd name="T22" fmla="*/ 32 w 256"/>
                <a:gd name="T23" fmla="*/ 104 h 121"/>
                <a:gd name="T24" fmla="*/ 16 w 256"/>
                <a:gd name="T25" fmla="*/ 88 h 121"/>
                <a:gd name="T26" fmla="*/ 8 w 256"/>
                <a:gd name="T27" fmla="*/ 80 h 121"/>
                <a:gd name="T28" fmla="*/ 0 w 256"/>
                <a:gd name="T29" fmla="*/ 56 h 121"/>
                <a:gd name="T30" fmla="*/ 0 w 256"/>
                <a:gd name="T31" fmla="*/ 24 h 121"/>
                <a:gd name="T32" fmla="*/ 0 w 256"/>
                <a:gd name="T33" fmla="*/ 16 h 121"/>
                <a:gd name="T34" fmla="*/ 16 w 256"/>
                <a:gd name="T35" fmla="*/ 0 h 121"/>
                <a:gd name="T36" fmla="*/ 255 w 256"/>
                <a:gd name="T37"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6" h="121">
                  <a:moveTo>
                    <a:pt x="255" y="0"/>
                  </a:moveTo>
                  <a:lnTo>
                    <a:pt x="239" y="16"/>
                  </a:lnTo>
                  <a:lnTo>
                    <a:pt x="239" y="48"/>
                  </a:lnTo>
                  <a:lnTo>
                    <a:pt x="239" y="64"/>
                  </a:lnTo>
                  <a:lnTo>
                    <a:pt x="223" y="88"/>
                  </a:lnTo>
                  <a:lnTo>
                    <a:pt x="207" y="104"/>
                  </a:lnTo>
                  <a:lnTo>
                    <a:pt x="183" y="112"/>
                  </a:lnTo>
                  <a:lnTo>
                    <a:pt x="159" y="120"/>
                  </a:lnTo>
                  <a:lnTo>
                    <a:pt x="111" y="120"/>
                  </a:lnTo>
                  <a:lnTo>
                    <a:pt x="79" y="112"/>
                  </a:lnTo>
                  <a:lnTo>
                    <a:pt x="56" y="112"/>
                  </a:lnTo>
                  <a:lnTo>
                    <a:pt x="32" y="104"/>
                  </a:lnTo>
                  <a:lnTo>
                    <a:pt x="16" y="88"/>
                  </a:lnTo>
                  <a:lnTo>
                    <a:pt x="8" y="80"/>
                  </a:lnTo>
                  <a:lnTo>
                    <a:pt x="0" y="56"/>
                  </a:lnTo>
                  <a:lnTo>
                    <a:pt x="0" y="24"/>
                  </a:lnTo>
                  <a:lnTo>
                    <a:pt x="0" y="16"/>
                  </a:lnTo>
                  <a:lnTo>
                    <a:pt x="16" y="0"/>
                  </a:lnTo>
                  <a:lnTo>
                    <a:pt x="255" y="0"/>
                  </a:lnTo>
                </a:path>
              </a:pathLst>
            </a:custGeom>
            <a:solidFill>
              <a:srgbClr val="2F4F46"/>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676" name="Freeform 20"/>
            <p:cNvSpPr>
              <a:spLocks/>
            </p:cNvSpPr>
            <p:nvPr/>
          </p:nvSpPr>
          <p:spPr bwMode="auto">
            <a:xfrm>
              <a:off x="2619" y="3432"/>
              <a:ext cx="2528" cy="750"/>
            </a:xfrm>
            <a:custGeom>
              <a:avLst/>
              <a:gdLst>
                <a:gd name="T0" fmla="*/ 2208 w 2528"/>
                <a:gd name="T1" fmla="*/ 104 h 750"/>
                <a:gd name="T2" fmla="*/ 2264 w 2528"/>
                <a:gd name="T3" fmla="*/ 247 h 750"/>
                <a:gd name="T4" fmla="*/ 2352 w 2528"/>
                <a:gd name="T5" fmla="*/ 351 h 750"/>
                <a:gd name="T6" fmla="*/ 2424 w 2528"/>
                <a:gd name="T7" fmla="*/ 447 h 750"/>
                <a:gd name="T8" fmla="*/ 2495 w 2528"/>
                <a:gd name="T9" fmla="*/ 590 h 750"/>
                <a:gd name="T10" fmla="*/ 2448 w 2528"/>
                <a:gd name="T11" fmla="*/ 622 h 750"/>
                <a:gd name="T12" fmla="*/ 2328 w 2528"/>
                <a:gd name="T13" fmla="*/ 582 h 750"/>
                <a:gd name="T14" fmla="*/ 2192 w 2528"/>
                <a:gd name="T15" fmla="*/ 638 h 750"/>
                <a:gd name="T16" fmla="*/ 2041 w 2528"/>
                <a:gd name="T17" fmla="*/ 614 h 750"/>
                <a:gd name="T18" fmla="*/ 1913 w 2528"/>
                <a:gd name="T19" fmla="*/ 638 h 750"/>
                <a:gd name="T20" fmla="*/ 2089 w 2528"/>
                <a:gd name="T21" fmla="*/ 654 h 750"/>
                <a:gd name="T22" fmla="*/ 2328 w 2528"/>
                <a:gd name="T23" fmla="*/ 678 h 750"/>
                <a:gd name="T24" fmla="*/ 2495 w 2528"/>
                <a:gd name="T25" fmla="*/ 710 h 750"/>
                <a:gd name="T26" fmla="*/ 2408 w 2528"/>
                <a:gd name="T27" fmla="*/ 725 h 750"/>
                <a:gd name="T28" fmla="*/ 2232 w 2528"/>
                <a:gd name="T29" fmla="*/ 702 h 750"/>
                <a:gd name="T30" fmla="*/ 2009 w 2528"/>
                <a:gd name="T31" fmla="*/ 702 h 750"/>
                <a:gd name="T32" fmla="*/ 1770 w 2528"/>
                <a:gd name="T33" fmla="*/ 710 h 750"/>
                <a:gd name="T34" fmla="*/ 1555 w 2528"/>
                <a:gd name="T35" fmla="*/ 733 h 750"/>
                <a:gd name="T36" fmla="*/ 1300 w 2528"/>
                <a:gd name="T37" fmla="*/ 733 h 750"/>
                <a:gd name="T38" fmla="*/ 1085 w 2528"/>
                <a:gd name="T39" fmla="*/ 733 h 750"/>
                <a:gd name="T40" fmla="*/ 949 w 2528"/>
                <a:gd name="T41" fmla="*/ 725 h 750"/>
                <a:gd name="T42" fmla="*/ 1092 w 2528"/>
                <a:gd name="T43" fmla="*/ 694 h 750"/>
                <a:gd name="T44" fmla="*/ 893 w 2528"/>
                <a:gd name="T45" fmla="*/ 646 h 750"/>
                <a:gd name="T46" fmla="*/ 686 w 2528"/>
                <a:gd name="T47" fmla="*/ 638 h 750"/>
                <a:gd name="T48" fmla="*/ 606 w 2528"/>
                <a:gd name="T49" fmla="*/ 630 h 750"/>
                <a:gd name="T50" fmla="*/ 574 w 2528"/>
                <a:gd name="T51" fmla="*/ 590 h 750"/>
                <a:gd name="T52" fmla="*/ 479 w 2528"/>
                <a:gd name="T53" fmla="*/ 646 h 750"/>
                <a:gd name="T54" fmla="*/ 335 w 2528"/>
                <a:gd name="T55" fmla="*/ 662 h 750"/>
                <a:gd name="T56" fmla="*/ 264 w 2528"/>
                <a:gd name="T57" fmla="*/ 717 h 750"/>
                <a:gd name="T58" fmla="*/ 184 w 2528"/>
                <a:gd name="T59" fmla="*/ 694 h 750"/>
                <a:gd name="T60" fmla="*/ 295 w 2528"/>
                <a:gd name="T61" fmla="*/ 646 h 750"/>
                <a:gd name="T62" fmla="*/ 104 w 2528"/>
                <a:gd name="T63" fmla="*/ 654 h 750"/>
                <a:gd name="T64" fmla="*/ 40 w 2528"/>
                <a:gd name="T65" fmla="*/ 518 h 750"/>
                <a:gd name="T66" fmla="*/ 56 w 2528"/>
                <a:gd name="T67" fmla="*/ 407 h 750"/>
                <a:gd name="T68" fmla="*/ 16 w 2528"/>
                <a:gd name="T69" fmla="*/ 319 h 750"/>
                <a:gd name="T70" fmla="*/ 64 w 2528"/>
                <a:gd name="T71" fmla="*/ 239 h 750"/>
                <a:gd name="T72" fmla="*/ 128 w 2528"/>
                <a:gd name="T73" fmla="*/ 160 h 750"/>
                <a:gd name="T74" fmla="*/ 272 w 2528"/>
                <a:gd name="T75" fmla="*/ 72 h 750"/>
                <a:gd name="T76" fmla="*/ 375 w 2528"/>
                <a:gd name="T77" fmla="*/ 0 h 750"/>
                <a:gd name="T78" fmla="*/ 471 w 2528"/>
                <a:gd name="T79" fmla="*/ 88 h 750"/>
                <a:gd name="T80" fmla="*/ 527 w 2528"/>
                <a:gd name="T81" fmla="*/ 255 h 750"/>
                <a:gd name="T82" fmla="*/ 662 w 2528"/>
                <a:gd name="T83" fmla="*/ 367 h 750"/>
                <a:gd name="T84" fmla="*/ 766 w 2528"/>
                <a:gd name="T85" fmla="*/ 287 h 750"/>
                <a:gd name="T86" fmla="*/ 877 w 2528"/>
                <a:gd name="T87" fmla="*/ 200 h 750"/>
                <a:gd name="T88" fmla="*/ 917 w 2528"/>
                <a:gd name="T89" fmla="*/ 96 h 750"/>
                <a:gd name="T90" fmla="*/ 957 w 2528"/>
                <a:gd name="T91" fmla="*/ 56 h 750"/>
                <a:gd name="T92" fmla="*/ 989 w 2528"/>
                <a:gd name="T93" fmla="*/ 176 h 750"/>
                <a:gd name="T94" fmla="*/ 997 w 2528"/>
                <a:gd name="T95" fmla="*/ 303 h 750"/>
                <a:gd name="T96" fmla="*/ 1053 w 2528"/>
                <a:gd name="T97" fmla="*/ 455 h 750"/>
                <a:gd name="T98" fmla="*/ 1172 w 2528"/>
                <a:gd name="T99" fmla="*/ 574 h 750"/>
                <a:gd name="T100" fmla="*/ 1308 w 2528"/>
                <a:gd name="T101" fmla="*/ 638 h 750"/>
                <a:gd name="T102" fmla="*/ 1483 w 2528"/>
                <a:gd name="T103" fmla="*/ 670 h 750"/>
                <a:gd name="T104" fmla="*/ 1682 w 2528"/>
                <a:gd name="T105" fmla="*/ 678 h 750"/>
                <a:gd name="T106" fmla="*/ 1611 w 2528"/>
                <a:gd name="T107" fmla="*/ 638 h 750"/>
                <a:gd name="T108" fmla="*/ 1738 w 2528"/>
                <a:gd name="T109" fmla="*/ 582 h 750"/>
                <a:gd name="T110" fmla="*/ 1842 w 2528"/>
                <a:gd name="T111" fmla="*/ 486 h 750"/>
                <a:gd name="T112" fmla="*/ 1961 w 2528"/>
                <a:gd name="T113" fmla="*/ 343 h 750"/>
                <a:gd name="T114" fmla="*/ 2041 w 2528"/>
                <a:gd name="T115" fmla="*/ 200 h 750"/>
                <a:gd name="T116" fmla="*/ 2089 w 2528"/>
                <a:gd name="T117" fmla="*/ 56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28" h="750">
                  <a:moveTo>
                    <a:pt x="2145" y="0"/>
                  </a:moveTo>
                  <a:lnTo>
                    <a:pt x="2153" y="24"/>
                  </a:lnTo>
                  <a:lnTo>
                    <a:pt x="2169" y="48"/>
                  </a:lnTo>
                  <a:lnTo>
                    <a:pt x="2185" y="80"/>
                  </a:lnTo>
                  <a:lnTo>
                    <a:pt x="2192" y="88"/>
                  </a:lnTo>
                  <a:lnTo>
                    <a:pt x="2208" y="104"/>
                  </a:lnTo>
                  <a:lnTo>
                    <a:pt x="2208" y="112"/>
                  </a:lnTo>
                  <a:lnTo>
                    <a:pt x="2216" y="136"/>
                  </a:lnTo>
                  <a:lnTo>
                    <a:pt x="2232" y="160"/>
                  </a:lnTo>
                  <a:lnTo>
                    <a:pt x="2240" y="184"/>
                  </a:lnTo>
                  <a:lnTo>
                    <a:pt x="2256" y="224"/>
                  </a:lnTo>
                  <a:lnTo>
                    <a:pt x="2264" y="247"/>
                  </a:lnTo>
                  <a:lnTo>
                    <a:pt x="2280" y="287"/>
                  </a:lnTo>
                  <a:lnTo>
                    <a:pt x="2296" y="311"/>
                  </a:lnTo>
                  <a:lnTo>
                    <a:pt x="2304" y="335"/>
                  </a:lnTo>
                  <a:lnTo>
                    <a:pt x="2320" y="351"/>
                  </a:lnTo>
                  <a:lnTo>
                    <a:pt x="2328" y="359"/>
                  </a:lnTo>
                  <a:lnTo>
                    <a:pt x="2352" y="351"/>
                  </a:lnTo>
                  <a:lnTo>
                    <a:pt x="2368" y="335"/>
                  </a:lnTo>
                  <a:lnTo>
                    <a:pt x="2384" y="351"/>
                  </a:lnTo>
                  <a:lnTo>
                    <a:pt x="2392" y="375"/>
                  </a:lnTo>
                  <a:lnTo>
                    <a:pt x="2400" y="391"/>
                  </a:lnTo>
                  <a:lnTo>
                    <a:pt x="2408" y="423"/>
                  </a:lnTo>
                  <a:lnTo>
                    <a:pt x="2424" y="447"/>
                  </a:lnTo>
                  <a:lnTo>
                    <a:pt x="2440" y="471"/>
                  </a:lnTo>
                  <a:lnTo>
                    <a:pt x="2448" y="502"/>
                  </a:lnTo>
                  <a:lnTo>
                    <a:pt x="2463" y="526"/>
                  </a:lnTo>
                  <a:lnTo>
                    <a:pt x="2471" y="534"/>
                  </a:lnTo>
                  <a:lnTo>
                    <a:pt x="2487" y="566"/>
                  </a:lnTo>
                  <a:lnTo>
                    <a:pt x="2495" y="590"/>
                  </a:lnTo>
                  <a:lnTo>
                    <a:pt x="2503" y="614"/>
                  </a:lnTo>
                  <a:lnTo>
                    <a:pt x="2511" y="622"/>
                  </a:lnTo>
                  <a:lnTo>
                    <a:pt x="2503" y="646"/>
                  </a:lnTo>
                  <a:lnTo>
                    <a:pt x="2495" y="646"/>
                  </a:lnTo>
                  <a:lnTo>
                    <a:pt x="2471" y="630"/>
                  </a:lnTo>
                  <a:lnTo>
                    <a:pt x="2448" y="622"/>
                  </a:lnTo>
                  <a:lnTo>
                    <a:pt x="2432" y="630"/>
                  </a:lnTo>
                  <a:lnTo>
                    <a:pt x="2408" y="638"/>
                  </a:lnTo>
                  <a:lnTo>
                    <a:pt x="2376" y="638"/>
                  </a:lnTo>
                  <a:lnTo>
                    <a:pt x="2360" y="622"/>
                  </a:lnTo>
                  <a:lnTo>
                    <a:pt x="2344" y="598"/>
                  </a:lnTo>
                  <a:lnTo>
                    <a:pt x="2328" y="582"/>
                  </a:lnTo>
                  <a:lnTo>
                    <a:pt x="2320" y="574"/>
                  </a:lnTo>
                  <a:lnTo>
                    <a:pt x="2296" y="574"/>
                  </a:lnTo>
                  <a:lnTo>
                    <a:pt x="2280" y="590"/>
                  </a:lnTo>
                  <a:lnTo>
                    <a:pt x="2256" y="614"/>
                  </a:lnTo>
                  <a:lnTo>
                    <a:pt x="2224" y="630"/>
                  </a:lnTo>
                  <a:lnTo>
                    <a:pt x="2192" y="638"/>
                  </a:lnTo>
                  <a:lnTo>
                    <a:pt x="2169" y="638"/>
                  </a:lnTo>
                  <a:lnTo>
                    <a:pt x="2145" y="630"/>
                  </a:lnTo>
                  <a:lnTo>
                    <a:pt x="2121" y="622"/>
                  </a:lnTo>
                  <a:lnTo>
                    <a:pt x="2089" y="614"/>
                  </a:lnTo>
                  <a:lnTo>
                    <a:pt x="2073" y="614"/>
                  </a:lnTo>
                  <a:lnTo>
                    <a:pt x="2041" y="614"/>
                  </a:lnTo>
                  <a:lnTo>
                    <a:pt x="2009" y="606"/>
                  </a:lnTo>
                  <a:lnTo>
                    <a:pt x="1993" y="606"/>
                  </a:lnTo>
                  <a:lnTo>
                    <a:pt x="1969" y="614"/>
                  </a:lnTo>
                  <a:lnTo>
                    <a:pt x="1937" y="622"/>
                  </a:lnTo>
                  <a:lnTo>
                    <a:pt x="1929" y="622"/>
                  </a:lnTo>
                  <a:lnTo>
                    <a:pt x="1913" y="638"/>
                  </a:lnTo>
                  <a:lnTo>
                    <a:pt x="1921" y="654"/>
                  </a:lnTo>
                  <a:lnTo>
                    <a:pt x="1953" y="662"/>
                  </a:lnTo>
                  <a:lnTo>
                    <a:pt x="1993" y="662"/>
                  </a:lnTo>
                  <a:lnTo>
                    <a:pt x="2025" y="662"/>
                  </a:lnTo>
                  <a:lnTo>
                    <a:pt x="2057" y="662"/>
                  </a:lnTo>
                  <a:lnTo>
                    <a:pt x="2089" y="654"/>
                  </a:lnTo>
                  <a:lnTo>
                    <a:pt x="2105" y="654"/>
                  </a:lnTo>
                  <a:lnTo>
                    <a:pt x="2161" y="662"/>
                  </a:lnTo>
                  <a:lnTo>
                    <a:pt x="2216" y="670"/>
                  </a:lnTo>
                  <a:lnTo>
                    <a:pt x="2248" y="670"/>
                  </a:lnTo>
                  <a:lnTo>
                    <a:pt x="2304" y="678"/>
                  </a:lnTo>
                  <a:lnTo>
                    <a:pt x="2328" y="678"/>
                  </a:lnTo>
                  <a:lnTo>
                    <a:pt x="2352" y="670"/>
                  </a:lnTo>
                  <a:lnTo>
                    <a:pt x="2376" y="686"/>
                  </a:lnTo>
                  <a:lnTo>
                    <a:pt x="2384" y="694"/>
                  </a:lnTo>
                  <a:lnTo>
                    <a:pt x="2424" y="694"/>
                  </a:lnTo>
                  <a:lnTo>
                    <a:pt x="2456" y="702"/>
                  </a:lnTo>
                  <a:lnTo>
                    <a:pt x="2495" y="710"/>
                  </a:lnTo>
                  <a:lnTo>
                    <a:pt x="2527" y="725"/>
                  </a:lnTo>
                  <a:lnTo>
                    <a:pt x="2511" y="733"/>
                  </a:lnTo>
                  <a:lnTo>
                    <a:pt x="2479" y="733"/>
                  </a:lnTo>
                  <a:lnTo>
                    <a:pt x="2448" y="733"/>
                  </a:lnTo>
                  <a:lnTo>
                    <a:pt x="2432" y="733"/>
                  </a:lnTo>
                  <a:lnTo>
                    <a:pt x="2408" y="725"/>
                  </a:lnTo>
                  <a:lnTo>
                    <a:pt x="2376" y="725"/>
                  </a:lnTo>
                  <a:lnTo>
                    <a:pt x="2368" y="717"/>
                  </a:lnTo>
                  <a:lnTo>
                    <a:pt x="2344" y="717"/>
                  </a:lnTo>
                  <a:lnTo>
                    <a:pt x="2320" y="710"/>
                  </a:lnTo>
                  <a:lnTo>
                    <a:pt x="2288" y="710"/>
                  </a:lnTo>
                  <a:lnTo>
                    <a:pt x="2232" y="702"/>
                  </a:lnTo>
                  <a:lnTo>
                    <a:pt x="2200" y="702"/>
                  </a:lnTo>
                  <a:lnTo>
                    <a:pt x="2169" y="702"/>
                  </a:lnTo>
                  <a:lnTo>
                    <a:pt x="2113" y="702"/>
                  </a:lnTo>
                  <a:lnTo>
                    <a:pt x="2081" y="702"/>
                  </a:lnTo>
                  <a:lnTo>
                    <a:pt x="2049" y="702"/>
                  </a:lnTo>
                  <a:lnTo>
                    <a:pt x="2009" y="702"/>
                  </a:lnTo>
                  <a:lnTo>
                    <a:pt x="1993" y="702"/>
                  </a:lnTo>
                  <a:lnTo>
                    <a:pt x="1937" y="702"/>
                  </a:lnTo>
                  <a:lnTo>
                    <a:pt x="1882" y="702"/>
                  </a:lnTo>
                  <a:lnTo>
                    <a:pt x="1850" y="702"/>
                  </a:lnTo>
                  <a:lnTo>
                    <a:pt x="1794" y="710"/>
                  </a:lnTo>
                  <a:lnTo>
                    <a:pt x="1770" y="710"/>
                  </a:lnTo>
                  <a:lnTo>
                    <a:pt x="1746" y="717"/>
                  </a:lnTo>
                  <a:lnTo>
                    <a:pt x="1714" y="717"/>
                  </a:lnTo>
                  <a:lnTo>
                    <a:pt x="1690" y="717"/>
                  </a:lnTo>
                  <a:lnTo>
                    <a:pt x="1642" y="725"/>
                  </a:lnTo>
                  <a:lnTo>
                    <a:pt x="1603" y="725"/>
                  </a:lnTo>
                  <a:lnTo>
                    <a:pt x="1555" y="733"/>
                  </a:lnTo>
                  <a:lnTo>
                    <a:pt x="1507" y="741"/>
                  </a:lnTo>
                  <a:lnTo>
                    <a:pt x="1467" y="741"/>
                  </a:lnTo>
                  <a:lnTo>
                    <a:pt x="1419" y="741"/>
                  </a:lnTo>
                  <a:lnTo>
                    <a:pt x="1371" y="741"/>
                  </a:lnTo>
                  <a:lnTo>
                    <a:pt x="1324" y="741"/>
                  </a:lnTo>
                  <a:lnTo>
                    <a:pt x="1300" y="733"/>
                  </a:lnTo>
                  <a:lnTo>
                    <a:pt x="1268" y="733"/>
                  </a:lnTo>
                  <a:lnTo>
                    <a:pt x="1244" y="733"/>
                  </a:lnTo>
                  <a:lnTo>
                    <a:pt x="1204" y="733"/>
                  </a:lnTo>
                  <a:lnTo>
                    <a:pt x="1164" y="733"/>
                  </a:lnTo>
                  <a:lnTo>
                    <a:pt x="1124" y="733"/>
                  </a:lnTo>
                  <a:lnTo>
                    <a:pt x="1085" y="733"/>
                  </a:lnTo>
                  <a:lnTo>
                    <a:pt x="1069" y="749"/>
                  </a:lnTo>
                  <a:lnTo>
                    <a:pt x="1061" y="749"/>
                  </a:lnTo>
                  <a:lnTo>
                    <a:pt x="1037" y="741"/>
                  </a:lnTo>
                  <a:lnTo>
                    <a:pt x="1005" y="733"/>
                  </a:lnTo>
                  <a:lnTo>
                    <a:pt x="965" y="733"/>
                  </a:lnTo>
                  <a:lnTo>
                    <a:pt x="949" y="725"/>
                  </a:lnTo>
                  <a:lnTo>
                    <a:pt x="989" y="710"/>
                  </a:lnTo>
                  <a:lnTo>
                    <a:pt x="1029" y="717"/>
                  </a:lnTo>
                  <a:lnTo>
                    <a:pt x="1069" y="717"/>
                  </a:lnTo>
                  <a:lnTo>
                    <a:pt x="1092" y="710"/>
                  </a:lnTo>
                  <a:lnTo>
                    <a:pt x="1108" y="702"/>
                  </a:lnTo>
                  <a:lnTo>
                    <a:pt x="1092" y="694"/>
                  </a:lnTo>
                  <a:lnTo>
                    <a:pt x="1069" y="686"/>
                  </a:lnTo>
                  <a:lnTo>
                    <a:pt x="1029" y="678"/>
                  </a:lnTo>
                  <a:lnTo>
                    <a:pt x="989" y="670"/>
                  </a:lnTo>
                  <a:lnTo>
                    <a:pt x="949" y="662"/>
                  </a:lnTo>
                  <a:lnTo>
                    <a:pt x="933" y="654"/>
                  </a:lnTo>
                  <a:lnTo>
                    <a:pt x="893" y="646"/>
                  </a:lnTo>
                  <a:lnTo>
                    <a:pt x="853" y="646"/>
                  </a:lnTo>
                  <a:lnTo>
                    <a:pt x="814" y="646"/>
                  </a:lnTo>
                  <a:lnTo>
                    <a:pt x="790" y="638"/>
                  </a:lnTo>
                  <a:lnTo>
                    <a:pt x="774" y="638"/>
                  </a:lnTo>
                  <a:lnTo>
                    <a:pt x="742" y="638"/>
                  </a:lnTo>
                  <a:lnTo>
                    <a:pt x="686" y="638"/>
                  </a:lnTo>
                  <a:lnTo>
                    <a:pt x="662" y="646"/>
                  </a:lnTo>
                  <a:lnTo>
                    <a:pt x="614" y="646"/>
                  </a:lnTo>
                  <a:lnTo>
                    <a:pt x="582" y="646"/>
                  </a:lnTo>
                  <a:lnTo>
                    <a:pt x="558" y="646"/>
                  </a:lnTo>
                  <a:lnTo>
                    <a:pt x="574" y="630"/>
                  </a:lnTo>
                  <a:lnTo>
                    <a:pt x="606" y="630"/>
                  </a:lnTo>
                  <a:lnTo>
                    <a:pt x="630" y="622"/>
                  </a:lnTo>
                  <a:lnTo>
                    <a:pt x="646" y="622"/>
                  </a:lnTo>
                  <a:lnTo>
                    <a:pt x="654" y="614"/>
                  </a:lnTo>
                  <a:lnTo>
                    <a:pt x="630" y="598"/>
                  </a:lnTo>
                  <a:lnTo>
                    <a:pt x="606" y="590"/>
                  </a:lnTo>
                  <a:lnTo>
                    <a:pt x="574" y="590"/>
                  </a:lnTo>
                  <a:lnTo>
                    <a:pt x="550" y="606"/>
                  </a:lnTo>
                  <a:lnTo>
                    <a:pt x="543" y="606"/>
                  </a:lnTo>
                  <a:lnTo>
                    <a:pt x="519" y="614"/>
                  </a:lnTo>
                  <a:lnTo>
                    <a:pt x="511" y="614"/>
                  </a:lnTo>
                  <a:lnTo>
                    <a:pt x="495" y="630"/>
                  </a:lnTo>
                  <a:lnTo>
                    <a:pt x="479" y="646"/>
                  </a:lnTo>
                  <a:lnTo>
                    <a:pt x="455" y="654"/>
                  </a:lnTo>
                  <a:lnTo>
                    <a:pt x="423" y="654"/>
                  </a:lnTo>
                  <a:lnTo>
                    <a:pt x="391" y="654"/>
                  </a:lnTo>
                  <a:lnTo>
                    <a:pt x="375" y="662"/>
                  </a:lnTo>
                  <a:lnTo>
                    <a:pt x="351" y="654"/>
                  </a:lnTo>
                  <a:lnTo>
                    <a:pt x="335" y="662"/>
                  </a:lnTo>
                  <a:lnTo>
                    <a:pt x="311" y="670"/>
                  </a:lnTo>
                  <a:lnTo>
                    <a:pt x="287" y="678"/>
                  </a:lnTo>
                  <a:lnTo>
                    <a:pt x="279" y="686"/>
                  </a:lnTo>
                  <a:lnTo>
                    <a:pt x="295" y="702"/>
                  </a:lnTo>
                  <a:lnTo>
                    <a:pt x="272" y="710"/>
                  </a:lnTo>
                  <a:lnTo>
                    <a:pt x="264" y="717"/>
                  </a:lnTo>
                  <a:lnTo>
                    <a:pt x="240" y="717"/>
                  </a:lnTo>
                  <a:lnTo>
                    <a:pt x="208" y="717"/>
                  </a:lnTo>
                  <a:lnTo>
                    <a:pt x="184" y="710"/>
                  </a:lnTo>
                  <a:lnTo>
                    <a:pt x="176" y="702"/>
                  </a:lnTo>
                  <a:lnTo>
                    <a:pt x="168" y="710"/>
                  </a:lnTo>
                  <a:lnTo>
                    <a:pt x="184" y="694"/>
                  </a:lnTo>
                  <a:lnTo>
                    <a:pt x="208" y="686"/>
                  </a:lnTo>
                  <a:lnTo>
                    <a:pt x="232" y="678"/>
                  </a:lnTo>
                  <a:lnTo>
                    <a:pt x="248" y="678"/>
                  </a:lnTo>
                  <a:lnTo>
                    <a:pt x="272" y="670"/>
                  </a:lnTo>
                  <a:lnTo>
                    <a:pt x="287" y="654"/>
                  </a:lnTo>
                  <a:lnTo>
                    <a:pt x="295" y="646"/>
                  </a:lnTo>
                  <a:lnTo>
                    <a:pt x="295" y="614"/>
                  </a:lnTo>
                  <a:lnTo>
                    <a:pt x="248" y="622"/>
                  </a:lnTo>
                  <a:lnTo>
                    <a:pt x="200" y="630"/>
                  </a:lnTo>
                  <a:lnTo>
                    <a:pt x="176" y="638"/>
                  </a:lnTo>
                  <a:lnTo>
                    <a:pt x="128" y="646"/>
                  </a:lnTo>
                  <a:lnTo>
                    <a:pt x="104" y="654"/>
                  </a:lnTo>
                  <a:lnTo>
                    <a:pt x="80" y="654"/>
                  </a:lnTo>
                  <a:lnTo>
                    <a:pt x="64" y="638"/>
                  </a:lnTo>
                  <a:lnTo>
                    <a:pt x="56" y="622"/>
                  </a:lnTo>
                  <a:lnTo>
                    <a:pt x="48" y="590"/>
                  </a:lnTo>
                  <a:lnTo>
                    <a:pt x="48" y="550"/>
                  </a:lnTo>
                  <a:lnTo>
                    <a:pt x="40" y="518"/>
                  </a:lnTo>
                  <a:lnTo>
                    <a:pt x="24" y="478"/>
                  </a:lnTo>
                  <a:lnTo>
                    <a:pt x="16" y="455"/>
                  </a:lnTo>
                  <a:lnTo>
                    <a:pt x="16" y="439"/>
                  </a:lnTo>
                  <a:lnTo>
                    <a:pt x="24" y="415"/>
                  </a:lnTo>
                  <a:lnTo>
                    <a:pt x="56" y="415"/>
                  </a:lnTo>
                  <a:lnTo>
                    <a:pt x="56" y="407"/>
                  </a:lnTo>
                  <a:lnTo>
                    <a:pt x="48" y="383"/>
                  </a:lnTo>
                  <a:lnTo>
                    <a:pt x="32" y="367"/>
                  </a:lnTo>
                  <a:lnTo>
                    <a:pt x="16" y="367"/>
                  </a:lnTo>
                  <a:lnTo>
                    <a:pt x="0" y="359"/>
                  </a:lnTo>
                  <a:lnTo>
                    <a:pt x="8" y="335"/>
                  </a:lnTo>
                  <a:lnTo>
                    <a:pt x="16" y="319"/>
                  </a:lnTo>
                  <a:lnTo>
                    <a:pt x="8" y="287"/>
                  </a:lnTo>
                  <a:lnTo>
                    <a:pt x="8" y="263"/>
                  </a:lnTo>
                  <a:lnTo>
                    <a:pt x="16" y="239"/>
                  </a:lnTo>
                  <a:lnTo>
                    <a:pt x="32" y="224"/>
                  </a:lnTo>
                  <a:lnTo>
                    <a:pt x="48" y="224"/>
                  </a:lnTo>
                  <a:lnTo>
                    <a:pt x="64" y="239"/>
                  </a:lnTo>
                  <a:lnTo>
                    <a:pt x="80" y="239"/>
                  </a:lnTo>
                  <a:lnTo>
                    <a:pt x="96" y="224"/>
                  </a:lnTo>
                  <a:lnTo>
                    <a:pt x="80" y="200"/>
                  </a:lnTo>
                  <a:lnTo>
                    <a:pt x="96" y="176"/>
                  </a:lnTo>
                  <a:lnTo>
                    <a:pt x="104" y="168"/>
                  </a:lnTo>
                  <a:lnTo>
                    <a:pt x="128" y="160"/>
                  </a:lnTo>
                  <a:lnTo>
                    <a:pt x="152" y="152"/>
                  </a:lnTo>
                  <a:lnTo>
                    <a:pt x="176" y="136"/>
                  </a:lnTo>
                  <a:lnTo>
                    <a:pt x="200" y="120"/>
                  </a:lnTo>
                  <a:lnTo>
                    <a:pt x="224" y="104"/>
                  </a:lnTo>
                  <a:lnTo>
                    <a:pt x="248" y="88"/>
                  </a:lnTo>
                  <a:lnTo>
                    <a:pt x="272" y="72"/>
                  </a:lnTo>
                  <a:lnTo>
                    <a:pt x="295" y="56"/>
                  </a:lnTo>
                  <a:lnTo>
                    <a:pt x="319" y="40"/>
                  </a:lnTo>
                  <a:lnTo>
                    <a:pt x="343" y="32"/>
                  </a:lnTo>
                  <a:lnTo>
                    <a:pt x="367" y="24"/>
                  </a:lnTo>
                  <a:lnTo>
                    <a:pt x="375" y="16"/>
                  </a:lnTo>
                  <a:lnTo>
                    <a:pt x="375" y="0"/>
                  </a:lnTo>
                  <a:lnTo>
                    <a:pt x="391" y="0"/>
                  </a:lnTo>
                  <a:lnTo>
                    <a:pt x="399" y="24"/>
                  </a:lnTo>
                  <a:lnTo>
                    <a:pt x="407" y="40"/>
                  </a:lnTo>
                  <a:lnTo>
                    <a:pt x="415" y="56"/>
                  </a:lnTo>
                  <a:lnTo>
                    <a:pt x="439" y="64"/>
                  </a:lnTo>
                  <a:lnTo>
                    <a:pt x="471" y="88"/>
                  </a:lnTo>
                  <a:lnTo>
                    <a:pt x="487" y="104"/>
                  </a:lnTo>
                  <a:lnTo>
                    <a:pt x="495" y="152"/>
                  </a:lnTo>
                  <a:lnTo>
                    <a:pt x="503" y="192"/>
                  </a:lnTo>
                  <a:lnTo>
                    <a:pt x="511" y="216"/>
                  </a:lnTo>
                  <a:lnTo>
                    <a:pt x="511" y="239"/>
                  </a:lnTo>
                  <a:lnTo>
                    <a:pt x="527" y="255"/>
                  </a:lnTo>
                  <a:lnTo>
                    <a:pt x="574" y="263"/>
                  </a:lnTo>
                  <a:lnTo>
                    <a:pt x="606" y="287"/>
                  </a:lnTo>
                  <a:lnTo>
                    <a:pt x="622" y="311"/>
                  </a:lnTo>
                  <a:lnTo>
                    <a:pt x="638" y="327"/>
                  </a:lnTo>
                  <a:lnTo>
                    <a:pt x="646" y="351"/>
                  </a:lnTo>
                  <a:lnTo>
                    <a:pt x="662" y="367"/>
                  </a:lnTo>
                  <a:lnTo>
                    <a:pt x="686" y="375"/>
                  </a:lnTo>
                  <a:lnTo>
                    <a:pt x="702" y="359"/>
                  </a:lnTo>
                  <a:lnTo>
                    <a:pt x="718" y="343"/>
                  </a:lnTo>
                  <a:lnTo>
                    <a:pt x="734" y="319"/>
                  </a:lnTo>
                  <a:lnTo>
                    <a:pt x="750" y="303"/>
                  </a:lnTo>
                  <a:lnTo>
                    <a:pt x="766" y="287"/>
                  </a:lnTo>
                  <a:lnTo>
                    <a:pt x="782" y="271"/>
                  </a:lnTo>
                  <a:lnTo>
                    <a:pt x="798" y="255"/>
                  </a:lnTo>
                  <a:lnTo>
                    <a:pt x="814" y="239"/>
                  </a:lnTo>
                  <a:lnTo>
                    <a:pt x="837" y="232"/>
                  </a:lnTo>
                  <a:lnTo>
                    <a:pt x="853" y="216"/>
                  </a:lnTo>
                  <a:lnTo>
                    <a:pt x="877" y="200"/>
                  </a:lnTo>
                  <a:lnTo>
                    <a:pt x="885" y="192"/>
                  </a:lnTo>
                  <a:lnTo>
                    <a:pt x="893" y="168"/>
                  </a:lnTo>
                  <a:lnTo>
                    <a:pt x="901" y="152"/>
                  </a:lnTo>
                  <a:lnTo>
                    <a:pt x="901" y="128"/>
                  </a:lnTo>
                  <a:lnTo>
                    <a:pt x="917" y="104"/>
                  </a:lnTo>
                  <a:lnTo>
                    <a:pt x="917" y="96"/>
                  </a:lnTo>
                  <a:lnTo>
                    <a:pt x="917" y="64"/>
                  </a:lnTo>
                  <a:lnTo>
                    <a:pt x="917" y="24"/>
                  </a:lnTo>
                  <a:lnTo>
                    <a:pt x="917" y="0"/>
                  </a:lnTo>
                  <a:lnTo>
                    <a:pt x="949" y="0"/>
                  </a:lnTo>
                  <a:lnTo>
                    <a:pt x="949" y="32"/>
                  </a:lnTo>
                  <a:lnTo>
                    <a:pt x="957" y="56"/>
                  </a:lnTo>
                  <a:lnTo>
                    <a:pt x="973" y="80"/>
                  </a:lnTo>
                  <a:lnTo>
                    <a:pt x="973" y="88"/>
                  </a:lnTo>
                  <a:lnTo>
                    <a:pt x="965" y="112"/>
                  </a:lnTo>
                  <a:lnTo>
                    <a:pt x="973" y="144"/>
                  </a:lnTo>
                  <a:lnTo>
                    <a:pt x="989" y="160"/>
                  </a:lnTo>
                  <a:lnTo>
                    <a:pt x="989" y="176"/>
                  </a:lnTo>
                  <a:lnTo>
                    <a:pt x="981" y="200"/>
                  </a:lnTo>
                  <a:lnTo>
                    <a:pt x="973" y="224"/>
                  </a:lnTo>
                  <a:lnTo>
                    <a:pt x="973" y="232"/>
                  </a:lnTo>
                  <a:lnTo>
                    <a:pt x="981" y="255"/>
                  </a:lnTo>
                  <a:lnTo>
                    <a:pt x="989" y="279"/>
                  </a:lnTo>
                  <a:lnTo>
                    <a:pt x="997" y="303"/>
                  </a:lnTo>
                  <a:lnTo>
                    <a:pt x="1005" y="327"/>
                  </a:lnTo>
                  <a:lnTo>
                    <a:pt x="1021" y="367"/>
                  </a:lnTo>
                  <a:lnTo>
                    <a:pt x="1029" y="391"/>
                  </a:lnTo>
                  <a:lnTo>
                    <a:pt x="1037" y="415"/>
                  </a:lnTo>
                  <a:lnTo>
                    <a:pt x="1045" y="439"/>
                  </a:lnTo>
                  <a:lnTo>
                    <a:pt x="1053" y="455"/>
                  </a:lnTo>
                  <a:lnTo>
                    <a:pt x="1069" y="471"/>
                  </a:lnTo>
                  <a:lnTo>
                    <a:pt x="1085" y="486"/>
                  </a:lnTo>
                  <a:lnTo>
                    <a:pt x="1100" y="502"/>
                  </a:lnTo>
                  <a:lnTo>
                    <a:pt x="1116" y="518"/>
                  </a:lnTo>
                  <a:lnTo>
                    <a:pt x="1140" y="550"/>
                  </a:lnTo>
                  <a:lnTo>
                    <a:pt x="1172" y="574"/>
                  </a:lnTo>
                  <a:lnTo>
                    <a:pt x="1188" y="590"/>
                  </a:lnTo>
                  <a:lnTo>
                    <a:pt x="1212" y="606"/>
                  </a:lnTo>
                  <a:lnTo>
                    <a:pt x="1244" y="606"/>
                  </a:lnTo>
                  <a:lnTo>
                    <a:pt x="1268" y="614"/>
                  </a:lnTo>
                  <a:lnTo>
                    <a:pt x="1300" y="614"/>
                  </a:lnTo>
                  <a:lnTo>
                    <a:pt x="1308" y="638"/>
                  </a:lnTo>
                  <a:lnTo>
                    <a:pt x="1324" y="646"/>
                  </a:lnTo>
                  <a:lnTo>
                    <a:pt x="1348" y="654"/>
                  </a:lnTo>
                  <a:lnTo>
                    <a:pt x="1379" y="654"/>
                  </a:lnTo>
                  <a:lnTo>
                    <a:pt x="1411" y="654"/>
                  </a:lnTo>
                  <a:lnTo>
                    <a:pt x="1451" y="662"/>
                  </a:lnTo>
                  <a:lnTo>
                    <a:pt x="1483" y="670"/>
                  </a:lnTo>
                  <a:lnTo>
                    <a:pt x="1515" y="670"/>
                  </a:lnTo>
                  <a:lnTo>
                    <a:pt x="1555" y="678"/>
                  </a:lnTo>
                  <a:lnTo>
                    <a:pt x="1587" y="678"/>
                  </a:lnTo>
                  <a:lnTo>
                    <a:pt x="1619" y="678"/>
                  </a:lnTo>
                  <a:lnTo>
                    <a:pt x="1650" y="678"/>
                  </a:lnTo>
                  <a:lnTo>
                    <a:pt x="1682" y="678"/>
                  </a:lnTo>
                  <a:lnTo>
                    <a:pt x="1690" y="654"/>
                  </a:lnTo>
                  <a:lnTo>
                    <a:pt x="1690" y="646"/>
                  </a:lnTo>
                  <a:lnTo>
                    <a:pt x="1666" y="654"/>
                  </a:lnTo>
                  <a:lnTo>
                    <a:pt x="1650" y="654"/>
                  </a:lnTo>
                  <a:lnTo>
                    <a:pt x="1619" y="646"/>
                  </a:lnTo>
                  <a:lnTo>
                    <a:pt x="1611" y="638"/>
                  </a:lnTo>
                  <a:lnTo>
                    <a:pt x="1611" y="630"/>
                  </a:lnTo>
                  <a:lnTo>
                    <a:pt x="1635" y="614"/>
                  </a:lnTo>
                  <a:lnTo>
                    <a:pt x="1666" y="614"/>
                  </a:lnTo>
                  <a:lnTo>
                    <a:pt x="1682" y="614"/>
                  </a:lnTo>
                  <a:lnTo>
                    <a:pt x="1706" y="598"/>
                  </a:lnTo>
                  <a:lnTo>
                    <a:pt x="1738" y="582"/>
                  </a:lnTo>
                  <a:lnTo>
                    <a:pt x="1762" y="566"/>
                  </a:lnTo>
                  <a:lnTo>
                    <a:pt x="1786" y="542"/>
                  </a:lnTo>
                  <a:lnTo>
                    <a:pt x="1802" y="526"/>
                  </a:lnTo>
                  <a:lnTo>
                    <a:pt x="1810" y="502"/>
                  </a:lnTo>
                  <a:lnTo>
                    <a:pt x="1810" y="494"/>
                  </a:lnTo>
                  <a:lnTo>
                    <a:pt x="1842" y="486"/>
                  </a:lnTo>
                  <a:lnTo>
                    <a:pt x="1858" y="471"/>
                  </a:lnTo>
                  <a:lnTo>
                    <a:pt x="1882" y="439"/>
                  </a:lnTo>
                  <a:lnTo>
                    <a:pt x="1906" y="407"/>
                  </a:lnTo>
                  <a:lnTo>
                    <a:pt x="1929" y="367"/>
                  </a:lnTo>
                  <a:lnTo>
                    <a:pt x="1937" y="351"/>
                  </a:lnTo>
                  <a:lnTo>
                    <a:pt x="1961" y="343"/>
                  </a:lnTo>
                  <a:lnTo>
                    <a:pt x="1977" y="319"/>
                  </a:lnTo>
                  <a:lnTo>
                    <a:pt x="1993" y="303"/>
                  </a:lnTo>
                  <a:lnTo>
                    <a:pt x="2009" y="279"/>
                  </a:lnTo>
                  <a:lnTo>
                    <a:pt x="2017" y="255"/>
                  </a:lnTo>
                  <a:lnTo>
                    <a:pt x="2033" y="224"/>
                  </a:lnTo>
                  <a:lnTo>
                    <a:pt x="2041" y="200"/>
                  </a:lnTo>
                  <a:lnTo>
                    <a:pt x="2049" y="176"/>
                  </a:lnTo>
                  <a:lnTo>
                    <a:pt x="2049" y="144"/>
                  </a:lnTo>
                  <a:lnTo>
                    <a:pt x="2065" y="128"/>
                  </a:lnTo>
                  <a:lnTo>
                    <a:pt x="2065" y="96"/>
                  </a:lnTo>
                  <a:lnTo>
                    <a:pt x="2073" y="80"/>
                  </a:lnTo>
                  <a:lnTo>
                    <a:pt x="2089" y="56"/>
                  </a:lnTo>
                  <a:lnTo>
                    <a:pt x="2089" y="24"/>
                  </a:lnTo>
                  <a:lnTo>
                    <a:pt x="2097" y="0"/>
                  </a:lnTo>
                  <a:lnTo>
                    <a:pt x="2145" y="0"/>
                  </a:lnTo>
                </a:path>
              </a:pathLst>
            </a:custGeom>
            <a:solidFill>
              <a:srgbClr val="2F4F46"/>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677" name="Freeform 21"/>
            <p:cNvSpPr>
              <a:spLocks/>
            </p:cNvSpPr>
            <p:nvPr/>
          </p:nvSpPr>
          <p:spPr bwMode="auto">
            <a:xfrm>
              <a:off x="2516" y="2692"/>
              <a:ext cx="519" cy="741"/>
            </a:xfrm>
            <a:custGeom>
              <a:avLst/>
              <a:gdLst>
                <a:gd name="T0" fmla="*/ 40 w 519"/>
                <a:gd name="T1" fmla="*/ 717 h 741"/>
                <a:gd name="T2" fmla="*/ 8 w 519"/>
                <a:gd name="T3" fmla="*/ 685 h 741"/>
                <a:gd name="T4" fmla="*/ 0 w 519"/>
                <a:gd name="T5" fmla="*/ 637 h 741"/>
                <a:gd name="T6" fmla="*/ 40 w 519"/>
                <a:gd name="T7" fmla="*/ 605 h 741"/>
                <a:gd name="T8" fmla="*/ 96 w 519"/>
                <a:gd name="T9" fmla="*/ 589 h 741"/>
                <a:gd name="T10" fmla="*/ 119 w 519"/>
                <a:gd name="T11" fmla="*/ 565 h 741"/>
                <a:gd name="T12" fmla="*/ 96 w 519"/>
                <a:gd name="T13" fmla="*/ 525 h 741"/>
                <a:gd name="T14" fmla="*/ 103 w 519"/>
                <a:gd name="T15" fmla="*/ 470 h 741"/>
                <a:gd name="T16" fmla="*/ 143 w 519"/>
                <a:gd name="T17" fmla="*/ 446 h 741"/>
                <a:gd name="T18" fmla="*/ 183 w 519"/>
                <a:gd name="T19" fmla="*/ 438 h 741"/>
                <a:gd name="T20" fmla="*/ 247 w 519"/>
                <a:gd name="T21" fmla="*/ 438 h 741"/>
                <a:gd name="T22" fmla="*/ 287 w 519"/>
                <a:gd name="T23" fmla="*/ 430 h 741"/>
                <a:gd name="T24" fmla="*/ 271 w 519"/>
                <a:gd name="T25" fmla="*/ 358 h 741"/>
                <a:gd name="T26" fmla="*/ 271 w 519"/>
                <a:gd name="T27" fmla="*/ 278 h 741"/>
                <a:gd name="T28" fmla="*/ 271 w 519"/>
                <a:gd name="T29" fmla="*/ 223 h 741"/>
                <a:gd name="T30" fmla="*/ 271 w 519"/>
                <a:gd name="T31" fmla="*/ 183 h 741"/>
                <a:gd name="T32" fmla="*/ 279 w 519"/>
                <a:gd name="T33" fmla="*/ 119 h 741"/>
                <a:gd name="T34" fmla="*/ 303 w 519"/>
                <a:gd name="T35" fmla="*/ 55 h 741"/>
                <a:gd name="T36" fmla="*/ 335 w 519"/>
                <a:gd name="T37" fmla="*/ 8 h 741"/>
                <a:gd name="T38" fmla="*/ 390 w 519"/>
                <a:gd name="T39" fmla="*/ 0 h 741"/>
                <a:gd name="T40" fmla="*/ 430 w 519"/>
                <a:gd name="T41" fmla="*/ 23 h 741"/>
                <a:gd name="T42" fmla="*/ 454 w 519"/>
                <a:gd name="T43" fmla="*/ 47 h 741"/>
                <a:gd name="T44" fmla="*/ 462 w 519"/>
                <a:gd name="T45" fmla="*/ 111 h 741"/>
                <a:gd name="T46" fmla="*/ 462 w 519"/>
                <a:gd name="T47" fmla="*/ 183 h 741"/>
                <a:gd name="T48" fmla="*/ 462 w 519"/>
                <a:gd name="T49" fmla="*/ 247 h 741"/>
                <a:gd name="T50" fmla="*/ 470 w 519"/>
                <a:gd name="T51" fmla="*/ 310 h 741"/>
                <a:gd name="T52" fmla="*/ 478 w 519"/>
                <a:gd name="T53" fmla="*/ 374 h 741"/>
                <a:gd name="T54" fmla="*/ 470 w 519"/>
                <a:gd name="T55" fmla="*/ 438 h 741"/>
                <a:gd name="T56" fmla="*/ 478 w 519"/>
                <a:gd name="T57" fmla="*/ 494 h 741"/>
                <a:gd name="T58" fmla="*/ 510 w 519"/>
                <a:gd name="T59" fmla="*/ 517 h 741"/>
                <a:gd name="T60" fmla="*/ 510 w 519"/>
                <a:gd name="T61" fmla="*/ 573 h 741"/>
                <a:gd name="T62" fmla="*/ 478 w 519"/>
                <a:gd name="T63" fmla="*/ 573 h 741"/>
                <a:gd name="T64" fmla="*/ 470 w 519"/>
                <a:gd name="T65" fmla="*/ 541 h 741"/>
                <a:gd name="T66" fmla="*/ 398 w 519"/>
                <a:gd name="T67" fmla="*/ 525 h 741"/>
                <a:gd name="T68" fmla="*/ 351 w 519"/>
                <a:gd name="T69" fmla="*/ 549 h 741"/>
                <a:gd name="T70" fmla="*/ 311 w 519"/>
                <a:gd name="T71" fmla="*/ 581 h 741"/>
                <a:gd name="T72" fmla="*/ 287 w 519"/>
                <a:gd name="T73" fmla="*/ 621 h 741"/>
                <a:gd name="T74" fmla="*/ 303 w 519"/>
                <a:gd name="T75" fmla="*/ 661 h 741"/>
                <a:gd name="T76" fmla="*/ 335 w 519"/>
                <a:gd name="T77" fmla="*/ 693 h 741"/>
                <a:gd name="T78" fmla="*/ 375 w 519"/>
                <a:gd name="T79" fmla="*/ 693 h 741"/>
                <a:gd name="T80" fmla="*/ 422 w 519"/>
                <a:gd name="T81" fmla="*/ 661 h 741"/>
                <a:gd name="T82" fmla="*/ 462 w 519"/>
                <a:gd name="T83" fmla="*/ 629 h 741"/>
                <a:gd name="T84" fmla="*/ 478 w 519"/>
                <a:gd name="T85" fmla="*/ 661 h 741"/>
                <a:gd name="T86" fmla="*/ 486 w 519"/>
                <a:gd name="T87" fmla="*/ 693 h 741"/>
                <a:gd name="T88" fmla="*/ 494 w 519"/>
                <a:gd name="T89" fmla="*/ 740 h 741"/>
                <a:gd name="T90" fmla="*/ 470 w 519"/>
                <a:gd name="T91" fmla="*/ 717 h 741"/>
                <a:gd name="T92" fmla="*/ 422 w 519"/>
                <a:gd name="T93" fmla="*/ 709 h 741"/>
                <a:gd name="T94" fmla="*/ 375 w 519"/>
                <a:gd name="T95" fmla="*/ 733 h 741"/>
                <a:gd name="T96" fmla="*/ 335 w 519"/>
                <a:gd name="T97" fmla="*/ 725 h 741"/>
                <a:gd name="T98" fmla="*/ 287 w 519"/>
                <a:gd name="T99" fmla="*/ 733 h 741"/>
                <a:gd name="T100" fmla="*/ 40 w 519"/>
                <a:gd name="T101" fmla="*/ 740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9" h="741">
                  <a:moveTo>
                    <a:pt x="40" y="740"/>
                  </a:moveTo>
                  <a:lnTo>
                    <a:pt x="40" y="717"/>
                  </a:lnTo>
                  <a:lnTo>
                    <a:pt x="24" y="701"/>
                  </a:lnTo>
                  <a:lnTo>
                    <a:pt x="8" y="685"/>
                  </a:lnTo>
                  <a:lnTo>
                    <a:pt x="0" y="661"/>
                  </a:lnTo>
                  <a:lnTo>
                    <a:pt x="0" y="637"/>
                  </a:lnTo>
                  <a:lnTo>
                    <a:pt x="16" y="613"/>
                  </a:lnTo>
                  <a:lnTo>
                    <a:pt x="40" y="605"/>
                  </a:lnTo>
                  <a:lnTo>
                    <a:pt x="72" y="597"/>
                  </a:lnTo>
                  <a:lnTo>
                    <a:pt x="96" y="589"/>
                  </a:lnTo>
                  <a:lnTo>
                    <a:pt x="111" y="589"/>
                  </a:lnTo>
                  <a:lnTo>
                    <a:pt x="119" y="565"/>
                  </a:lnTo>
                  <a:lnTo>
                    <a:pt x="103" y="549"/>
                  </a:lnTo>
                  <a:lnTo>
                    <a:pt x="96" y="525"/>
                  </a:lnTo>
                  <a:lnTo>
                    <a:pt x="96" y="494"/>
                  </a:lnTo>
                  <a:lnTo>
                    <a:pt x="103" y="470"/>
                  </a:lnTo>
                  <a:lnTo>
                    <a:pt x="119" y="454"/>
                  </a:lnTo>
                  <a:lnTo>
                    <a:pt x="143" y="446"/>
                  </a:lnTo>
                  <a:lnTo>
                    <a:pt x="151" y="438"/>
                  </a:lnTo>
                  <a:lnTo>
                    <a:pt x="183" y="438"/>
                  </a:lnTo>
                  <a:lnTo>
                    <a:pt x="215" y="438"/>
                  </a:lnTo>
                  <a:lnTo>
                    <a:pt x="247" y="438"/>
                  </a:lnTo>
                  <a:lnTo>
                    <a:pt x="279" y="438"/>
                  </a:lnTo>
                  <a:lnTo>
                    <a:pt x="287" y="430"/>
                  </a:lnTo>
                  <a:lnTo>
                    <a:pt x="279" y="406"/>
                  </a:lnTo>
                  <a:lnTo>
                    <a:pt x="271" y="358"/>
                  </a:lnTo>
                  <a:lnTo>
                    <a:pt x="271" y="318"/>
                  </a:lnTo>
                  <a:lnTo>
                    <a:pt x="271" y="278"/>
                  </a:lnTo>
                  <a:lnTo>
                    <a:pt x="271" y="255"/>
                  </a:lnTo>
                  <a:lnTo>
                    <a:pt x="271" y="223"/>
                  </a:lnTo>
                  <a:lnTo>
                    <a:pt x="271" y="215"/>
                  </a:lnTo>
                  <a:lnTo>
                    <a:pt x="271" y="183"/>
                  </a:lnTo>
                  <a:lnTo>
                    <a:pt x="279" y="151"/>
                  </a:lnTo>
                  <a:lnTo>
                    <a:pt x="279" y="119"/>
                  </a:lnTo>
                  <a:lnTo>
                    <a:pt x="287" y="87"/>
                  </a:lnTo>
                  <a:lnTo>
                    <a:pt x="303" y="55"/>
                  </a:lnTo>
                  <a:lnTo>
                    <a:pt x="319" y="23"/>
                  </a:lnTo>
                  <a:lnTo>
                    <a:pt x="335" y="8"/>
                  </a:lnTo>
                  <a:lnTo>
                    <a:pt x="367" y="0"/>
                  </a:lnTo>
                  <a:lnTo>
                    <a:pt x="390" y="0"/>
                  </a:lnTo>
                  <a:lnTo>
                    <a:pt x="414" y="8"/>
                  </a:lnTo>
                  <a:lnTo>
                    <a:pt x="430" y="23"/>
                  </a:lnTo>
                  <a:lnTo>
                    <a:pt x="438" y="31"/>
                  </a:lnTo>
                  <a:lnTo>
                    <a:pt x="454" y="47"/>
                  </a:lnTo>
                  <a:lnTo>
                    <a:pt x="454" y="79"/>
                  </a:lnTo>
                  <a:lnTo>
                    <a:pt x="462" y="111"/>
                  </a:lnTo>
                  <a:lnTo>
                    <a:pt x="462" y="143"/>
                  </a:lnTo>
                  <a:lnTo>
                    <a:pt x="462" y="183"/>
                  </a:lnTo>
                  <a:lnTo>
                    <a:pt x="462" y="215"/>
                  </a:lnTo>
                  <a:lnTo>
                    <a:pt x="462" y="247"/>
                  </a:lnTo>
                  <a:lnTo>
                    <a:pt x="470" y="278"/>
                  </a:lnTo>
                  <a:lnTo>
                    <a:pt x="470" y="310"/>
                  </a:lnTo>
                  <a:lnTo>
                    <a:pt x="478" y="342"/>
                  </a:lnTo>
                  <a:lnTo>
                    <a:pt x="478" y="374"/>
                  </a:lnTo>
                  <a:lnTo>
                    <a:pt x="470" y="398"/>
                  </a:lnTo>
                  <a:lnTo>
                    <a:pt x="470" y="438"/>
                  </a:lnTo>
                  <a:lnTo>
                    <a:pt x="470" y="470"/>
                  </a:lnTo>
                  <a:lnTo>
                    <a:pt x="478" y="494"/>
                  </a:lnTo>
                  <a:lnTo>
                    <a:pt x="494" y="509"/>
                  </a:lnTo>
                  <a:lnTo>
                    <a:pt x="510" y="517"/>
                  </a:lnTo>
                  <a:lnTo>
                    <a:pt x="518" y="549"/>
                  </a:lnTo>
                  <a:lnTo>
                    <a:pt x="510" y="573"/>
                  </a:lnTo>
                  <a:lnTo>
                    <a:pt x="502" y="581"/>
                  </a:lnTo>
                  <a:lnTo>
                    <a:pt x="478" y="573"/>
                  </a:lnTo>
                  <a:lnTo>
                    <a:pt x="470" y="549"/>
                  </a:lnTo>
                  <a:lnTo>
                    <a:pt x="470" y="541"/>
                  </a:lnTo>
                  <a:lnTo>
                    <a:pt x="446" y="525"/>
                  </a:lnTo>
                  <a:lnTo>
                    <a:pt x="398" y="525"/>
                  </a:lnTo>
                  <a:lnTo>
                    <a:pt x="375" y="533"/>
                  </a:lnTo>
                  <a:lnTo>
                    <a:pt x="351" y="549"/>
                  </a:lnTo>
                  <a:lnTo>
                    <a:pt x="335" y="565"/>
                  </a:lnTo>
                  <a:lnTo>
                    <a:pt x="311" y="581"/>
                  </a:lnTo>
                  <a:lnTo>
                    <a:pt x="295" y="597"/>
                  </a:lnTo>
                  <a:lnTo>
                    <a:pt x="287" y="621"/>
                  </a:lnTo>
                  <a:lnTo>
                    <a:pt x="295" y="645"/>
                  </a:lnTo>
                  <a:lnTo>
                    <a:pt x="303" y="661"/>
                  </a:lnTo>
                  <a:lnTo>
                    <a:pt x="319" y="677"/>
                  </a:lnTo>
                  <a:lnTo>
                    <a:pt x="335" y="693"/>
                  </a:lnTo>
                  <a:lnTo>
                    <a:pt x="367" y="701"/>
                  </a:lnTo>
                  <a:lnTo>
                    <a:pt x="375" y="693"/>
                  </a:lnTo>
                  <a:lnTo>
                    <a:pt x="398" y="677"/>
                  </a:lnTo>
                  <a:lnTo>
                    <a:pt x="422" y="661"/>
                  </a:lnTo>
                  <a:lnTo>
                    <a:pt x="438" y="645"/>
                  </a:lnTo>
                  <a:lnTo>
                    <a:pt x="462" y="629"/>
                  </a:lnTo>
                  <a:lnTo>
                    <a:pt x="470" y="637"/>
                  </a:lnTo>
                  <a:lnTo>
                    <a:pt x="478" y="661"/>
                  </a:lnTo>
                  <a:lnTo>
                    <a:pt x="486" y="685"/>
                  </a:lnTo>
                  <a:lnTo>
                    <a:pt x="486" y="693"/>
                  </a:lnTo>
                  <a:lnTo>
                    <a:pt x="494" y="717"/>
                  </a:lnTo>
                  <a:lnTo>
                    <a:pt x="494" y="740"/>
                  </a:lnTo>
                  <a:lnTo>
                    <a:pt x="478" y="740"/>
                  </a:lnTo>
                  <a:lnTo>
                    <a:pt x="470" y="717"/>
                  </a:lnTo>
                  <a:lnTo>
                    <a:pt x="454" y="701"/>
                  </a:lnTo>
                  <a:lnTo>
                    <a:pt x="422" y="709"/>
                  </a:lnTo>
                  <a:lnTo>
                    <a:pt x="398" y="717"/>
                  </a:lnTo>
                  <a:lnTo>
                    <a:pt x="375" y="733"/>
                  </a:lnTo>
                  <a:lnTo>
                    <a:pt x="367" y="733"/>
                  </a:lnTo>
                  <a:lnTo>
                    <a:pt x="335" y="725"/>
                  </a:lnTo>
                  <a:lnTo>
                    <a:pt x="311" y="725"/>
                  </a:lnTo>
                  <a:lnTo>
                    <a:pt x="287" y="733"/>
                  </a:lnTo>
                  <a:lnTo>
                    <a:pt x="279" y="740"/>
                  </a:lnTo>
                  <a:lnTo>
                    <a:pt x="40" y="740"/>
                  </a:lnTo>
                </a:path>
              </a:pathLst>
            </a:custGeom>
            <a:solidFill>
              <a:srgbClr val="2F4F46"/>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678" name="Freeform 22"/>
            <p:cNvSpPr>
              <a:spLocks/>
            </p:cNvSpPr>
            <p:nvPr/>
          </p:nvSpPr>
          <p:spPr bwMode="auto">
            <a:xfrm>
              <a:off x="3536" y="2994"/>
              <a:ext cx="208" cy="439"/>
            </a:xfrm>
            <a:custGeom>
              <a:avLst/>
              <a:gdLst>
                <a:gd name="T0" fmla="*/ 0 w 208"/>
                <a:gd name="T1" fmla="*/ 438 h 439"/>
                <a:gd name="T2" fmla="*/ 8 w 208"/>
                <a:gd name="T3" fmla="*/ 415 h 439"/>
                <a:gd name="T4" fmla="*/ 16 w 208"/>
                <a:gd name="T5" fmla="*/ 391 h 439"/>
                <a:gd name="T6" fmla="*/ 24 w 208"/>
                <a:gd name="T7" fmla="*/ 359 h 439"/>
                <a:gd name="T8" fmla="*/ 32 w 208"/>
                <a:gd name="T9" fmla="*/ 335 h 439"/>
                <a:gd name="T10" fmla="*/ 48 w 208"/>
                <a:gd name="T11" fmla="*/ 311 h 439"/>
                <a:gd name="T12" fmla="*/ 56 w 208"/>
                <a:gd name="T13" fmla="*/ 295 h 439"/>
                <a:gd name="T14" fmla="*/ 64 w 208"/>
                <a:gd name="T15" fmla="*/ 271 h 439"/>
                <a:gd name="T16" fmla="*/ 80 w 208"/>
                <a:gd name="T17" fmla="*/ 247 h 439"/>
                <a:gd name="T18" fmla="*/ 88 w 208"/>
                <a:gd name="T19" fmla="*/ 223 h 439"/>
                <a:gd name="T20" fmla="*/ 104 w 208"/>
                <a:gd name="T21" fmla="*/ 199 h 439"/>
                <a:gd name="T22" fmla="*/ 112 w 208"/>
                <a:gd name="T23" fmla="*/ 176 h 439"/>
                <a:gd name="T24" fmla="*/ 128 w 208"/>
                <a:gd name="T25" fmla="*/ 152 h 439"/>
                <a:gd name="T26" fmla="*/ 136 w 208"/>
                <a:gd name="T27" fmla="*/ 128 h 439"/>
                <a:gd name="T28" fmla="*/ 152 w 208"/>
                <a:gd name="T29" fmla="*/ 104 h 439"/>
                <a:gd name="T30" fmla="*/ 168 w 208"/>
                <a:gd name="T31" fmla="*/ 72 h 439"/>
                <a:gd name="T32" fmla="*/ 175 w 208"/>
                <a:gd name="T33" fmla="*/ 48 h 439"/>
                <a:gd name="T34" fmla="*/ 175 w 208"/>
                <a:gd name="T35" fmla="*/ 16 h 439"/>
                <a:gd name="T36" fmla="*/ 191 w 208"/>
                <a:gd name="T37" fmla="*/ 0 h 439"/>
                <a:gd name="T38" fmla="*/ 207 w 208"/>
                <a:gd name="T39" fmla="*/ 8 h 439"/>
                <a:gd name="T40" fmla="*/ 207 w 208"/>
                <a:gd name="T41" fmla="*/ 40 h 439"/>
                <a:gd name="T42" fmla="*/ 199 w 208"/>
                <a:gd name="T43" fmla="*/ 64 h 439"/>
                <a:gd name="T44" fmla="*/ 191 w 208"/>
                <a:gd name="T45" fmla="*/ 80 h 439"/>
                <a:gd name="T46" fmla="*/ 183 w 208"/>
                <a:gd name="T47" fmla="*/ 104 h 439"/>
                <a:gd name="T48" fmla="*/ 175 w 208"/>
                <a:gd name="T49" fmla="*/ 136 h 439"/>
                <a:gd name="T50" fmla="*/ 160 w 208"/>
                <a:gd name="T51" fmla="*/ 160 h 439"/>
                <a:gd name="T52" fmla="*/ 152 w 208"/>
                <a:gd name="T53" fmla="*/ 184 h 439"/>
                <a:gd name="T54" fmla="*/ 136 w 208"/>
                <a:gd name="T55" fmla="*/ 207 h 439"/>
                <a:gd name="T56" fmla="*/ 128 w 208"/>
                <a:gd name="T57" fmla="*/ 231 h 439"/>
                <a:gd name="T58" fmla="*/ 112 w 208"/>
                <a:gd name="T59" fmla="*/ 263 h 439"/>
                <a:gd name="T60" fmla="*/ 96 w 208"/>
                <a:gd name="T61" fmla="*/ 287 h 439"/>
                <a:gd name="T62" fmla="*/ 88 w 208"/>
                <a:gd name="T63" fmla="*/ 311 h 439"/>
                <a:gd name="T64" fmla="*/ 72 w 208"/>
                <a:gd name="T65" fmla="*/ 327 h 439"/>
                <a:gd name="T66" fmla="*/ 64 w 208"/>
                <a:gd name="T67" fmla="*/ 335 h 439"/>
                <a:gd name="T68" fmla="*/ 56 w 208"/>
                <a:gd name="T69" fmla="*/ 367 h 439"/>
                <a:gd name="T70" fmla="*/ 48 w 208"/>
                <a:gd name="T71" fmla="*/ 391 h 439"/>
                <a:gd name="T72" fmla="*/ 40 w 208"/>
                <a:gd name="T73" fmla="*/ 415 h 439"/>
                <a:gd name="T74" fmla="*/ 32 w 208"/>
                <a:gd name="T75" fmla="*/ 438 h 439"/>
                <a:gd name="T76" fmla="*/ 0 w 208"/>
                <a:gd name="T77" fmla="*/ 438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8" h="439">
                  <a:moveTo>
                    <a:pt x="0" y="438"/>
                  </a:moveTo>
                  <a:lnTo>
                    <a:pt x="8" y="415"/>
                  </a:lnTo>
                  <a:lnTo>
                    <a:pt x="16" y="391"/>
                  </a:lnTo>
                  <a:lnTo>
                    <a:pt x="24" y="359"/>
                  </a:lnTo>
                  <a:lnTo>
                    <a:pt x="32" y="335"/>
                  </a:lnTo>
                  <a:lnTo>
                    <a:pt x="48" y="311"/>
                  </a:lnTo>
                  <a:lnTo>
                    <a:pt x="56" y="295"/>
                  </a:lnTo>
                  <a:lnTo>
                    <a:pt x="64" y="271"/>
                  </a:lnTo>
                  <a:lnTo>
                    <a:pt x="80" y="247"/>
                  </a:lnTo>
                  <a:lnTo>
                    <a:pt x="88" y="223"/>
                  </a:lnTo>
                  <a:lnTo>
                    <a:pt x="104" y="199"/>
                  </a:lnTo>
                  <a:lnTo>
                    <a:pt x="112" y="176"/>
                  </a:lnTo>
                  <a:lnTo>
                    <a:pt x="128" y="152"/>
                  </a:lnTo>
                  <a:lnTo>
                    <a:pt x="136" y="128"/>
                  </a:lnTo>
                  <a:lnTo>
                    <a:pt x="152" y="104"/>
                  </a:lnTo>
                  <a:lnTo>
                    <a:pt x="168" y="72"/>
                  </a:lnTo>
                  <a:lnTo>
                    <a:pt x="175" y="48"/>
                  </a:lnTo>
                  <a:lnTo>
                    <a:pt x="175" y="16"/>
                  </a:lnTo>
                  <a:lnTo>
                    <a:pt x="191" y="0"/>
                  </a:lnTo>
                  <a:lnTo>
                    <a:pt x="207" y="8"/>
                  </a:lnTo>
                  <a:lnTo>
                    <a:pt x="207" y="40"/>
                  </a:lnTo>
                  <a:lnTo>
                    <a:pt x="199" y="64"/>
                  </a:lnTo>
                  <a:lnTo>
                    <a:pt x="191" y="80"/>
                  </a:lnTo>
                  <a:lnTo>
                    <a:pt x="183" y="104"/>
                  </a:lnTo>
                  <a:lnTo>
                    <a:pt x="175" y="136"/>
                  </a:lnTo>
                  <a:lnTo>
                    <a:pt x="160" y="160"/>
                  </a:lnTo>
                  <a:lnTo>
                    <a:pt x="152" y="184"/>
                  </a:lnTo>
                  <a:lnTo>
                    <a:pt x="136" y="207"/>
                  </a:lnTo>
                  <a:lnTo>
                    <a:pt x="128" y="231"/>
                  </a:lnTo>
                  <a:lnTo>
                    <a:pt x="112" y="263"/>
                  </a:lnTo>
                  <a:lnTo>
                    <a:pt x="96" y="287"/>
                  </a:lnTo>
                  <a:lnTo>
                    <a:pt x="88" y="311"/>
                  </a:lnTo>
                  <a:lnTo>
                    <a:pt x="72" y="327"/>
                  </a:lnTo>
                  <a:lnTo>
                    <a:pt x="64" y="335"/>
                  </a:lnTo>
                  <a:lnTo>
                    <a:pt x="56" y="367"/>
                  </a:lnTo>
                  <a:lnTo>
                    <a:pt x="48" y="391"/>
                  </a:lnTo>
                  <a:lnTo>
                    <a:pt x="40" y="415"/>
                  </a:lnTo>
                  <a:lnTo>
                    <a:pt x="32" y="438"/>
                  </a:lnTo>
                  <a:lnTo>
                    <a:pt x="0" y="438"/>
                  </a:lnTo>
                </a:path>
              </a:pathLst>
            </a:custGeom>
            <a:solidFill>
              <a:srgbClr val="2F4F46"/>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679" name="Freeform 23"/>
            <p:cNvSpPr>
              <a:spLocks/>
            </p:cNvSpPr>
            <p:nvPr/>
          </p:nvSpPr>
          <p:spPr bwMode="auto">
            <a:xfrm>
              <a:off x="4692" y="3209"/>
              <a:ext cx="73" cy="224"/>
            </a:xfrm>
            <a:custGeom>
              <a:avLst/>
              <a:gdLst>
                <a:gd name="T0" fmla="*/ 24 w 73"/>
                <a:gd name="T1" fmla="*/ 223 h 224"/>
                <a:gd name="T2" fmla="*/ 24 w 73"/>
                <a:gd name="T3" fmla="*/ 223 h 224"/>
                <a:gd name="T4" fmla="*/ 24 w 73"/>
                <a:gd name="T5" fmla="*/ 200 h 224"/>
                <a:gd name="T6" fmla="*/ 16 w 73"/>
                <a:gd name="T7" fmla="*/ 176 h 224"/>
                <a:gd name="T8" fmla="*/ 16 w 73"/>
                <a:gd name="T9" fmla="*/ 160 h 224"/>
                <a:gd name="T10" fmla="*/ 8 w 73"/>
                <a:gd name="T11" fmla="*/ 128 h 224"/>
                <a:gd name="T12" fmla="*/ 8 w 73"/>
                <a:gd name="T13" fmla="*/ 96 h 224"/>
                <a:gd name="T14" fmla="*/ 0 w 73"/>
                <a:gd name="T15" fmla="*/ 56 h 224"/>
                <a:gd name="T16" fmla="*/ 0 w 73"/>
                <a:gd name="T17" fmla="*/ 24 h 224"/>
                <a:gd name="T18" fmla="*/ 16 w 73"/>
                <a:gd name="T19" fmla="*/ 8 h 224"/>
                <a:gd name="T20" fmla="*/ 16 w 73"/>
                <a:gd name="T21" fmla="*/ 0 h 224"/>
                <a:gd name="T22" fmla="*/ 40 w 73"/>
                <a:gd name="T23" fmla="*/ 8 h 224"/>
                <a:gd name="T24" fmla="*/ 32 w 73"/>
                <a:gd name="T25" fmla="*/ 32 h 224"/>
                <a:gd name="T26" fmla="*/ 32 w 73"/>
                <a:gd name="T27" fmla="*/ 80 h 224"/>
                <a:gd name="T28" fmla="*/ 40 w 73"/>
                <a:gd name="T29" fmla="*/ 104 h 224"/>
                <a:gd name="T30" fmla="*/ 48 w 73"/>
                <a:gd name="T31" fmla="*/ 128 h 224"/>
                <a:gd name="T32" fmla="*/ 56 w 73"/>
                <a:gd name="T33" fmla="*/ 168 h 224"/>
                <a:gd name="T34" fmla="*/ 56 w 73"/>
                <a:gd name="T35" fmla="*/ 192 h 224"/>
                <a:gd name="T36" fmla="*/ 64 w 73"/>
                <a:gd name="T37" fmla="*/ 216 h 224"/>
                <a:gd name="T38" fmla="*/ 72 w 73"/>
                <a:gd name="T39" fmla="*/ 223 h 224"/>
                <a:gd name="T40" fmla="*/ 24 w 73"/>
                <a:gd name="T41" fmla="*/ 22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3" h="224">
                  <a:moveTo>
                    <a:pt x="24" y="223"/>
                  </a:moveTo>
                  <a:lnTo>
                    <a:pt x="24" y="223"/>
                  </a:lnTo>
                  <a:lnTo>
                    <a:pt x="24" y="200"/>
                  </a:lnTo>
                  <a:lnTo>
                    <a:pt x="16" y="176"/>
                  </a:lnTo>
                  <a:lnTo>
                    <a:pt x="16" y="160"/>
                  </a:lnTo>
                  <a:lnTo>
                    <a:pt x="8" y="128"/>
                  </a:lnTo>
                  <a:lnTo>
                    <a:pt x="8" y="96"/>
                  </a:lnTo>
                  <a:lnTo>
                    <a:pt x="0" y="56"/>
                  </a:lnTo>
                  <a:lnTo>
                    <a:pt x="0" y="24"/>
                  </a:lnTo>
                  <a:lnTo>
                    <a:pt x="16" y="8"/>
                  </a:lnTo>
                  <a:lnTo>
                    <a:pt x="16" y="0"/>
                  </a:lnTo>
                  <a:lnTo>
                    <a:pt x="40" y="8"/>
                  </a:lnTo>
                  <a:lnTo>
                    <a:pt x="32" y="32"/>
                  </a:lnTo>
                  <a:lnTo>
                    <a:pt x="32" y="80"/>
                  </a:lnTo>
                  <a:lnTo>
                    <a:pt x="40" y="104"/>
                  </a:lnTo>
                  <a:lnTo>
                    <a:pt x="48" y="128"/>
                  </a:lnTo>
                  <a:lnTo>
                    <a:pt x="56" y="168"/>
                  </a:lnTo>
                  <a:lnTo>
                    <a:pt x="56" y="192"/>
                  </a:lnTo>
                  <a:lnTo>
                    <a:pt x="64" y="216"/>
                  </a:lnTo>
                  <a:lnTo>
                    <a:pt x="72" y="223"/>
                  </a:lnTo>
                  <a:lnTo>
                    <a:pt x="24" y="223"/>
                  </a:lnTo>
                </a:path>
              </a:pathLst>
            </a:custGeom>
            <a:solidFill>
              <a:srgbClr val="2F4F46"/>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680" name="Freeform 24"/>
            <p:cNvSpPr>
              <a:spLocks/>
            </p:cNvSpPr>
            <p:nvPr/>
          </p:nvSpPr>
          <p:spPr bwMode="auto">
            <a:xfrm>
              <a:off x="2986" y="4102"/>
              <a:ext cx="408" cy="104"/>
            </a:xfrm>
            <a:custGeom>
              <a:avLst/>
              <a:gdLst>
                <a:gd name="T0" fmla="*/ 112 w 408"/>
                <a:gd name="T1" fmla="*/ 16 h 104"/>
                <a:gd name="T2" fmla="*/ 144 w 408"/>
                <a:gd name="T3" fmla="*/ 16 h 104"/>
                <a:gd name="T4" fmla="*/ 176 w 408"/>
                <a:gd name="T5" fmla="*/ 8 h 104"/>
                <a:gd name="T6" fmla="*/ 191 w 408"/>
                <a:gd name="T7" fmla="*/ 0 h 104"/>
                <a:gd name="T8" fmla="*/ 215 w 408"/>
                <a:gd name="T9" fmla="*/ 16 h 104"/>
                <a:gd name="T10" fmla="*/ 231 w 408"/>
                <a:gd name="T11" fmla="*/ 40 h 104"/>
                <a:gd name="T12" fmla="*/ 215 w 408"/>
                <a:gd name="T13" fmla="*/ 63 h 104"/>
                <a:gd name="T14" fmla="*/ 231 w 408"/>
                <a:gd name="T15" fmla="*/ 71 h 104"/>
                <a:gd name="T16" fmla="*/ 263 w 408"/>
                <a:gd name="T17" fmla="*/ 79 h 104"/>
                <a:gd name="T18" fmla="*/ 295 w 408"/>
                <a:gd name="T19" fmla="*/ 79 h 104"/>
                <a:gd name="T20" fmla="*/ 311 w 408"/>
                <a:gd name="T21" fmla="*/ 71 h 104"/>
                <a:gd name="T22" fmla="*/ 335 w 408"/>
                <a:gd name="T23" fmla="*/ 71 h 104"/>
                <a:gd name="T24" fmla="*/ 375 w 408"/>
                <a:gd name="T25" fmla="*/ 71 h 104"/>
                <a:gd name="T26" fmla="*/ 399 w 408"/>
                <a:gd name="T27" fmla="*/ 79 h 104"/>
                <a:gd name="T28" fmla="*/ 407 w 408"/>
                <a:gd name="T29" fmla="*/ 87 h 104"/>
                <a:gd name="T30" fmla="*/ 383 w 408"/>
                <a:gd name="T31" fmla="*/ 95 h 104"/>
                <a:gd name="T32" fmla="*/ 343 w 408"/>
                <a:gd name="T33" fmla="*/ 95 h 104"/>
                <a:gd name="T34" fmla="*/ 295 w 408"/>
                <a:gd name="T35" fmla="*/ 95 h 104"/>
                <a:gd name="T36" fmla="*/ 255 w 408"/>
                <a:gd name="T37" fmla="*/ 95 h 104"/>
                <a:gd name="T38" fmla="*/ 239 w 408"/>
                <a:gd name="T39" fmla="*/ 95 h 104"/>
                <a:gd name="T40" fmla="*/ 199 w 408"/>
                <a:gd name="T41" fmla="*/ 95 h 104"/>
                <a:gd name="T42" fmla="*/ 176 w 408"/>
                <a:gd name="T43" fmla="*/ 103 h 104"/>
                <a:gd name="T44" fmla="*/ 144 w 408"/>
                <a:gd name="T45" fmla="*/ 103 h 104"/>
                <a:gd name="T46" fmla="*/ 112 w 408"/>
                <a:gd name="T47" fmla="*/ 103 h 104"/>
                <a:gd name="T48" fmla="*/ 72 w 408"/>
                <a:gd name="T49" fmla="*/ 95 h 104"/>
                <a:gd name="T50" fmla="*/ 40 w 408"/>
                <a:gd name="T51" fmla="*/ 95 h 104"/>
                <a:gd name="T52" fmla="*/ 8 w 408"/>
                <a:gd name="T53" fmla="*/ 87 h 104"/>
                <a:gd name="T54" fmla="*/ 40 w 408"/>
                <a:gd name="T55" fmla="*/ 79 h 104"/>
                <a:gd name="T56" fmla="*/ 72 w 408"/>
                <a:gd name="T57" fmla="*/ 71 h 104"/>
                <a:gd name="T58" fmla="*/ 96 w 408"/>
                <a:gd name="T59" fmla="*/ 63 h 104"/>
                <a:gd name="T60" fmla="*/ 128 w 408"/>
                <a:gd name="T61" fmla="*/ 63 h 104"/>
                <a:gd name="T62" fmla="*/ 152 w 408"/>
                <a:gd name="T63" fmla="*/ 55 h 104"/>
                <a:gd name="T64" fmla="*/ 152 w 408"/>
                <a:gd name="T65" fmla="*/ 47 h 104"/>
                <a:gd name="T66" fmla="*/ 136 w 408"/>
                <a:gd name="T67" fmla="*/ 32 h 104"/>
                <a:gd name="T68" fmla="*/ 104 w 408"/>
                <a:gd name="T69" fmla="*/ 32 h 104"/>
                <a:gd name="T70" fmla="*/ 96 w 408"/>
                <a:gd name="T71" fmla="*/ 32 h 104"/>
                <a:gd name="T72" fmla="*/ 64 w 408"/>
                <a:gd name="T73" fmla="*/ 32 h 104"/>
                <a:gd name="T74" fmla="*/ 48 w 408"/>
                <a:gd name="T75" fmla="*/ 32 h 104"/>
                <a:gd name="T76" fmla="*/ 16 w 408"/>
                <a:gd name="T77" fmla="*/ 32 h 104"/>
                <a:gd name="T78" fmla="*/ 8 w 408"/>
                <a:gd name="T79" fmla="*/ 32 h 104"/>
                <a:gd name="T80" fmla="*/ 0 w 408"/>
                <a:gd name="T81" fmla="*/ 24 h 104"/>
                <a:gd name="T82" fmla="*/ 24 w 408"/>
                <a:gd name="T83" fmla="*/ 8 h 104"/>
                <a:gd name="T84" fmla="*/ 64 w 408"/>
                <a:gd name="T85" fmla="*/ 8 h 104"/>
                <a:gd name="T86" fmla="*/ 96 w 408"/>
                <a:gd name="T87" fmla="*/ 16 h 104"/>
                <a:gd name="T88" fmla="*/ 112 w 408"/>
                <a:gd name="T8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08" h="104">
                  <a:moveTo>
                    <a:pt x="112" y="16"/>
                  </a:moveTo>
                  <a:lnTo>
                    <a:pt x="144" y="16"/>
                  </a:lnTo>
                  <a:lnTo>
                    <a:pt x="176" y="8"/>
                  </a:lnTo>
                  <a:lnTo>
                    <a:pt x="191" y="0"/>
                  </a:lnTo>
                  <a:lnTo>
                    <a:pt x="215" y="16"/>
                  </a:lnTo>
                  <a:lnTo>
                    <a:pt x="231" y="40"/>
                  </a:lnTo>
                  <a:lnTo>
                    <a:pt x="215" y="63"/>
                  </a:lnTo>
                  <a:lnTo>
                    <a:pt x="231" y="71"/>
                  </a:lnTo>
                  <a:lnTo>
                    <a:pt x="263" y="79"/>
                  </a:lnTo>
                  <a:lnTo>
                    <a:pt x="295" y="79"/>
                  </a:lnTo>
                  <a:lnTo>
                    <a:pt x="311" y="71"/>
                  </a:lnTo>
                  <a:lnTo>
                    <a:pt x="335" y="71"/>
                  </a:lnTo>
                  <a:lnTo>
                    <a:pt x="375" y="71"/>
                  </a:lnTo>
                  <a:lnTo>
                    <a:pt x="399" y="79"/>
                  </a:lnTo>
                  <a:lnTo>
                    <a:pt x="407" y="87"/>
                  </a:lnTo>
                  <a:lnTo>
                    <a:pt x="383" y="95"/>
                  </a:lnTo>
                  <a:lnTo>
                    <a:pt x="343" y="95"/>
                  </a:lnTo>
                  <a:lnTo>
                    <a:pt x="295" y="95"/>
                  </a:lnTo>
                  <a:lnTo>
                    <a:pt x="255" y="95"/>
                  </a:lnTo>
                  <a:lnTo>
                    <a:pt x="239" y="95"/>
                  </a:lnTo>
                  <a:lnTo>
                    <a:pt x="199" y="95"/>
                  </a:lnTo>
                  <a:lnTo>
                    <a:pt x="176" y="103"/>
                  </a:lnTo>
                  <a:lnTo>
                    <a:pt x="144" y="103"/>
                  </a:lnTo>
                  <a:lnTo>
                    <a:pt x="112" y="103"/>
                  </a:lnTo>
                  <a:lnTo>
                    <a:pt x="72" y="95"/>
                  </a:lnTo>
                  <a:lnTo>
                    <a:pt x="40" y="95"/>
                  </a:lnTo>
                  <a:lnTo>
                    <a:pt x="8" y="87"/>
                  </a:lnTo>
                  <a:lnTo>
                    <a:pt x="40" y="79"/>
                  </a:lnTo>
                  <a:lnTo>
                    <a:pt x="72" y="71"/>
                  </a:lnTo>
                  <a:lnTo>
                    <a:pt x="96" y="63"/>
                  </a:lnTo>
                  <a:lnTo>
                    <a:pt x="128" y="63"/>
                  </a:lnTo>
                  <a:lnTo>
                    <a:pt x="152" y="55"/>
                  </a:lnTo>
                  <a:lnTo>
                    <a:pt x="152" y="47"/>
                  </a:lnTo>
                  <a:lnTo>
                    <a:pt x="136" y="32"/>
                  </a:lnTo>
                  <a:lnTo>
                    <a:pt x="104" y="32"/>
                  </a:lnTo>
                  <a:lnTo>
                    <a:pt x="96" y="32"/>
                  </a:lnTo>
                  <a:lnTo>
                    <a:pt x="64" y="32"/>
                  </a:lnTo>
                  <a:lnTo>
                    <a:pt x="48" y="32"/>
                  </a:lnTo>
                  <a:lnTo>
                    <a:pt x="16" y="32"/>
                  </a:lnTo>
                  <a:lnTo>
                    <a:pt x="8" y="32"/>
                  </a:lnTo>
                  <a:lnTo>
                    <a:pt x="0" y="24"/>
                  </a:lnTo>
                  <a:lnTo>
                    <a:pt x="24" y="8"/>
                  </a:lnTo>
                  <a:lnTo>
                    <a:pt x="64" y="8"/>
                  </a:lnTo>
                  <a:lnTo>
                    <a:pt x="96" y="16"/>
                  </a:lnTo>
                  <a:lnTo>
                    <a:pt x="112" y="16"/>
                  </a:lnTo>
                </a:path>
              </a:pathLst>
            </a:custGeom>
            <a:solidFill>
              <a:srgbClr val="2F4F46"/>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681" name="Freeform 25"/>
            <p:cNvSpPr>
              <a:spLocks/>
            </p:cNvSpPr>
            <p:nvPr/>
          </p:nvSpPr>
          <p:spPr bwMode="auto">
            <a:xfrm>
              <a:off x="2930" y="4126"/>
              <a:ext cx="25" cy="9"/>
            </a:xfrm>
            <a:custGeom>
              <a:avLst/>
              <a:gdLst>
                <a:gd name="T0" fmla="*/ 16 w 25"/>
                <a:gd name="T1" fmla="*/ 8 h 9"/>
                <a:gd name="T2" fmla="*/ 0 w 25"/>
                <a:gd name="T3" fmla="*/ 0 h 9"/>
                <a:gd name="T4" fmla="*/ 16 w 25"/>
                <a:gd name="T5" fmla="*/ 0 h 9"/>
                <a:gd name="T6" fmla="*/ 24 w 25"/>
                <a:gd name="T7" fmla="*/ 8 h 9"/>
                <a:gd name="T8" fmla="*/ 16 w 25"/>
                <a:gd name="T9" fmla="*/ 8 h 9"/>
              </a:gdLst>
              <a:ahLst/>
              <a:cxnLst>
                <a:cxn ang="0">
                  <a:pos x="T0" y="T1"/>
                </a:cxn>
                <a:cxn ang="0">
                  <a:pos x="T2" y="T3"/>
                </a:cxn>
                <a:cxn ang="0">
                  <a:pos x="T4" y="T5"/>
                </a:cxn>
                <a:cxn ang="0">
                  <a:pos x="T6" y="T7"/>
                </a:cxn>
                <a:cxn ang="0">
                  <a:pos x="T8" y="T9"/>
                </a:cxn>
              </a:cxnLst>
              <a:rect l="0" t="0" r="r" b="b"/>
              <a:pathLst>
                <a:path w="25" h="9">
                  <a:moveTo>
                    <a:pt x="16" y="8"/>
                  </a:moveTo>
                  <a:lnTo>
                    <a:pt x="0" y="0"/>
                  </a:lnTo>
                  <a:lnTo>
                    <a:pt x="16" y="0"/>
                  </a:lnTo>
                  <a:lnTo>
                    <a:pt x="24" y="8"/>
                  </a:lnTo>
                  <a:lnTo>
                    <a:pt x="16" y="8"/>
                  </a:lnTo>
                </a:path>
              </a:pathLst>
            </a:custGeom>
            <a:solidFill>
              <a:srgbClr val="2F4F46"/>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682" name="Freeform 26"/>
            <p:cNvSpPr>
              <a:spLocks/>
            </p:cNvSpPr>
            <p:nvPr/>
          </p:nvSpPr>
          <p:spPr bwMode="auto">
            <a:xfrm>
              <a:off x="3257" y="4102"/>
              <a:ext cx="33" cy="17"/>
            </a:xfrm>
            <a:custGeom>
              <a:avLst/>
              <a:gdLst>
                <a:gd name="T0" fmla="*/ 16 w 33"/>
                <a:gd name="T1" fmla="*/ 8 h 17"/>
                <a:gd name="T2" fmla="*/ 16 w 33"/>
                <a:gd name="T3" fmla="*/ 16 h 17"/>
                <a:gd name="T4" fmla="*/ 0 w 33"/>
                <a:gd name="T5" fmla="*/ 8 h 17"/>
                <a:gd name="T6" fmla="*/ 0 w 33"/>
                <a:gd name="T7" fmla="*/ 0 h 17"/>
                <a:gd name="T8" fmla="*/ 32 w 33"/>
                <a:gd name="T9" fmla="*/ 0 h 17"/>
                <a:gd name="T10" fmla="*/ 32 w 33"/>
                <a:gd name="T11" fmla="*/ 8 h 17"/>
                <a:gd name="T12" fmla="*/ 16 w 33"/>
                <a:gd name="T13" fmla="*/ 8 h 17"/>
              </a:gdLst>
              <a:ahLst/>
              <a:cxnLst>
                <a:cxn ang="0">
                  <a:pos x="T0" y="T1"/>
                </a:cxn>
                <a:cxn ang="0">
                  <a:pos x="T2" y="T3"/>
                </a:cxn>
                <a:cxn ang="0">
                  <a:pos x="T4" y="T5"/>
                </a:cxn>
                <a:cxn ang="0">
                  <a:pos x="T6" y="T7"/>
                </a:cxn>
                <a:cxn ang="0">
                  <a:pos x="T8" y="T9"/>
                </a:cxn>
                <a:cxn ang="0">
                  <a:pos x="T10" y="T11"/>
                </a:cxn>
                <a:cxn ang="0">
                  <a:pos x="T12" y="T13"/>
                </a:cxn>
              </a:cxnLst>
              <a:rect l="0" t="0" r="r" b="b"/>
              <a:pathLst>
                <a:path w="33" h="17">
                  <a:moveTo>
                    <a:pt x="16" y="8"/>
                  </a:moveTo>
                  <a:lnTo>
                    <a:pt x="16" y="16"/>
                  </a:lnTo>
                  <a:lnTo>
                    <a:pt x="0" y="8"/>
                  </a:lnTo>
                  <a:lnTo>
                    <a:pt x="0" y="0"/>
                  </a:lnTo>
                  <a:lnTo>
                    <a:pt x="32" y="0"/>
                  </a:lnTo>
                  <a:lnTo>
                    <a:pt x="32" y="8"/>
                  </a:lnTo>
                  <a:lnTo>
                    <a:pt x="16" y="8"/>
                  </a:lnTo>
                </a:path>
              </a:pathLst>
            </a:custGeom>
            <a:solidFill>
              <a:srgbClr val="2F4F46"/>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683" name="Freeform 27"/>
            <p:cNvSpPr>
              <a:spLocks/>
            </p:cNvSpPr>
            <p:nvPr/>
          </p:nvSpPr>
          <p:spPr bwMode="auto">
            <a:xfrm>
              <a:off x="3353" y="4094"/>
              <a:ext cx="88" cy="25"/>
            </a:xfrm>
            <a:custGeom>
              <a:avLst/>
              <a:gdLst>
                <a:gd name="T0" fmla="*/ 48 w 88"/>
                <a:gd name="T1" fmla="*/ 0 h 25"/>
                <a:gd name="T2" fmla="*/ 80 w 88"/>
                <a:gd name="T3" fmla="*/ 0 h 25"/>
                <a:gd name="T4" fmla="*/ 87 w 88"/>
                <a:gd name="T5" fmla="*/ 8 h 25"/>
                <a:gd name="T6" fmla="*/ 80 w 88"/>
                <a:gd name="T7" fmla="*/ 24 h 25"/>
                <a:gd name="T8" fmla="*/ 48 w 88"/>
                <a:gd name="T9" fmla="*/ 24 h 25"/>
                <a:gd name="T10" fmla="*/ 24 w 88"/>
                <a:gd name="T11" fmla="*/ 16 h 25"/>
                <a:gd name="T12" fmla="*/ 0 w 88"/>
                <a:gd name="T13" fmla="*/ 16 h 25"/>
                <a:gd name="T14" fmla="*/ 24 w 88"/>
                <a:gd name="T15" fmla="*/ 0 h 25"/>
                <a:gd name="T16" fmla="*/ 48 w 88"/>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25">
                  <a:moveTo>
                    <a:pt x="48" y="0"/>
                  </a:moveTo>
                  <a:lnTo>
                    <a:pt x="80" y="0"/>
                  </a:lnTo>
                  <a:lnTo>
                    <a:pt x="87" y="8"/>
                  </a:lnTo>
                  <a:lnTo>
                    <a:pt x="80" y="24"/>
                  </a:lnTo>
                  <a:lnTo>
                    <a:pt x="48" y="24"/>
                  </a:lnTo>
                  <a:lnTo>
                    <a:pt x="24" y="16"/>
                  </a:lnTo>
                  <a:lnTo>
                    <a:pt x="0" y="16"/>
                  </a:lnTo>
                  <a:lnTo>
                    <a:pt x="24" y="0"/>
                  </a:lnTo>
                  <a:lnTo>
                    <a:pt x="48" y="0"/>
                  </a:lnTo>
                </a:path>
              </a:pathLst>
            </a:custGeom>
            <a:solidFill>
              <a:srgbClr val="2F4F46"/>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684" name="Freeform 28"/>
            <p:cNvSpPr>
              <a:spLocks/>
            </p:cNvSpPr>
            <p:nvPr/>
          </p:nvSpPr>
          <p:spPr bwMode="auto">
            <a:xfrm>
              <a:off x="3433" y="4149"/>
              <a:ext cx="64" cy="17"/>
            </a:xfrm>
            <a:custGeom>
              <a:avLst/>
              <a:gdLst>
                <a:gd name="T0" fmla="*/ 31 w 64"/>
                <a:gd name="T1" fmla="*/ 8 h 17"/>
                <a:gd name="T2" fmla="*/ 55 w 64"/>
                <a:gd name="T3" fmla="*/ 0 h 17"/>
                <a:gd name="T4" fmla="*/ 63 w 64"/>
                <a:gd name="T5" fmla="*/ 16 h 17"/>
                <a:gd name="T6" fmla="*/ 55 w 64"/>
                <a:gd name="T7" fmla="*/ 16 h 17"/>
                <a:gd name="T8" fmla="*/ 31 w 64"/>
                <a:gd name="T9" fmla="*/ 16 h 17"/>
                <a:gd name="T10" fmla="*/ 7 w 64"/>
                <a:gd name="T11" fmla="*/ 16 h 17"/>
                <a:gd name="T12" fmla="*/ 0 w 64"/>
                <a:gd name="T13" fmla="*/ 16 h 17"/>
                <a:gd name="T14" fmla="*/ 23 w 64"/>
                <a:gd name="T15" fmla="*/ 8 h 17"/>
                <a:gd name="T16" fmla="*/ 31 w 64"/>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17">
                  <a:moveTo>
                    <a:pt x="31" y="8"/>
                  </a:moveTo>
                  <a:lnTo>
                    <a:pt x="55" y="0"/>
                  </a:lnTo>
                  <a:lnTo>
                    <a:pt x="63" y="16"/>
                  </a:lnTo>
                  <a:lnTo>
                    <a:pt x="55" y="16"/>
                  </a:lnTo>
                  <a:lnTo>
                    <a:pt x="31" y="16"/>
                  </a:lnTo>
                  <a:lnTo>
                    <a:pt x="7" y="16"/>
                  </a:lnTo>
                  <a:lnTo>
                    <a:pt x="0" y="16"/>
                  </a:lnTo>
                  <a:lnTo>
                    <a:pt x="23" y="8"/>
                  </a:lnTo>
                  <a:lnTo>
                    <a:pt x="31" y="8"/>
                  </a:lnTo>
                </a:path>
              </a:pathLst>
            </a:custGeom>
            <a:solidFill>
              <a:srgbClr val="2F4F46"/>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685" name="Freeform 29"/>
            <p:cNvSpPr>
              <a:spLocks/>
            </p:cNvSpPr>
            <p:nvPr/>
          </p:nvSpPr>
          <p:spPr bwMode="auto">
            <a:xfrm>
              <a:off x="3504" y="4157"/>
              <a:ext cx="49" cy="9"/>
            </a:xfrm>
            <a:custGeom>
              <a:avLst/>
              <a:gdLst>
                <a:gd name="T0" fmla="*/ 24 w 49"/>
                <a:gd name="T1" fmla="*/ 0 h 9"/>
                <a:gd name="T2" fmla="*/ 48 w 49"/>
                <a:gd name="T3" fmla="*/ 0 h 9"/>
                <a:gd name="T4" fmla="*/ 48 w 49"/>
                <a:gd name="T5" fmla="*/ 8 h 9"/>
                <a:gd name="T6" fmla="*/ 32 w 49"/>
                <a:gd name="T7" fmla="*/ 0 h 9"/>
                <a:gd name="T8" fmla="*/ 8 w 49"/>
                <a:gd name="T9" fmla="*/ 8 h 9"/>
                <a:gd name="T10" fmla="*/ 0 w 49"/>
                <a:gd name="T11" fmla="*/ 0 h 9"/>
                <a:gd name="T12" fmla="*/ 24 w 49"/>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49" h="9">
                  <a:moveTo>
                    <a:pt x="24" y="0"/>
                  </a:moveTo>
                  <a:lnTo>
                    <a:pt x="48" y="0"/>
                  </a:lnTo>
                  <a:lnTo>
                    <a:pt x="48" y="8"/>
                  </a:lnTo>
                  <a:lnTo>
                    <a:pt x="32" y="0"/>
                  </a:lnTo>
                  <a:lnTo>
                    <a:pt x="8" y="8"/>
                  </a:lnTo>
                  <a:lnTo>
                    <a:pt x="0" y="0"/>
                  </a:lnTo>
                  <a:lnTo>
                    <a:pt x="24" y="0"/>
                  </a:lnTo>
                </a:path>
              </a:pathLst>
            </a:custGeom>
            <a:solidFill>
              <a:srgbClr val="2F4F46"/>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686" name="Freeform 30"/>
            <p:cNvSpPr>
              <a:spLocks/>
            </p:cNvSpPr>
            <p:nvPr/>
          </p:nvSpPr>
          <p:spPr bwMode="auto">
            <a:xfrm>
              <a:off x="4804" y="2054"/>
              <a:ext cx="184" cy="41"/>
            </a:xfrm>
            <a:custGeom>
              <a:avLst/>
              <a:gdLst>
                <a:gd name="T0" fmla="*/ 111 w 184"/>
                <a:gd name="T1" fmla="*/ 0 h 41"/>
                <a:gd name="T2" fmla="*/ 79 w 184"/>
                <a:gd name="T3" fmla="*/ 0 h 41"/>
                <a:gd name="T4" fmla="*/ 55 w 184"/>
                <a:gd name="T5" fmla="*/ 8 h 41"/>
                <a:gd name="T6" fmla="*/ 39 w 184"/>
                <a:gd name="T7" fmla="*/ 16 h 41"/>
                <a:gd name="T8" fmla="*/ 23 w 184"/>
                <a:gd name="T9" fmla="*/ 16 h 41"/>
                <a:gd name="T10" fmla="*/ 0 w 184"/>
                <a:gd name="T11" fmla="*/ 32 h 41"/>
                <a:gd name="T12" fmla="*/ 15 w 184"/>
                <a:gd name="T13" fmla="*/ 40 h 41"/>
                <a:gd name="T14" fmla="*/ 47 w 184"/>
                <a:gd name="T15" fmla="*/ 40 h 41"/>
                <a:gd name="T16" fmla="*/ 79 w 184"/>
                <a:gd name="T17" fmla="*/ 40 h 41"/>
                <a:gd name="T18" fmla="*/ 111 w 184"/>
                <a:gd name="T19" fmla="*/ 32 h 41"/>
                <a:gd name="T20" fmla="*/ 143 w 184"/>
                <a:gd name="T21" fmla="*/ 32 h 41"/>
                <a:gd name="T22" fmla="*/ 167 w 184"/>
                <a:gd name="T23" fmla="*/ 40 h 41"/>
                <a:gd name="T24" fmla="*/ 183 w 184"/>
                <a:gd name="T25" fmla="*/ 40 h 41"/>
                <a:gd name="T26" fmla="*/ 183 w 184"/>
                <a:gd name="T27" fmla="*/ 8 h 41"/>
                <a:gd name="T28" fmla="*/ 159 w 184"/>
                <a:gd name="T29" fmla="*/ 0 h 41"/>
                <a:gd name="T30" fmla="*/ 127 w 184"/>
                <a:gd name="T31" fmla="*/ 0 h 41"/>
                <a:gd name="T32" fmla="*/ 111 w 184"/>
                <a:gd name="T3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4" h="41">
                  <a:moveTo>
                    <a:pt x="111" y="0"/>
                  </a:moveTo>
                  <a:lnTo>
                    <a:pt x="79" y="0"/>
                  </a:lnTo>
                  <a:lnTo>
                    <a:pt x="55" y="8"/>
                  </a:lnTo>
                  <a:lnTo>
                    <a:pt x="39" y="16"/>
                  </a:lnTo>
                  <a:lnTo>
                    <a:pt x="23" y="16"/>
                  </a:lnTo>
                  <a:lnTo>
                    <a:pt x="0" y="32"/>
                  </a:lnTo>
                  <a:lnTo>
                    <a:pt x="15" y="40"/>
                  </a:lnTo>
                  <a:lnTo>
                    <a:pt x="47" y="40"/>
                  </a:lnTo>
                  <a:lnTo>
                    <a:pt x="79" y="40"/>
                  </a:lnTo>
                  <a:lnTo>
                    <a:pt x="111" y="32"/>
                  </a:lnTo>
                  <a:lnTo>
                    <a:pt x="143" y="32"/>
                  </a:lnTo>
                  <a:lnTo>
                    <a:pt x="167" y="40"/>
                  </a:lnTo>
                  <a:lnTo>
                    <a:pt x="183" y="40"/>
                  </a:lnTo>
                  <a:lnTo>
                    <a:pt x="183" y="8"/>
                  </a:lnTo>
                  <a:lnTo>
                    <a:pt x="159" y="0"/>
                  </a:lnTo>
                  <a:lnTo>
                    <a:pt x="127" y="0"/>
                  </a:lnTo>
                  <a:lnTo>
                    <a:pt x="111" y="0"/>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687" name="Freeform 31"/>
            <p:cNvSpPr>
              <a:spLocks/>
            </p:cNvSpPr>
            <p:nvPr/>
          </p:nvSpPr>
          <p:spPr bwMode="auto">
            <a:xfrm>
              <a:off x="4548" y="2094"/>
              <a:ext cx="105" cy="65"/>
            </a:xfrm>
            <a:custGeom>
              <a:avLst/>
              <a:gdLst>
                <a:gd name="T0" fmla="*/ 56 w 105"/>
                <a:gd name="T1" fmla="*/ 0 h 65"/>
                <a:gd name="T2" fmla="*/ 32 w 105"/>
                <a:gd name="T3" fmla="*/ 16 h 65"/>
                <a:gd name="T4" fmla="*/ 16 w 105"/>
                <a:gd name="T5" fmla="*/ 32 h 65"/>
                <a:gd name="T6" fmla="*/ 0 w 105"/>
                <a:gd name="T7" fmla="*/ 48 h 65"/>
                <a:gd name="T8" fmla="*/ 0 w 105"/>
                <a:gd name="T9" fmla="*/ 64 h 65"/>
                <a:gd name="T10" fmla="*/ 32 w 105"/>
                <a:gd name="T11" fmla="*/ 64 h 65"/>
                <a:gd name="T12" fmla="*/ 56 w 105"/>
                <a:gd name="T13" fmla="*/ 56 h 65"/>
                <a:gd name="T14" fmla="*/ 80 w 105"/>
                <a:gd name="T15" fmla="*/ 48 h 65"/>
                <a:gd name="T16" fmla="*/ 104 w 105"/>
                <a:gd name="T17" fmla="*/ 40 h 65"/>
                <a:gd name="T18" fmla="*/ 88 w 105"/>
                <a:gd name="T19" fmla="*/ 16 h 65"/>
                <a:gd name="T20" fmla="*/ 72 w 105"/>
                <a:gd name="T21" fmla="*/ 0 h 65"/>
                <a:gd name="T22" fmla="*/ 56 w 105"/>
                <a:gd name="T23"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 h="65">
                  <a:moveTo>
                    <a:pt x="56" y="0"/>
                  </a:moveTo>
                  <a:lnTo>
                    <a:pt x="32" y="16"/>
                  </a:lnTo>
                  <a:lnTo>
                    <a:pt x="16" y="32"/>
                  </a:lnTo>
                  <a:lnTo>
                    <a:pt x="0" y="48"/>
                  </a:lnTo>
                  <a:lnTo>
                    <a:pt x="0" y="64"/>
                  </a:lnTo>
                  <a:lnTo>
                    <a:pt x="32" y="64"/>
                  </a:lnTo>
                  <a:lnTo>
                    <a:pt x="56" y="56"/>
                  </a:lnTo>
                  <a:lnTo>
                    <a:pt x="80" y="48"/>
                  </a:lnTo>
                  <a:lnTo>
                    <a:pt x="104" y="40"/>
                  </a:lnTo>
                  <a:lnTo>
                    <a:pt x="88" y="16"/>
                  </a:lnTo>
                  <a:lnTo>
                    <a:pt x="72" y="0"/>
                  </a:lnTo>
                  <a:lnTo>
                    <a:pt x="56" y="0"/>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688" name="Freeform 32"/>
            <p:cNvSpPr>
              <a:spLocks/>
            </p:cNvSpPr>
            <p:nvPr/>
          </p:nvSpPr>
          <p:spPr bwMode="auto">
            <a:xfrm>
              <a:off x="3951" y="2094"/>
              <a:ext cx="551" cy="160"/>
            </a:xfrm>
            <a:custGeom>
              <a:avLst/>
              <a:gdLst>
                <a:gd name="T0" fmla="*/ 510 w 551"/>
                <a:gd name="T1" fmla="*/ 0 h 160"/>
                <a:gd name="T2" fmla="*/ 478 w 551"/>
                <a:gd name="T3" fmla="*/ 0 h 160"/>
                <a:gd name="T4" fmla="*/ 438 w 551"/>
                <a:gd name="T5" fmla="*/ 8 h 160"/>
                <a:gd name="T6" fmla="*/ 406 w 551"/>
                <a:gd name="T7" fmla="*/ 16 h 160"/>
                <a:gd name="T8" fmla="*/ 374 w 551"/>
                <a:gd name="T9" fmla="*/ 24 h 160"/>
                <a:gd name="T10" fmla="*/ 342 w 551"/>
                <a:gd name="T11" fmla="*/ 40 h 160"/>
                <a:gd name="T12" fmla="*/ 310 w 551"/>
                <a:gd name="T13" fmla="*/ 48 h 160"/>
                <a:gd name="T14" fmla="*/ 279 w 551"/>
                <a:gd name="T15" fmla="*/ 56 h 160"/>
                <a:gd name="T16" fmla="*/ 247 w 551"/>
                <a:gd name="T17" fmla="*/ 64 h 160"/>
                <a:gd name="T18" fmla="*/ 239 w 551"/>
                <a:gd name="T19" fmla="*/ 80 h 160"/>
                <a:gd name="T20" fmla="*/ 207 w 551"/>
                <a:gd name="T21" fmla="*/ 80 h 160"/>
                <a:gd name="T22" fmla="*/ 175 w 551"/>
                <a:gd name="T23" fmla="*/ 80 h 160"/>
                <a:gd name="T24" fmla="*/ 143 w 551"/>
                <a:gd name="T25" fmla="*/ 96 h 160"/>
                <a:gd name="T26" fmla="*/ 111 w 551"/>
                <a:gd name="T27" fmla="*/ 104 h 160"/>
                <a:gd name="T28" fmla="*/ 79 w 551"/>
                <a:gd name="T29" fmla="*/ 112 h 160"/>
                <a:gd name="T30" fmla="*/ 55 w 551"/>
                <a:gd name="T31" fmla="*/ 120 h 160"/>
                <a:gd name="T32" fmla="*/ 47 w 551"/>
                <a:gd name="T33" fmla="*/ 120 h 160"/>
                <a:gd name="T34" fmla="*/ 24 w 551"/>
                <a:gd name="T35" fmla="*/ 128 h 160"/>
                <a:gd name="T36" fmla="*/ 0 w 551"/>
                <a:gd name="T37" fmla="*/ 143 h 160"/>
                <a:gd name="T38" fmla="*/ 0 w 551"/>
                <a:gd name="T39" fmla="*/ 159 h 160"/>
                <a:gd name="T40" fmla="*/ 32 w 551"/>
                <a:gd name="T41" fmla="*/ 151 h 160"/>
                <a:gd name="T42" fmla="*/ 55 w 551"/>
                <a:gd name="T43" fmla="*/ 143 h 160"/>
                <a:gd name="T44" fmla="*/ 79 w 551"/>
                <a:gd name="T45" fmla="*/ 136 h 160"/>
                <a:gd name="T46" fmla="*/ 111 w 551"/>
                <a:gd name="T47" fmla="*/ 136 h 160"/>
                <a:gd name="T48" fmla="*/ 127 w 551"/>
                <a:gd name="T49" fmla="*/ 128 h 160"/>
                <a:gd name="T50" fmla="*/ 175 w 551"/>
                <a:gd name="T51" fmla="*/ 112 h 160"/>
                <a:gd name="T52" fmla="*/ 223 w 551"/>
                <a:gd name="T53" fmla="*/ 96 h 160"/>
                <a:gd name="T54" fmla="*/ 271 w 551"/>
                <a:gd name="T55" fmla="*/ 88 h 160"/>
                <a:gd name="T56" fmla="*/ 318 w 551"/>
                <a:gd name="T57" fmla="*/ 72 h 160"/>
                <a:gd name="T58" fmla="*/ 366 w 551"/>
                <a:gd name="T59" fmla="*/ 64 h 160"/>
                <a:gd name="T60" fmla="*/ 414 w 551"/>
                <a:gd name="T61" fmla="*/ 56 h 160"/>
                <a:gd name="T62" fmla="*/ 470 w 551"/>
                <a:gd name="T63" fmla="*/ 48 h 160"/>
                <a:gd name="T64" fmla="*/ 518 w 551"/>
                <a:gd name="T65" fmla="*/ 40 h 160"/>
                <a:gd name="T66" fmla="*/ 542 w 551"/>
                <a:gd name="T67" fmla="*/ 32 h 160"/>
                <a:gd name="T68" fmla="*/ 550 w 551"/>
                <a:gd name="T69" fmla="*/ 24 h 160"/>
                <a:gd name="T70" fmla="*/ 542 w 551"/>
                <a:gd name="T71" fmla="*/ 0 h 160"/>
                <a:gd name="T72" fmla="*/ 510 w 551"/>
                <a:gd name="T73"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51" h="160">
                  <a:moveTo>
                    <a:pt x="510" y="0"/>
                  </a:moveTo>
                  <a:lnTo>
                    <a:pt x="478" y="0"/>
                  </a:lnTo>
                  <a:lnTo>
                    <a:pt x="438" y="8"/>
                  </a:lnTo>
                  <a:lnTo>
                    <a:pt x="406" y="16"/>
                  </a:lnTo>
                  <a:lnTo>
                    <a:pt x="374" y="24"/>
                  </a:lnTo>
                  <a:lnTo>
                    <a:pt x="342" y="40"/>
                  </a:lnTo>
                  <a:lnTo>
                    <a:pt x="310" y="48"/>
                  </a:lnTo>
                  <a:lnTo>
                    <a:pt x="279" y="56"/>
                  </a:lnTo>
                  <a:lnTo>
                    <a:pt x="247" y="64"/>
                  </a:lnTo>
                  <a:lnTo>
                    <a:pt x="239" y="80"/>
                  </a:lnTo>
                  <a:lnTo>
                    <a:pt x="207" y="80"/>
                  </a:lnTo>
                  <a:lnTo>
                    <a:pt x="175" y="80"/>
                  </a:lnTo>
                  <a:lnTo>
                    <a:pt x="143" y="96"/>
                  </a:lnTo>
                  <a:lnTo>
                    <a:pt x="111" y="104"/>
                  </a:lnTo>
                  <a:lnTo>
                    <a:pt x="79" y="112"/>
                  </a:lnTo>
                  <a:lnTo>
                    <a:pt x="55" y="120"/>
                  </a:lnTo>
                  <a:lnTo>
                    <a:pt x="47" y="120"/>
                  </a:lnTo>
                  <a:lnTo>
                    <a:pt x="24" y="128"/>
                  </a:lnTo>
                  <a:lnTo>
                    <a:pt x="0" y="143"/>
                  </a:lnTo>
                  <a:lnTo>
                    <a:pt x="0" y="159"/>
                  </a:lnTo>
                  <a:lnTo>
                    <a:pt x="32" y="151"/>
                  </a:lnTo>
                  <a:lnTo>
                    <a:pt x="55" y="143"/>
                  </a:lnTo>
                  <a:lnTo>
                    <a:pt x="79" y="136"/>
                  </a:lnTo>
                  <a:lnTo>
                    <a:pt x="111" y="136"/>
                  </a:lnTo>
                  <a:lnTo>
                    <a:pt x="127" y="128"/>
                  </a:lnTo>
                  <a:lnTo>
                    <a:pt x="175" y="112"/>
                  </a:lnTo>
                  <a:lnTo>
                    <a:pt x="223" y="96"/>
                  </a:lnTo>
                  <a:lnTo>
                    <a:pt x="271" y="88"/>
                  </a:lnTo>
                  <a:lnTo>
                    <a:pt x="318" y="72"/>
                  </a:lnTo>
                  <a:lnTo>
                    <a:pt x="366" y="64"/>
                  </a:lnTo>
                  <a:lnTo>
                    <a:pt x="414" y="56"/>
                  </a:lnTo>
                  <a:lnTo>
                    <a:pt x="470" y="48"/>
                  </a:lnTo>
                  <a:lnTo>
                    <a:pt x="518" y="40"/>
                  </a:lnTo>
                  <a:lnTo>
                    <a:pt x="542" y="32"/>
                  </a:lnTo>
                  <a:lnTo>
                    <a:pt x="550" y="24"/>
                  </a:lnTo>
                  <a:lnTo>
                    <a:pt x="542" y="0"/>
                  </a:lnTo>
                  <a:lnTo>
                    <a:pt x="510" y="0"/>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689" name="Freeform 33"/>
            <p:cNvSpPr>
              <a:spLocks/>
            </p:cNvSpPr>
            <p:nvPr/>
          </p:nvSpPr>
          <p:spPr bwMode="auto">
            <a:xfrm>
              <a:off x="3863" y="2014"/>
              <a:ext cx="726" cy="248"/>
            </a:xfrm>
            <a:custGeom>
              <a:avLst/>
              <a:gdLst>
                <a:gd name="T0" fmla="*/ 606 w 726"/>
                <a:gd name="T1" fmla="*/ 16 h 248"/>
                <a:gd name="T2" fmla="*/ 582 w 726"/>
                <a:gd name="T3" fmla="*/ 8 h 248"/>
                <a:gd name="T4" fmla="*/ 542 w 726"/>
                <a:gd name="T5" fmla="*/ 8 h 248"/>
                <a:gd name="T6" fmla="*/ 518 w 726"/>
                <a:gd name="T7" fmla="*/ 16 h 248"/>
                <a:gd name="T8" fmla="*/ 494 w 726"/>
                <a:gd name="T9" fmla="*/ 24 h 248"/>
                <a:gd name="T10" fmla="*/ 470 w 726"/>
                <a:gd name="T11" fmla="*/ 32 h 248"/>
                <a:gd name="T12" fmla="*/ 422 w 726"/>
                <a:gd name="T13" fmla="*/ 40 h 248"/>
                <a:gd name="T14" fmla="*/ 398 w 726"/>
                <a:gd name="T15" fmla="*/ 48 h 248"/>
                <a:gd name="T16" fmla="*/ 375 w 726"/>
                <a:gd name="T17" fmla="*/ 56 h 248"/>
                <a:gd name="T18" fmla="*/ 351 w 726"/>
                <a:gd name="T19" fmla="*/ 64 h 248"/>
                <a:gd name="T20" fmla="*/ 327 w 726"/>
                <a:gd name="T21" fmla="*/ 72 h 248"/>
                <a:gd name="T22" fmla="*/ 303 w 726"/>
                <a:gd name="T23" fmla="*/ 80 h 248"/>
                <a:gd name="T24" fmla="*/ 271 w 726"/>
                <a:gd name="T25" fmla="*/ 80 h 248"/>
                <a:gd name="T26" fmla="*/ 247 w 726"/>
                <a:gd name="T27" fmla="*/ 80 h 248"/>
                <a:gd name="T28" fmla="*/ 223 w 726"/>
                <a:gd name="T29" fmla="*/ 88 h 248"/>
                <a:gd name="T30" fmla="*/ 207 w 726"/>
                <a:gd name="T31" fmla="*/ 96 h 248"/>
                <a:gd name="T32" fmla="*/ 183 w 726"/>
                <a:gd name="T33" fmla="*/ 104 h 248"/>
                <a:gd name="T34" fmla="*/ 167 w 726"/>
                <a:gd name="T35" fmla="*/ 112 h 248"/>
                <a:gd name="T36" fmla="*/ 143 w 726"/>
                <a:gd name="T37" fmla="*/ 120 h 248"/>
                <a:gd name="T38" fmla="*/ 120 w 726"/>
                <a:gd name="T39" fmla="*/ 128 h 248"/>
                <a:gd name="T40" fmla="*/ 96 w 726"/>
                <a:gd name="T41" fmla="*/ 136 h 248"/>
                <a:gd name="T42" fmla="*/ 72 w 726"/>
                <a:gd name="T43" fmla="*/ 152 h 248"/>
                <a:gd name="T44" fmla="*/ 48 w 726"/>
                <a:gd name="T45" fmla="*/ 160 h 248"/>
                <a:gd name="T46" fmla="*/ 16 w 726"/>
                <a:gd name="T47" fmla="*/ 176 h 248"/>
                <a:gd name="T48" fmla="*/ 0 w 726"/>
                <a:gd name="T49" fmla="*/ 200 h 248"/>
                <a:gd name="T50" fmla="*/ 8 w 726"/>
                <a:gd name="T51" fmla="*/ 231 h 248"/>
                <a:gd name="T52" fmla="*/ 32 w 726"/>
                <a:gd name="T53" fmla="*/ 247 h 248"/>
                <a:gd name="T54" fmla="*/ 40 w 726"/>
                <a:gd name="T55" fmla="*/ 247 h 248"/>
                <a:gd name="T56" fmla="*/ 48 w 726"/>
                <a:gd name="T57" fmla="*/ 239 h 248"/>
                <a:gd name="T58" fmla="*/ 48 w 726"/>
                <a:gd name="T59" fmla="*/ 208 h 248"/>
                <a:gd name="T60" fmla="*/ 56 w 726"/>
                <a:gd name="T61" fmla="*/ 192 h 248"/>
                <a:gd name="T62" fmla="*/ 80 w 726"/>
                <a:gd name="T63" fmla="*/ 184 h 248"/>
                <a:gd name="T64" fmla="*/ 104 w 726"/>
                <a:gd name="T65" fmla="*/ 176 h 248"/>
                <a:gd name="T66" fmla="*/ 127 w 726"/>
                <a:gd name="T67" fmla="*/ 168 h 248"/>
                <a:gd name="T68" fmla="*/ 151 w 726"/>
                <a:gd name="T69" fmla="*/ 160 h 248"/>
                <a:gd name="T70" fmla="*/ 175 w 726"/>
                <a:gd name="T71" fmla="*/ 152 h 248"/>
                <a:gd name="T72" fmla="*/ 223 w 726"/>
                <a:gd name="T73" fmla="*/ 144 h 248"/>
                <a:gd name="T74" fmla="*/ 247 w 726"/>
                <a:gd name="T75" fmla="*/ 136 h 248"/>
                <a:gd name="T76" fmla="*/ 303 w 726"/>
                <a:gd name="T77" fmla="*/ 128 h 248"/>
                <a:gd name="T78" fmla="*/ 367 w 726"/>
                <a:gd name="T79" fmla="*/ 112 h 248"/>
                <a:gd name="T80" fmla="*/ 422 w 726"/>
                <a:gd name="T81" fmla="*/ 104 h 248"/>
                <a:gd name="T82" fmla="*/ 478 w 726"/>
                <a:gd name="T83" fmla="*/ 88 h 248"/>
                <a:gd name="T84" fmla="*/ 526 w 726"/>
                <a:gd name="T85" fmla="*/ 80 h 248"/>
                <a:gd name="T86" fmla="*/ 582 w 726"/>
                <a:gd name="T87" fmla="*/ 64 h 248"/>
                <a:gd name="T88" fmla="*/ 646 w 726"/>
                <a:gd name="T89" fmla="*/ 56 h 248"/>
                <a:gd name="T90" fmla="*/ 701 w 726"/>
                <a:gd name="T91" fmla="*/ 40 h 248"/>
                <a:gd name="T92" fmla="*/ 725 w 726"/>
                <a:gd name="T93" fmla="*/ 24 h 248"/>
                <a:gd name="T94" fmla="*/ 717 w 726"/>
                <a:gd name="T95" fmla="*/ 0 h 248"/>
                <a:gd name="T96" fmla="*/ 701 w 726"/>
                <a:gd name="T97" fmla="*/ 0 h 248"/>
                <a:gd name="T98" fmla="*/ 677 w 726"/>
                <a:gd name="T99" fmla="*/ 8 h 248"/>
                <a:gd name="T100" fmla="*/ 654 w 726"/>
                <a:gd name="T101" fmla="*/ 16 h 248"/>
                <a:gd name="T102" fmla="*/ 638 w 726"/>
                <a:gd name="T103" fmla="*/ 24 h 248"/>
                <a:gd name="T104" fmla="*/ 606 w 726"/>
                <a:gd name="T105" fmla="*/ 16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26" h="248">
                  <a:moveTo>
                    <a:pt x="606" y="16"/>
                  </a:moveTo>
                  <a:lnTo>
                    <a:pt x="582" y="8"/>
                  </a:lnTo>
                  <a:lnTo>
                    <a:pt x="542" y="8"/>
                  </a:lnTo>
                  <a:lnTo>
                    <a:pt x="518" y="16"/>
                  </a:lnTo>
                  <a:lnTo>
                    <a:pt x="494" y="24"/>
                  </a:lnTo>
                  <a:lnTo>
                    <a:pt x="470" y="32"/>
                  </a:lnTo>
                  <a:lnTo>
                    <a:pt x="422" y="40"/>
                  </a:lnTo>
                  <a:lnTo>
                    <a:pt x="398" y="48"/>
                  </a:lnTo>
                  <a:lnTo>
                    <a:pt x="375" y="56"/>
                  </a:lnTo>
                  <a:lnTo>
                    <a:pt x="351" y="64"/>
                  </a:lnTo>
                  <a:lnTo>
                    <a:pt x="327" y="72"/>
                  </a:lnTo>
                  <a:lnTo>
                    <a:pt x="303" y="80"/>
                  </a:lnTo>
                  <a:lnTo>
                    <a:pt x="271" y="80"/>
                  </a:lnTo>
                  <a:lnTo>
                    <a:pt x="247" y="80"/>
                  </a:lnTo>
                  <a:lnTo>
                    <a:pt x="223" y="88"/>
                  </a:lnTo>
                  <a:lnTo>
                    <a:pt x="207" y="96"/>
                  </a:lnTo>
                  <a:lnTo>
                    <a:pt x="183" y="104"/>
                  </a:lnTo>
                  <a:lnTo>
                    <a:pt x="167" y="112"/>
                  </a:lnTo>
                  <a:lnTo>
                    <a:pt x="143" y="120"/>
                  </a:lnTo>
                  <a:lnTo>
                    <a:pt x="120" y="128"/>
                  </a:lnTo>
                  <a:lnTo>
                    <a:pt x="96" y="136"/>
                  </a:lnTo>
                  <a:lnTo>
                    <a:pt x="72" y="152"/>
                  </a:lnTo>
                  <a:lnTo>
                    <a:pt x="48" y="160"/>
                  </a:lnTo>
                  <a:lnTo>
                    <a:pt x="16" y="176"/>
                  </a:lnTo>
                  <a:lnTo>
                    <a:pt x="0" y="200"/>
                  </a:lnTo>
                  <a:lnTo>
                    <a:pt x="8" y="231"/>
                  </a:lnTo>
                  <a:lnTo>
                    <a:pt x="32" y="247"/>
                  </a:lnTo>
                  <a:lnTo>
                    <a:pt x="40" y="247"/>
                  </a:lnTo>
                  <a:lnTo>
                    <a:pt x="48" y="239"/>
                  </a:lnTo>
                  <a:lnTo>
                    <a:pt x="48" y="208"/>
                  </a:lnTo>
                  <a:lnTo>
                    <a:pt x="56" y="192"/>
                  </a:lnTo>
                  <a:lnTo>
                    <a:pt x="80" y="184"/>
                  </a:lnTo>
                  <a:lnTo>
                    <a:pt x="104" y="176"/>
                  </a:lnTo>
                  <a:lnTo>
                    <a:pt x="127" y="168"/>
                  </a:lnTo>
                  <a:lnTo>
                    <a:pt x="151" y="160"/>
                  </a:lnTo>
                  <a:lnTo>
                    <a:pt x="175" y="152"/>
                  </a:lnTo>
                  <a:lnTo>
                    <a:pt x="223" y="144"/>
                  </a:lnTo>
                  <a:lnTo>
                    <a:pt x="247" y="136"/>
                  </a:lnTo>
                  <a:lnTo>
                    <a:pt x="303" y="128"/>
                  </a:lnTo>
                  <a:lnTo>
                    <a:pt x="367" y="112"/>
                  </a:lnTo>
                  <a:lnTo>
                    <a:pt x="422" y="104"/>
                  </a:lnTo>
                  <a:lnTo>
                    <a:pt x="478" y="88"/>
                  </a:lnTo>
                  <a:lnTo>
                    <a:pt x="526" y="80"/>
                  </a:lnTo>
                  <a:lnTo>
                    <a:pt x="582" y="64"/>
                  </a:lnTo>
                  <a:lnTo>
                    <a:pt x="646" y="56"/>
                  </a:lnTo>
                  <a:lnTo>
                    <a:pt x="701" y="40"/>
                  </a:lnTo>
                  <a:lnTo>
                    <a:pt x="725" y="24"/>
                  </a:lnTo>
                  <a:lnTo>
                    <a:pt x="717" y="0"/>
                  </a:lnTo>
                  <a:lnTo>
                    <a:pt x="701" y="0"/>
                  </a:lnTo>
                  <a:lnTo>
                    <a:pt x="677" y="8"/>
                  </a:lnTo>
                  <a:lnTo>
                    <a:pt x="654" y="16"/>
                  </a:lnTo>
                  <a:lnTo>
                    <a:pt x="638" y="24"/>
                  </a:lnTo>
                  <a:lnTo>
                    <a:pt x="606" y="16"/>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690" name="Freeform 34"/>
            <p:cNvSpPr>
              <a:spLocks/>
            </p:cNvSpPr>
            <p:nvPr/>
          </p:nvSpPr>
          <p:spPr bwMode="auto">
            <a:xfrm>
              <a:off x="4285" y="1967"/>
              <a:ext cx="288" cy="72"/>
            </a:xfrm>
            <a:custGeom>
              <a:avLst/>
              <a:gdLst>
                <a:gd name="T0" fmla="*/ 192 w 288"/>
                <a:gd name="T1" fmla="*/ 0 h 72"/>
                <a:gd name="T2" fmla="*/ 152 w 288"/>
                <a:gd name="T3" fmla="*/ 8 h 72"/>
                <a:gd name="T4" fmla="*/ 112 w 288"/>
                <a:gd name="T5" fmla="*/ 8 h 72"/>
                <a:gd name="T6" fmla="*/ 64 w 288"/>
                <a:gd name="T7" fmla="*/ 16 h 72"/>
                <a:gd name="T8" fmla="*/ 24 w 288"/>
                <a:gd name="T9" fmla="*/ 24 h 72"/>
                <a:gd name="T10" fmla="*/ 8 w 288"/>
                <a:gd name="T11" fmla="*/ 39 h 72"/>
                <a:gd name="T12" fmla="*/ 0 w 288"/>
                <a:gd name="T13" fmla="*/ 63 h 72"/>
                <a:gd name="T14" fmla="*/ 8 w 288"/>
                <a:gd name="T15" fmla="*/ 71 h 72"/>
                <a:gd name="T16" fmla="*/ 40 w 288"/>
                <a:gd name="T17" fmla="*/ 63 h 72"/>
                <a:gd name="T18" fmla="*/ 72 w 288"/>
                <a:gd name="T19" fmla="*/ 63 h 72"/>
                <a:gd name="T20" fmla="*/ 104 w 288"/>
                <a:gd name="T21" fmla="*/ 55 h 72"/>
                <a:gd name="T22" fmla="*/ 136 w 288"/>
                <a:gd name="T23" fmla="*/ 55 h 72"/>
                <a:gd name="T24" fmla="*/ 168 w 288"/>
                <a:gd name="T25" fmla="*/ 47 h 72"/>
                <a:gd name="T26" fmla="*/ 200 w 288"/>
                <a:gd name="T27" fmla="*/ 39 h 72"/>
                <a:gd name="T28" fmla="*/ 232 w 288"/>
                <a:gd name="T29" fmla="*/ 39 h 72"/>
                <a:gd name="T30" fmla="*/ 263 w 288"/>
                <a:gd name="T31" fmla="*/ 31 h 72"/>
                <a:gd name="T32" fmla="*/ 287 w 288"/>
                <a:gd name="T33" fmla="*/ 16 h 72"/>
                <a:gd name="T34" fmla="*/ 279 w 288"/>
                <a:gd name="T35" fmla="*/ 0 h 72"/>
                <a:gd name="T36" fmla="*/ 247 w 288"/>
                <a:gd name="T37" fmla="*/ 0 h 72"/>
                <a:gd name="T38" fmla="*/ 216 w 288"/>
                <a:gd name="T39" fmla="*/ 0 h 72"/>
                <a:gd name="T40" fmla="*/ 192 w 288"/>
                <a:gd name="T4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8" h="72">
                  <a:moveTo>
                    <a:pt x="192" y="0"/>
                  </a:moveTo>
                  <a:lnTo>
                    <a:pt x="152" y="8"/>
                  </a:lnTo>
                  <a:lnTo>
                    <a:pt x="112" y="8"/>
                  </a:lnTo>
                  <a:lnTo>
                    <a:pt x="64" y="16"/>
                  </a:lnTo>
                  <a:lnTo>
                    <a:pt x="24" y="24"/>
                  </a:lnTo>
                  <a:lnTo>
                    <a:pt x="8" y="39"/>
                  </a:lnTo>
                  <a:lnTo>
                    <a:pt x="0" y="63"/>
                  </a:lnTo>
                  <a:lnTo>
                    <a:pt x="8" y="71"/>
                  </a:lnTo>
                  <a:lnTo>
                    <a:pt x="40" y="63"/>
                  </a:lnTo>
                  <a:lnTo>
                    <a:pt x="72" y="63"/>
                  </a:lnTo>
                  <a:lnTo>
                    <a:pt x="104" y="55"/>
                  </a:lnTo>
                  <a:lnTo>
                    <a:pt x="136" y="55"/>
                  </a:lnTo>
                  <a:lnTo>
                    <a:pt x="168" y="47"/>
                  </a:lnTo>
                  <a:lnTo>
                    <a:pt x="200" y="39"/>
                  </a:lnTo>
                  <a:lnTo>
                    <a:pt x="232" y="39"/>
                  </a:lnTo>
                  <a:lnTo>
                    <a:pt x="263" y="31"/>
                  </a:lnTo>
                  <a:lnTo>
                    <a:pt x="287" y="16"/>
                  </a:lnTo>
                  <a:lnTo>
                    <a:pt x="279" y="0"/>
                  </a:lnTo>
                  <a:lnTo>
                    <a:pt x="247" y="0"/>
                  </a:lnTo>
                  <a:lnTo>
                    <a:pt x="216" y="0"/>
                  </a:lnTo>
                  <a:lnTo>
                    <a:pt x="192" y="0"/>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691" name="Freeform 35"/>
            <p:cNvSpPr>
              <a:spLocks/>
            </p:cNvSpPr>
            <p:nvPr/>
          </p:nvSpPr>
          <p:spPr bwMode="auto">
            <a:xfrm>
              <a:off x="4261" y="1903"/>
              <a:ext cx="336" cy="65"/>
            </a:xfrm>
            <a:custGeom>
              <a:avLst/>
              <a:gdLst>
                <a:gd name="T0" fmla="*/ 208 w 336"/>
                <a:gd name="T1" fmla="*/ 8 h 65"/>
                <a:gd name="T2" fmla="*/ 160 w 336"/>
                <a:gd name="T3" fmla="*/ 16 h 65"/>
                <a:gd name="T4" fmla="*/ 112 w 336"/>
                <a:gd name="T5" fmla="*/ 16 h 65"/>
                <a:gd name="T6" fmla="*/ 80 w 336"/>
                <a:gd name="T7" fmla="*/ 16 h 65"/>
                <a:gd name="T8" fmla="*/ 56 w 336"/>
                <a:gd name="T9" fmla="*/ 24 h 65"/>
                <a:gd name="T10" fmla="*/ 8 w 336"/>
                <a:gd name="T11" fmla="*/ 32 h 65"/>
                <a:gd name="T12" fmla="*/ 0 w 336"/>
                <a:gd name="T13" fmla="*/ 56 h 65"/>
                <a:gd name="T14" fmla="*/ 16 w 336"/>
                <a:gd name="T15" fmla="*/ 64 h 65"/>
                <a:gd name="T16" fmla="*/ 56 w 336"/>
                <a:gd name="T17" fmla="*/ 64 h 65"/>
                <a:gd name="T18" fmla="*/ 96 w 336"/>
                <a:gd name="T19" fmla="*/ 56 h 65"/>
                <a:gd name="T20" fmla="*/ 128 w 336"/>
                <a:gd name="T21" fmla="*/ 56 h 65"/>
                <a:gd name="T22" fmla="*/ 168 w 336"/>
                <a:gd name="T23" fmla="*/ 48 h 65"/>
                <a:gd name="T24" fmla="*/ 208 w 336"/>
                <a:gd name="T25" fmla="*/ 48 h 65"/>
                <a:gd name="T26" fmla="*/ 240 w 336"/>
                <a:gd name="T27" fmla="*/ 40 h 65"/>
                <a:gd name="T28" fmla="*/ 279 w 336"/>
                <a:gd name="T29" fmla="*/ 40 h 65"/>
                <a:gd name="T30" fmla="*/ 319 w 336"/>
                <a:gd name="T31" fmla="*/ 32 h 65"/>
                <a:gd name="T32" fmla="*/ 335 w 336"/>
                <a:gd name="T33" fmla="*/ 16 h 65"/>
                <a:gd name="T34" fmla="*/ 319 w 336"/>
                <a:gd name="T35" fmla="*/ 0 h 65"/>
                <a:gd name="T36" fmla="*/ 279 w 336"/>
                <a:gd name="T37" fmla="*/ 0 h 65"/>
                <a:gd name="T38" fmla="*/ 240 w 336"/>
                <a:gd name="T39" fmla="*/ 8 h 65"/>
                <a:gd name="T40" fmla="*/ 208 w 336"/>
                <a:gd name="T41" fmla="*/ 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6" h="65">
                  <a:moveTo>
                    <a:pt x="208" y="8"/>
                  </a:moveTo>
                  <a:lnTo>
                    <a:pt x="160" y="16"/>
                  </a:lnTo>
                  <a:lnTo>
                    <a:pt x="112" y="16"/>
                  </a:lnTo>
                  <a:lnTo>
                    <a:pt x="80" y="16"/>
                  </a:lnTo>
                  <a:lnTo>
                    <a:pt x="56" y="24"/>
                  </a:lnTo>
                  <a:lnTo>
                    <a:pt x="8" y="32"/>
                  </a:lnTo>
                  <a:lnTo>
                    <a:pt x="0" y="56"/>
                  </a:lnTo>
                  <a:lnTo>
                    <a:pt x="16" y="64"/>
                  </a:lnTo>
                  <a:lnTo>
                    <a:pt x="56" y="64"/>
                  </a:lnTo>
                  <a:lnTo>
                    <a:pt x="96" y="56"/>
                  </a:lnTo>
                  <a:lnTo>
                    <a:pt x="128" y="56"/>
                  </a:lnTo>
                  <a:lnTo>
                    <a:pt x="168" y="48"/>
                  </a:lnTo>
                  <a:lnTo>
                    <a:pt x="208" y="48"/>
                  </a:lnTo>
                  <a:lnTo>
                    <a:pt x="240" y="40"/>
                  </a:lnTo>
                  <a:lnTo>
                    <a:pt x="279" y="40"/>
                  </a:lnTo>
                  <a:lnTo>
                    <a:pt x="319" y="32"/>
                  </a:lnTo>
                  <a:lnTo>
                    <a:pt x="335" y="16"/>
                  </a:lnTo>
                  <a:lnTo>
                    <a:pt x="319" y="0"/>
                  </a:lnTo>
                  <a:lnTo>
                    <a:pt x="279" y="0"/>
                  </a:lnTo>
                  <a:lnTo>
                    <a:pt x="240" y="8"/>
                  </a:lnTo>
                  <a:lnTo>
                    <a:pt x="208" y="8"/>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692" name="Freeform 36"/>
            <p:cNvSpPr>
              <a:spLocks/>
            </p:cNvSpPr>
            <p:nvPr/>
          </p:nvSpPr>
          <p:spPr bwMode="auto">
            <a:xfrm>
              <a:off x="4389" y="1871"/>
              <a:ext cx="89" cy="25"/>
            </a:xfrm>
            <a:custGeom>
              <a:avLst/>
              <a:gdLst>
                <a:gd name="T0" fmla="*/ 48 w 89"/>
                <a:gd name="T1" fmla="*/ 0 h 25"/>
                <a:gd name="T2" fmla="*/ 16 w 89"/>
                <a:gd name="T3" fmla="*/ 8 h 25"/>
                <a:gd name="T4" fmla="*/ 0 w 89"/>
                <a:gd name="T5" fmla="*/ 16 h 25"/>
                <a:gd name="T6" fmla="*/ 8 w 89"/>
                <a:gd name="T7" fmla="*/ 24 h 25"/>
                <a:gd name="T8" fmla="*/ 40 w 89"/>
                <a:gd name="T9" fmla="*/ 24 h 25"/>
                <a:gd name="T10" fmla="*/ 72 w 89"/>
                <a:gd name="T11" fmla="*/ 24 h 25"/>
                <a:gd name="T12" fmla="*/ 88 w 89"/>
                <a:gd name="T13" fmla="*/ 16 h 25"/>
                <a:gd name="T14" fmla="*/ 72 w 89"/>
                <a:gd name="T15" fmla="*/ 0 h 25"/>
                <a:gd name="T16" fmla="*/ 48 w 89"/>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 h="25">
                  <a:moveTo>
                    <a:pt x="48" y="0"/>
                  </a:moveTo>
                  <a:lnTo>
                    <a:pt x="16" y="8"/>
                  </a:lnTo>
                  <a:lnTo>
                    <a:pt x="0" y="16"/>
                  </a:lnTo>
                  <a:lnTo>
                    <a:pt x="8" y="24"/>
                  </a:lnTo>
                  <a:lnTo>
                    <a:pt x="40" y="24"/>
                  </a:lnTo>
                  <a:lnTo>
                    <a:pt x="72" y="24"/>
                  </a:lnTo>
                  <a:lnTo>
                    <a:pt x="88" y="16"/>
                  </a:lnTo>
                  <a:lnTo>
                    <a:pt x="72" y="0"/>
                  </a:lnTo>
                  <a:lnTo>
                    <a:pt x="48" y="0"/>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693" name="Freeform 37"/>
            <p:cNvSpPr>
              <a:spLocks/>
            </p:cNvSpPr>
            <p:nvPr/>
          </p:nvSpPr>
          <p:spPr bwMode="auto">
            <a:xfrm>
              <a:off x="4309" y="1871"/>
              <a:ext cx="65" cy="25"/>
            </a:xfrm>
            <a:custGeom>
              <a:avLst/>
              <a:gdLst>
                <a:gd name="T0" fmla="*/ 32 w 65"/>
                <a:gd name="T1" fmla="*/ 0 h 25"/>
                <a:gd name="T2" fmla="*/ 8 w 65"/>
                <a:gd name="T3" fmla="*/ 8 h 25"/>
                <a:gd name="T4" fmla="*/ 0 w 65"/>
                <a:gd name="T5" fmla="*/ 16 h 25"/>
                <a:gd name="T6" fmla="*/ 8 w 65"/>
                <a:gd name="T7" fmla="*/ 24 h 25"/>
                <a:gd name="T8" fmla="*/ 40 w 65"/>
                <a:gd name="T9" fmla="*/ 24 h 25"/>
                <a:gd name="T10" fmla="*/ 64 w 65"/>
                <a:gd name="T11" fmla="*/ 16 h 25"/>
                <a:gd name="T12" fmla="*/ 48 w 65"/>
                <a:gd name="T13" fmla="*/ 0 h 25"/>
                <a:gd name="T14" fmla="*/ 32 w 65"/>
                <a:gd name="T15" fmla="*/ 0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25">
                  <a:moveTo>
                    <a:pt x="32" y="0"/>
                  </a:moveTo>
                  <a:lnTo>
                    <a:pt x="8" y="8"/>
                  </a:lnTo>
                  <a:lnTo>
                    <a:pt x="0" y="16"/>
                  </a:lnTo>
                  <a:lnTo>
                    <a:pt x="8" y="24"/>
                  </a:lnTo>
                  <a:lnTo>
                    <a:pt x="40" y="24"/>
                  </a:lnTo>
                  <a:lnTo>
                    <a:pt x="64" y="16"/>
                  </a:lnTo>
                  <a:lnTo>
                    <a:pt x="48" y="0"/>
                  </a:lnTo>
                  <a:lnTo>
                    <a:pt x="32" y="0"/>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694" name="Freeform 38"/>
            <p:cNvSpPr>
              <a:spLocks/>
            </p:cNvSpPr>
            <p:nvPr/>
          </p:nvSpPr>
          <p:spPr bwMode="auto">
            <a:xfrm>
              <a:off x="4110" y="2014"/>
              <a:ext cx="145" cy="65"/>
            </a:xfrm>
            <a:custGeom>
              <a:avLst/>
              <a:gdLst>
                <a:gd name="T0" fmla="*/ 120 w 145"/>
                <a:gd name="T1" fmla="*/ 0 h 65"/>
                <a:gd name="T2" fmla="*/ 80 w 145"/>
                <a:gd name="T3" fmla="*/ 8 h 65"/>
                <a:gd name="T4" fmla="*/ 48 w 145"/>
                <a:gd name="T5" fmla="*/ 16 h 65"/>
                <a:gd name="T6" fmla="*/ 40 w 145"/>
                <a:gd name="T7" fmla="*/ 24 h 65"/>
                <a:gd name="T8" fmla="*/ 24 w 145"/>
                <a:gd name="T9" fmla="*/ 40 h 65"/>
                <a:gd name="T10" fmla="*/ 0 w 145"/>
                <a:gd name="T11" fmla="*/ 56 h 65"/>
                <a:gd name="T12" fmla="*/ 0 w 145"/>
                <a:gd name="T13" fmla="*/ 64 h 65"/>
                <a:gd name="T14" fmla="*/ 32 w 145"/>
                <a:gd name="T15" fmla="*/ 64 h 65"/>
                <a:gd name="T16" fmla="*/ 72 w 145"/>
                <a:gd name="T17" fmla="*/ 56 h 65"/>
                <a:gd name="T18" fmla="*/ 104 w 145"/>
                <a:gd name="T19" fmla="*/ 48 h 65"/>
                <a:gd name="T20" fmla="*/ 136 w 145"/>
                <a:gd name="T21" fmla="*/ 40 h 65"/>
                <a:gd name="T22" fmla="*/ 144 w 145"/>
                <a:gd name="T23" fmla="*/ 24 h 65"/>
                <a:gd name="T24" fmla="*/ 128 w 145"/>
                <a:gd name="T25" fmla="*/ 0 h 65"/>
                <a:gd name="T26" fmla="*/ 120 w 145"/>
                <a:gd name="T27"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5" h="65">
                  <a:moveTo>
                    <a:pt x="120" y="0"/>
                  </a:moveTo>
                  <a:lnTo>
                    <a:pt x="80" y="8"/>
                  </a:lnTo>
                  <a:lnTo>
                    <a:pt x="48" y="16"/>
                  </a:lnTo>
                  <a:lnTo>
                    <a:pt x="40" y="24"/>
                  </a:lnTo>
                  <a:lnTo>
                    <a:pt x="24" y="40"/>
                  </a:lnTo>
                  <a:lnTo>
                    <a:pt x="0" y="56"/>
                  </a:lnTo>
                  <a:lnTo>
                    <a:pt x="0" y="64"/>
                  </a:lnTo>
                  <a:lnTo>
                    <a:pt x="32" y="64"/>
                  </a:lnTo>
                  <a:lnTo>
                    <a:pt x="72" y="56"/>
                  </a:lnTo>
                  <a:lnTo>
                    <a:pt x="104" y="48"/>
                  </a:lnTo>
                  <a:lnTo>
                    <a:pt x="136" y="40"/>
                  </a:lnTo>
                  <a:lnTo>
                    <a:pt x="144" y="24"/>
                  </a:lnTo>
                  <a:lnTo>
                    <a:pt x="128" y="0"/>
                  </a:lnTo>
                  <a:lnTo>
                    <a:pt x="120" y="0"/>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697" name="Freeform 41"/>
            <p:cNvSpPr>
              <a:spLocks/>
            </p:cNvSpPr>
            <p:nvPr/>
          </p:nvSpPr>
          <p:spPr bwMode="auto">
            <a:xfrm>
              <a:off x="3951" y="2301"/>
              <a:ext cx="80" cy="129"/>
            </a:xfrm>
            <a:custGeom>
              <a:avLst/>
              <a:gdLst>
                <a:gd name="T0" fmla="*/ 63 w 80"/>
                <a:gd name="T1" fmla="*/ 0 h 129"/>
                <a:gd name="T2" fmla="*/ 39 w 80"/>
                <a:gd name="T3" fmla="*/ 8 h 129"/>
                <a:gd name="T4" fmla="*/ 24 w 80"/>
                <a:gd name="T5" fmla="*/ 32 h 129"/>
                <a:gd name="T6" fmla="*/ 8 w 80"/>
                <a:gd name="T7" fmla="*/ 64 h 129"/>
                <a:gd name="T8" fmla="*/ 0 w 80"/>
                <a:gd name="T9" fmla="*/ 88 h 129"/>
                <a:gd name="T10" fmla="*/ 0 w 80"/>
                <a:gd name="T11" fmla="*/ 120 h 129"/>
                <a:gd name="T12" fmla="*/ 8 w 80"/>
                <a:gd name="T13" fmla="*/ 128 h 129"/>
                <a:gd name="T14" fmla="*/ 32 w 80"/>
                <a:gd name="T15" fmla="*/ 104 h 129"/>
                <a:gd name="T16" fmla="*/ 55 w 80"/>
                <a:gd name="T17" fmla="*/ 80 h 129"/>
                <a:gd name="T18" fmla="*/ 71 w 80"/>
                <a:gd name="T19" fmla="*/ 48 h 129"/>
                <a:gd name="T20" fmla="*/ 79 w 80"/>
                <a:gd name="T21" fmla="*/ 16 h 129"/>
                <a:gd name="T22" fmla="*/ 63 w 80"/>
                <a:gd name="T23"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0" h="129">
                  <a:moveTo>
                    <a:pt x="63" y="0"/>
                  </a:moveTo>
                  <a:lnTo>
                    <a:pt x="39" y="8"/>
                  </a:lnTo>
                  <a:lnTo>
                    <a:pt x="24" y="32"/>
                  </a:lnTo>
                  <a:lnTo>
                    <a:pt x="8" y="64"/>
                  </a:lnTo>
                  <a:lnTo>
                    <a:pt x="0" y="88"/>
                  </a:lnTo>
                  <a:lnTo>
                    <a:pt x="0" y="120"/>
                  </a:lnTo>
                  <a:lnTo>
                    <a:pt x="8" y="128"/>
                  </a:lnTo>
                  <a:lnTo>
                    <a:pt x="32" y="104"/>
                  </a:lnTo>
                  <a:lnTo>
                    <a:pt x="55" y="80"/>
                  </a:lnTo>
                  <a:lnTo>
                    <a:pt x="71" y="48"/>
                  </a:lnTo>
                  <a:lnTo>
                    <a:pt x="79" y="16"/>
                  </a:lnTo>
                  <a:lnTo>
                    <a:pt x="63" y="0"/>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698" name="Freeform 42"/>
            <p:cNvSpPr>
              <a:spLocks/>
            </p:cNvSpPr>
            <p:nvPr/>
          </p:nvSpPr>
          <p:spPr bwMode="auto">
            <a:xfrm>
              <a:off x="4620" y="2285"/>
              <a:ext cx="177" cy="121"/>
            </a:xfrm>
            <a:custGeom>
              <a:avLst/>
              <a:gdLst>
                <a:gd name="T0" fmla="*/ 56 w 177"/>
                <a:gd name="T1" fmla="*/ 32 h 121"/>
                <a:gd name="T2" fmla="*/ 40 w 177"/>
                <a:gd name="T3" fmla="*/ 16 h 121"/>
                <a:gd name="T4" fmla="*/ 40 w 177"/>
                <a:gd name="T5" fmla="*/ 8 h 121"/>
                <a:gd name="T6" fmla="*/ 48 w 177"/>
                <a:gd name="T7" fmla="*/ 0 h 121"/>
                <a:gd name="T8" fmla="*/ 16 w 177"/>
                <a:gd name="T9" fmla="*/ 8 h 121"/>
                <a:gd name="T10" fmla="*/ 8 w 177"/>
                <a:gd name="T11" fmla="*/ 32 h 121"/>
                <a:gd name="T12" fmla="*/ 0 w 177"/>
                <a:gd name="T13" fmla="*/ 64 h 121"/>
                <a:gd name="T14" fmla="*/ 0 w 177"/>
                <a:gd name="T15" fmla="*/ 96 h 121"/>
                <a:gd name="T16" fmla="*/ 16 w 177"/>
                <a:gd name="T17" fmla="*/ 120 h 121"/>
                <a:gd name="T18" fmla="*/ 32 w 177"/>
                <a:gd name="T19" fmla="*/ 112 h 121"/>
                <a:gd name="T20" fmla="*/ 32 w 177"/>
                <a:gd name="T21" fmla="*/ 88 h 121"/>
                <a:gd name="T22" fmla="*/ 56 w 177"/>
                <a:gd name="T23" fmla="*/ 80 h 121"/>
                <a:gd name="T24" fmla="*/ 88 w 177"/>
                <a:gd name="T25" fmla="*/ 72 h 121"/>
                <a:gd name="T26" fmla="*/ 104 w 177"/>
                <a:gd name="T27" fmla="*/ 64 h 121"/>
                <a:gd name="T28" fmla="*/ 128 w 177"/>
                <a:gd name="T29" fmla="*/ 48 h 121"/>
                <a:gd name="T30" fmla="*/ 160 w 177"/>
                <a:gd name="T31" fmla="*/ 40 h 121"/>
                <a:gd name="T32" fmla="*/ 168 w 177"/>
                <a:gd name="T33" fmla="*/ 40 h 121"/>
                <a:gd name="T34" fmla="*/ 176 w 177"/>
                <a:gd name="T35" fmla="*/ 24 h 121"/>
                <a:gd name="T36" fmla="*/ 152 w 177"/>
                <a:gd name="T37" fmla="*/ 16 h 121"/>
                <a:gd name="T38" fmla="*/ 120 w 177"/>
                <a:gd name="T39" fmla="*/ 16 h 121"/>
                <a:gd name="T40" fmla="*/ 96 w 177"/>
                <a:gd name="T41" fmla="*/ 32 h 121"/>
                <a:gd name="T42" fmla="*/ 80 w 177"/>
                <a:gd name="T43" fmla="*/ 32 h 121"/>
                <a:gd name="T44" fmla="*/ 56 w 177"/>
                <a:gd name="T45" fmla="*/ 32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7" h="121">
                  <a:moveTo>
                    <a:pt x="56" y="32"/>
                  </a:moveTo>
                  <a:lnTo>
                    <a:pt x="40" y="16"/>
                  </a:lnTo>
                  <a:lnTo>
                    <a:pt x="40" y="8"/>
                  </a:lnTo>
                  <a:lnTo>
                    <a:pt x="48" y="0"/>
                  </a:lnTo>
                  <a:lnTo>
                    <a:pt x="16" y="8"/>
                  </a:lnTo>
                  <a:lnTo>
                    <a:pt x="8" y="32"/>
                  </a:lnTo>
                  <a:lnTo>
                    <a:pt x="0" y="64"/>
                  </a:lnTo>
                  <a:lnTo>
                    <a:pt x="0" y="96"/>
                  </a:lnTo>
                  <a:lnTo>
                    <a:pt x="16" y="120"/>
                  </a:lnTo>
                  <a:lnTo>
                    <a:pt x="32" y="112"/>
                  </a:lnTo>
                  <a:lnTo>
                    <a:pt x="32" y="88"/>
                  </a:lnTo>
                  <a:lnTo>
                    <a:pt x="56" y="80"/>
                  </a:lnTo>
                  <a:lnTo>
                    <a:pt x="88" y="72"/>
                  </a:lnTo>
                  <a:lnTo>
                    <a:pt x="104" y="64"/>
                  </a:lnTo>
                  <a:lnTo>
                    <a:pt x="128" y="48"/>
                  </a:lnTo>
                  <a:lnTo>
                    <a:pt x="160" y="40"/>
                  </a:lnTo>
                  <a:lnTo>
                    <a:pt x="168" y="40"/>
                  </a:lnTo>
                  <a:lnTo>
                    <a:pt x="176" y="24"/>
                  </a:lnTo>
                  <a:lnTo>
                    <a:pt x="152" y="16"/>
                  </a:lnTo>
                  <a:lnTo>
                    <a:pt x="120" y="16"/>
                  </a:lnTo>
                  <a:lnTo>
                    <a:pt x="96" y="32"/>
                  </a:lnTo>
                  <a:lnTo>
                    <a:pt x="80" y="32"/>
                  </a:lnTo>
                  <a:lnTo>
                    <a:pt x="56" y="32"/>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04" name="Freeform 48"/>
            <p:cNvSpPr>
              <a:spLocks/>
            </p:cNvSpPr>
            <p:nvPr/>
          </p:nvSpPr>
          <p:spPr bwMode="auto">
            <a:xfrm>
              <a:off x="4883" y="2261"/>
              <a:ext cx="161" cy="105"/>
            </a:xfrm>
            <a:custGeom>
              <a:avLst/>
              <a:gdLst>
                <a:gd name="T0" fmla="*/ 48 w 161"/>
                <a:gd name="T1" fmla="*/ 24 h 105"/>
                <a:gd name="T2" fmla="*/ 24 w 161"/>
                <a:gd name="T3" fmla="*/ 32 h 105"/>
                <a:gd name="T4" fmla="*/ 0 w 161"/>
                <a:gd name="T5" fmla="*/ 48 h 105"/>
                <a:gd name="T6" fmla="*/ 0 w 161"/>
                <a:gd name="T7" fmla="*/ 56 h 105"/>
                <a:gd name="T8" fmla="*/ 24 w 161"/>
                <a:gd name="T9" fmla="*/ 64 h 105"/>
                <a:gd name="T10" fmla="*/ 48 w 161"/>
                <a:gd name="T11" fmla="*/ 64 h 105"/>
                <a:gd name="T12" fmla="*/ 72 w 161"/>
                <a:gd name="T13" fmla="*/ 56 h 105"/>
                <a:gd name="T14" fmla="*/ 96 w 161"/>
                <a:gd name="T15" fmla="*/ 48 h 105"/>
                <a:gd name="T16" fmla="*/ 120 w 161"/>
                <a:gd name="T17" fmla="*/ 56 h 105"/>
                <a:gd name="T18" fmla="*/ 104 w 161"/>
                <a:gd name="T19" fmla="*/ 72 h 105"/>
                <a:gd name="T20" fmla="*/ 88 w 161"/>
                <a:gd name="T21" fmla="*/ 72 h 105"/>
                <a:gd name="T22" fmla="*/ 96 w 161"/>
                <a:gd name="T23" fmla="*/ 96 h 105"/>
                <a:gd name="T24" fmla="*/ 104 w 161"/>
                <a:gd name="T25" fmla="*/ 104 h 105"/>
                <a:gd name="T26" fmla="*/ 136 w 161"/>
                <a:gd name="T27" fmla="*/ 104 h 105"/>
                <a:gd name="T28" fmla="*/ 144 w 161"/>
                <a:gd name="T29" fmla="*/ 96 h 105"/>
                <a:gd name="T30" fmla="*/ 160 w 161"/>
                <a:gd name="T31" fmla="*/ 72 h 105"/>
                <a:gd name="T32" fmla="*/ 160 w 161"/>
                <a:gd name="T33" fmla="*/ 64 h 105"/>
                <a:gd name="T34" fmla="*/ 152 w 161"/>
                <a:gd name="T35" fmla="*/ 40 h 105"/>
                <a:gd name="T36" fmla="*/ 136 w 161"/>
                <a:gd name="T37" fmla="*/ 16 h 105"/>
                <a:gd name="T38" fmla="*/ 120 w 161"/>
                <a:gd name="T39" fmla="*/ 0 h 105"/>
                <a:gd name="T40" fmla="*/ 96 w 161"/>
                <a:gd name="T41" fmla="*/ 0 h 105"/>
                <a:gd name="T42" fmla="*/ 72 w 161"/>
                <a:gd name="T43" fmla="*/ 8 h 105"/>
                <a:gd name="T44" fmla="*/ 56 w 161"/>
                <a:gd name="T45" fmla="*/ 24 h 105"/>
                <a:gd name="T46" fmla="*/ 48 w 161"/>
                <a:gd name="T47" fmla="*/ 24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1" h="105">
                  <a:moveTo>
                    <a:pt x="48" y="24"/>
                  </a:moveTo>
                  <a:lnTo>
                    <a:pt x="24" y="32"/>
                  </a:lnTo>
                  <a:lnTo>
                    <a:pt x="0" y="48"/>
                  </a:lnTo>
                  <a:lnTo>
                    <a:pt x="0" y="56"/>
                  </a:lnTo>
                  <a:lnTo>
                    <a:pt x="24" y="64"/>
                  </a:lnTo>
                  <a:lnTo>
                    <a:pt x="48" y="64"/>
                  </a:lnTo>
                  <a:lnTo>
                    <a:pt x="72" y="56"/>
                  </a:lnTo>
                  <a:lnTo>
                    <a:pt x="96" y="48"/>
                  </a:lnTo>
                  <a:lnTo>
                    <a:pt x="120" y="56"/>
                  </a:lnTo>
                  <a:lnTo>
                    <a:pt x="104" y="72"/>
                  </a:lnTo>
                  <a:lnTo>
                    <a:pt x="88" y="72"/>
                  </a:lnTo>
                  <a:lnTo>
                    <a:pt x="96" y="96"/>
                  </a:lnTo>
                  <a:lnTo>
                    <a:pt x="104" y="104"/>
                  </a:lnTo>
                  <a:lnTo>
                    <a:pt x="136" y="104"/>
                  </a:lnTo>
                  <a:lnTo>
                    <a:pt x="144" y="96"/>
                  </a:lnTo>
                  <a:lnTo>
                    <a:pt x="160" y="72"/>
                  </a:lnTo>
                  <a:lnTo>
                    <a:pt x="160" y="64"/>
                  </a:lnTo>
                  <a:lnTo>
                    <a:pt x="152" y="40"/>
                  </a:lnTo>
                  <a:lnTo>
                    <a:pt x="136" y="16"/>
                  </a:lnTo>
                  <a:lnTo>
                    <a:pt x="120" y="0"/>
                  </a:lnTo>
                  <a:lnTo>
                    <a:pt x="96" y="0"/>
                  </a:lnTo>
                  <a:lnTo>
                    <a:pt x="72" y="8"/>
                  </a:lnTo>
                  <a:lnTo>
                    <a:pt x="56" y="24"/>
                  </a:lnTo>
                  <a:lnTo>
                    <a:pt x="48" y="24"/>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05" name="Freeform 49"/>
            <p:cNvSpPr>
              <a:spLocks/>
            </p:cNvSpPr>
            <p:nvPr/>
          </p:nvSpPr>
          <p:spPr bwMode="auto">
            <a:xfrm>
              <a:off x="4827" y="2357"/>
              <a:ext cx="73" cy="41"/>
            </a:xfrm>
            <a:custGeom>
              <a:avLst/>
              <a:gdLst>
                <a:gd name="T0" fmla="*/ 40 w 73"/>
                <a:gd name="T1" fmla="*/ 8 h 41"/>
                <a:gd name="T2" fmla="*/ 16 w 73"/>
                <a:gd name="T3" fmla="*/ 16 h 41"/>
                <a:gd name="T4" fmla="*/ 8 w 73"/>
                <a:gd name="T5" fmla="*/ 16 h 41"/>
                <a:gd name="T6" fmla="*/ 0 w 73"/>
                <a:gd name="T7" fmla="*/ 16 h 41"/>
                <a:gd name="T8" fmla="*/ 8 w 73"/>
                <a:gd name="T9" fmla="*/ 40 h 41"/>
                <a:gd name="T10" fmla="*/ 40 w 73"/>
                <a:gd name="T11" fmla="*/ 40 h 41"/>
                <a:gd name="T12" fmla="*/ 64 w 73"/>
                <a:gd name="T13" fmla="*/ 24 h 41"/>
                <a:gd name="T14" fmla="*/ 72 w 73"/>
                <a:gd name="T15" fmla="*/ 16 h 41"/>
                <a:gd name="T16" fmla="*/ 56 w 73"/>
                <a:gd name="T17" fmla="*/ 0 h 41"/>
                <a:gd name="T18" fmla="*/ 40 w 73"/>
                <a:gd name="T19" fmla="*/ 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41">
                  <a:moveTo>
                    <a:pt x="40" y="8"/>
                  </a:moveTo>
                  <a:lnTo>
                    <a:pt x="16" y="16"/>
                  </a:lnTo>
                  <a:lnTo>
                    <a:pt x="8" y="16"/>
                  </a:lnTo>
                  <a:lnTo>
                    <a:pt x="0" y="16"/>
                  </a:lnTo>
                  <a:lnTo>
                    <a:pt x="8" y="40"/>
                  </a:lnTo>
                  <a:lnTo>
                    <a:pt x="40" y="40"/>
                  </a:lnTo>
                  <a:lnTo>
                    <a:pt x="64" y="24"/>
                  </a:lnTo>
                  <a:lnTo>
                    <a:pt x="72" y="16"/>
                  </a:lnTo>
                  <a:lnTo>
                    <a:pt x="56" y="0"/>
                  </a:lnTo>
                  <a:lnTo>
                    <a:pt x="40" y="8"/>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06" name="Freeform 50"/>
            <p:cNvSpPr>
              <a:spLocks/>
            </p:cNvSpPr>
            <p:nvPr/>
          </p:nvSpPr>
          <p:spPr bwMode="auto">
            <a:xfrm>
              <a:off x="4684" y="2421"/>
              <a:ext cx="105" cy="56"/>
            </a:xfrm>
            <a:custGeom>
              <a:avLst/>
              <a:gdLst>
                <a:gd name="T0" fmla="*/ 104 w 105"/>
                <a:gd name="T1" fmla="*/ 0 h 56"/>
                <a:gd name="T2" fmla="*/ 80 w 105"/>
                <a:gd name="T3" fmla="*/ 0 h 56"/>
                <a:gd name="T4" fmla="*/ 56 w 105"/>
                <a:gd name="T5" fmla="*/ 8 h 56"/>
                <a:gd name="T6" fmla="*/ 24 w 105"/>
                <a:gd name="T7" fmla="*/ 16 h 56"/>
                <a:gd name="T8" fmla="*/ 16 w 105"/>
                <a:gd name="T9" fmla="*/ 16 h 56"/>
                <a:gd name="T10" fmla="*/ 0 w 105"/>
                <a:gd name="T11" fmla="*/ 32 h 56"/>
                <a:gd name="T12" fmla="*/ 0 w 105"/>
                <a:gd name="T13" fmla="*/ 40 h 56"/>
                <a:gd name="T14" fmla="*/ 16 w 105"/>
                <a:gd name="T15" fmla="*/ 55 h 56"/>
                <a:gd name="T16" fmla="*/ 40 w 105"/>
                <a:gd name="T17" fmla="*/ 48 h 56"/>
                <a:gd name="T18" fmla="*/ 48 w 105"/>
                <a:gd name="T19" fmla="*/ 48 h 56"/>
                <a:gd name="T20" fmla="*/ 72 w 105"/>
                <a:gd name="T21" fmla="*/ 40 h 56"/>
                <a:gd name="T22" fmla="*/ 96 w 105"/>
                <a:gd name="T23" fmla="*/ 32 h 56"/>
                <a:gd name="T24" fmla="*/ 104 w 105"/>
                <a:gd name="T25" fmla="*/ 16 h 56"/>
                <a:gd name="T26" fmla="*/ 104 w 105"/>
                <a:gd name="T27"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5" h="56">
                  <a:moveTo>
                    <a:pt x="104" y="0"/>
                  </a:moveTo>
                  <a:lnTo>
                    <a:pt x="80" y="0"/>
                  </a:lnTo>
                  <a:lnTo>
                    <a:pt x="56" y="8"/>
                  </a:lnTo>
                  <a:lnTo>
                    <a:pt x="24" y="16"/>
                  </a:lnTo>
                  <a:lnTo>
                    <a:pt x="16" y="16"/>
                  </a:lnTo>
                  <a:lnTo>
                    <a:pt x="0" y="32"/>
                  </a:lnTo>
                  <a:lnTo>
                    <a:pt x="0" y="40"/>
                  </a:lnTo>
                  <a:lnTo>
                    <a:pt x="16" y="55"/>
                  </a:lnTo>
                  <a:lnTo>
                    <a:pt x="40" y="48"/>
                  </a:lnTo>
                  <a:lnTo>
                    <a:pt x="48" y="48"/>
                  </a:lnTo>
                  <a:lnTo>
                    <a:pt x="72" y="40"/>
                  </a:lnTo>
                  <a:lnTo>
                    <a:pt x="96" y="32"/>
                  </a:lnTo>
                  <a:lnTo>
                    <a:pt x="104" y="16"/>
                  </a:lnTo>
                  <a:lnTo>
                    <a:pt x="104" y="0"/>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07" name="Freeform 51"/>
            <p:cNvSpPr>
              <a:spLocks/>
            </p:cNvSpPr>
            <p:nvPr/>
          </p:nvSpPr>
          <p:spPr bwMode="auto">
            <a:xfrm>
              <a:off x="4676" y="2484"/>
              <a:ext cx="105" cy="49"/>
            </a:xfrm>
            <a:custGeom>
              <a:avLst/>
              <a:gdLst>
                <a:gd name="T0" fmla="*/ 88 w 105"/>
                <a:gd name="T1" fmla="*/ 8 h 49"/>
                <a:gd name="T2" fmla="*/ 56 w 105"/>
                <a:gd name="T3" fmla="*/ 8 h 49"/>
                <a:gd name="T4" fmla="*/ 24 w 105"/>
                <a:gd name="T5" fmla="*/ 8 h 49"/>
                <a:gd name="T6" fmla="*/ 8 w 105"/>
                <a:gd name="T7" fmla="*/ 16 h 49"/>
                <a:gd name="T8" fmla="*/ 0 w 105"/>
                <a:gd name="T9" fmla="*/ 40 h 49"/>
                <a:gd name="T10" fmla="*/ 8 w 105"/>
                <a:gd name="T11" fmla="*/ 48 h 49"/>
                <a:gd name="T12" fmla="*/ 40 w 105"/>
                <a:gd name="T13" fmla="*/ 48 h 49"/>
                <a:gd name="T14" fmla="*/ 64 w 105"/>
                <a:gd name="T15" fmla="*/ 32 h 49"/>
                <a:gd name="T16" fmla="*/ 88 w 105"/>
                <a:gd name="T17" fmla="*/ 24 h 49"/>
                <a:gd name="T18" fmla="*/ 104 w 105"/>
                <a:gd name="T19" fmla="*/ 8 h 49"/>
                <a:gd name="T20" fmla="*/ 96 w 105"/>
                <a:gd name="T21" fmla="*/ 0 h 49"/>
                <a:gd name="T22" fmla="*/ 88 w 105"/>
                <a:gd name="T23" fmla="*/ 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 h="49">
                  <a:moveTo>
                    <a:pt x="88" y="8"/>
                  </a:moveTo>
                  <a:lnTo>
                    <a:pt x="56" y="8"/>
                  </a:lnTo>
                  <a:lnTo>
                    <a:pt x="24" y="8"/>
                  </a:lnTo>
                  <a:lnTo>
                    <a:pt x="8" y="16"/>
                  </a:lnTo>
                  <a:lnTo>
                    <a:pt x="0" y="40"/>
                  </a:lnTo>
                  <a:lnTo>
                    <a:pt x="8" y="48"/>
                  </a:lnTo>
                  <a:lnTo>
                    <a:pt x="40" y="48"/>
                  </a:lnTo>
                  <a:lnTo>
                    <a:pt x="64" y="32"/>
                  </a:lnTo>
                  <a:lnTo>
                    <a:pt x="88" y="24"/>
                  </a:lnTo>
                  <a:lnTo>
                    <a:pt x="104" y="8"/>
                  </a:lnTo>
                  <a:lnTo>
                    <a:pt x="96" y="0"/>
                  </a:lnTo>
                  <a:lnTo>
                    <a:pt x="88" y="8"/>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08" name="Freeform 52"/>
            <p:cNvSpPr>
              <a:spLocks/>
            </p:cNvSpPr>
            <p:nvPr/>
          </p:nvSpPr>
          <p:spPr bwMode="auto">
            <a:xfrm>
              <a:off x="4780" y="2476"/>
              <a:ext cx="136" cy="65"/>
            </a:xfrm>
            <a:custGeom>
              <a:avLst/>
              <a:gdLst>
                <a:gd name="T0" fmla="*/ 39 w 136"/>
                <a:gd name="T1" fmla="*/ 16 h 65"/>
                <a:gd name="T2" fmla="*/ 16 w 136"/>
                <a:gd name="T3" fmla="*/ 24 h 65"/>
                <a:gd name="T4" fmla="*/ 0 w 136"/>
                <a:gd name="T5" fmla="*/ 40 h 65"/>
                <a:gd name="T6" fmla="*/ 0 w 136"/>
                <a:gd name="T7" fmla="*/ 48 h 65"/>
                <a:gd name="T8" fmla="*/ 0 w 136"/>
                <a:gd name="T9" fmla="*/ 56 h 65"/>
                <a:gd name="T10" fmla="*/ 8 w 136"/>
                <a:gd name="T11" fmla="*/ 64 h 65"/>
                <a:gd name="T12" fmla="*/ 39 w 136"/>
                <a:gd name="T13" fmla="*/ 64 h 65"/>
                <a:gd name="T14" fmla="*/ 71 w 136"/>
                <a:gd name="T15" fmla="*/ 64 h 65"/>
                <a:gd name="T16" fmla="*/ 95 w 136"/>
                <a:gd name="T17" fmla="*/ 56 h 65"/>
                <a:gd name="T18" fmla="*/ 127 w 136"/>
                <a:gd name="T19" fmla="*/ 56 h 65"/>
                <a:gd name="T20" fmla="*/ 135 w 136"/>
                <a:gd name="T21" fmla="*/ 48 h 65"/>
                <a:gd name="T22" fmla="*/ 135 w 136"/>
                <a:gd name="T23" fmla="*/ 16 h 65"/>
                <a:gd name="T24" fmla="*/ 119 w 136"/>
                <a:gd name="T25" fmla="*/ 0 h 65"/>
                <a:gd name="T26" fmla="*/ 87 w 136"/>
                <a:gd name="T27" fmla="*/ 8 h 65"/>
                <a:gd name="T28" fmla="*/ 55 w 136"/>
                <a:gd name="T29" fmla="*/ 16 h 65"/>
                <a:gd name="T30" fmla="*/ 39 w 136"/>
                <a:gd name="T31" fmla="*/ 1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6" h="65">
                  <a:moveTo>
                    <a:pt x="39" y="16"/>
                  </a:moveTo>
                  <a:lnTo>
                    <a:pt x="16" y="24"/>
                  </a:lnTo>
                  <a:lnTo>
                    <a:pt x="0" y="40"/>
                  </a:lnTo>
                  <a:lnTo>
                    <a:pt x="0" y="48"/>
                  </a:lnTo>
                  <a:lnTo>
                    <a:pt x="0" y="56"/>
                  </a:lnTo>
                  <a:lnTo>
                    <a:pt x="8" y="64"/>
                  </a:lnTo>
                  <a:lnTo>
                    <a:pt x="39" y="64"/>
                  </a:lnTo>
                  <a:lnTo>
                    <a:pt x="71" y="64"/>
                  </a:lnTo>
                  <a:lnTo>
                    <a:pt x="95" y="56"/>
                  </a:lnTo>
                  <a:lnTo>
                    <a:pt x="127" y="56"/>
                  </a:lnTo>
                  <a:lnTo>
                    <a:pt x="135" y="48"/>
                  </a:lnTo>
                  <a:lnTo>
                    <a:pt x="135" y="16"/>
                  </a:lnTo>
                  <a:lnTo>
                    <a:pt x="119" y="0"/>
                  </a:lnTo>
                  <a:lnTo>
                    <a:pt x="87" y="8"/>
                  </a:lnTo>
                  <a:lnTo>
                    <a:pt x="55" y="16"/>
                  </a:lnTo>
                  <a:lnTo>
                    <a:pt x="39" y="16"/>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09" name="Freeform 53"/>
            <p:cNvSpPr>
              <a:spLocks/>
            </p:cNvSpPr>
            <p:nvPr/>
          </p:nvSpPr>
          <p:spPr bwMode="auto">
            <a:xfrm>
              <a:off x="4772" y="2612"/>
              <a:ext cx="56" cy="41"/>
            </a:xfrm>
            <a:custGeom>
              <a:avLst/>
              <a:gdLst>
                <a:gd name="T0" fmla="*/ 47 w 56"/>
                <a:gd name="T1" fmla="*/ 8 h 41"/>
                <a:gd name="T2" fmla="*/ 24 w 56"/>
                <a:gd name="T3" fmla="*/ 0 h 41"/>
                <a:gd name="T4" fmla="*/ 0 w 56"/>
                <a:gd name="T5" fmla="*/ 16 h 41"/>
                <a:gd name="T6" fmla="*/ 8 w 56"/>
                <a:gd name="T7" fmla="*/ 40 h 41"/>
                <a:gd name="T8" fmla="*/ 16 w 56"/>
                <a:gd name="T9" fmla="*/ 40 h 41"/>
                <a:gd name="T10" fmla="*/ 47 w 56"/>
                <a:gd name="T11" fmla="*/ 40 h 41"/>
                <a:gd name="T12" fmla="*/ 55 w 56"/>
                <a:gd name="T13" fmla="*/ 16 h 41"/>
                <a:gd name="T14" fmla="*/ 47 w 56"/>
                <a:gd name="T15" fmla="*/ 8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41">
                  <a:moveTo>
                    <a:pt x="47" y="8"/>
                  </a:moveTo>
                  <a:lnTo>
                    <a:pt x="24" y="0"/>
                  </a:lnTo>
                  <a:lnTo>
                    <a:pt x="0" y="16"/>
                  </a:lnTo>
                  <a:lnTo>
                    <a:pt x="8" y="40"/>
                  </a:lnTo>
                  <a:lnTo>
                    <a:pt x="16" y="40"/>
                  </a:lnTo>
                  <a:lnTo>
                    <a:pt x="47" y="40"/>
                  </a:lnTo>
                  <a:lnTo>
                    <a:pt x="55" y="16"/>
                  </a:lnTo>
                  <a:lnTo>
                    <a:pt x="47" y="8"/>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10" name="Freeform 54"/>
            <p:cNvSpPr>
              <a:spLocks/>
            </p:cNvSpPr>
            <p:nvPr/>
          </p:nvSpPr>
          <p:spPr bwMode="auto">
            <a:xfrm>
              <a:off x="4907" y="2620"/>
              <a:ext cx="41" cy="41"/>
            </a:xfrm>
            <a:custGeom>
              <a:avLst/>
              <a:gdLst>
                <a:gd name="T0" fmla="*/ 24 w 41"/>
                <a:gd name="T1" fmla="*/ 0 h 41"/>
                <a:gd name="T2" fmla="*/ 16 w 41"/>
                <a:gd name="T3" fmla="*/ 0 h 41"/>
                <a:gd name="T4" fmla="*/ 0 w 41"/>
                <a:gd name="T5" fmla="*/ 16 h 41"/>
                <a:gd name="T6" fmla="*/ 0 w 41"/>
                <a:gd name="T7" fmla="*/ 32 h 41"/>
                <a:gd name="T8" fmla="*/ 8 w 41"/>
                <a:gd name="T9" fmla="*/ 40 h 41"/>
                <a:gd name="T10" fmla="*/ 32 w 41"/>
                <a:gd name="T11" fmla="*/ 32 h 41"/>
                <a:gd name="T12" fmla="*/ 40 w 41"/>
                <a:gd name="T13" fmla="*/ 24 h 41"/>
                <a:gd name="T14" fmla="*/ 32 w 41"/>
                <a:gd name="T15" fmla="*/ 0 h 41"/>
                <a:gd name="T16" fmla="*/ 24 w 41"/>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41">
                  <a:moveTo>
                    <a:pt x="24" y="0"/>
                  </a:moveTo>
                  <a:lnTo>
                    <a:pt x="16" y="0"/>
                  </a:lnTo>
                  <a:lnTo>
                    <a:pt x="0" y="16"/>
                  </a:lnTo>
                  <a:lnTo>
                    <a:pt x="0" y="32"/>
                  </a:lnTo>
                  <a:lnTo>
                    <a:pt x="8" y="40"/>
                  </a:lnTo>
                  <a:lnTo>
                    <a:pt x="32" y="32"/>
                  </a:lnTo>
                  <a:lnTo>
                    <a:pt x="40" y="24"/>
                  </a:lnTo>
                  <a:lnTo>
                    <a:pt x="32" y="0"/>
                  </a:lnTo>
                  <a:lnTo>
                    <a:pt x="24" y="0"/>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11" name="Freeform 55"/>
            <p:cNvSpPr>
              <a:spLocks/>
            </p:cNvSpPr>
            <p:nvPr/>
          </p:nvSpPr>
          <p:spPr bwMode="auto">
            <a:xfrm>
              <a:off x="4788" y="2692"/>
              <a:ext cx="40" cy="24"/>
            </a:xfrm>
            <a:custGeom>
              <a:avLst/>
              <a:gdLst>
                <a:gd name="T0" fmla="*/ 39 w 40"/>
                <a:gd name="T1" fmla="*/ 0 h 24"/>
                <a:gd name="T2" fmla="*/ 8 w 40"/>
                <a:gd name="T3" fmla="*/ 0 h 24"/>
                <a:gd name="T4" fmla="*/ 0 w 40"/>
                <a:gd name="T5" fmla="*/ 8 h 24"/>
                <a:gd name="T6" fmla="*/ 16 w 40"/>
                <a:gd name="T7" fmla="*/ 23 h 24"/>
                <a:gd name="T8" fmla="*/ 39 w 40"/>
                <a:gd name="T9" fmla="*/ 16 h 24"/>
                <a:gd name="T10" fmla="*/ 39 w 40"/>
                <a:gd name="T11" fmla="*/ 0 h 24"/>
              </a:gdLst>
              <a:ahLst/>
              <a:cxnLst>
                <a:cxn ang="0">
                  <a:pos x="T0" y="T1"/>
                </a:cxn>
                <a:cxn ang="0">
                  <a:pos x="T2" y="T3"/>
                </a:cxn>
                <a:cxn ang="0">
                  <a:pos x="T4" y="T5"/>
                </a:cxn>
                <a:cxn ang="0">
                  <a:pos x="T6" y="T7"/>
                </a:cxn>
                <a:cxn ang="0">
                  <a:pos x="T8" y="T9"/>
                </a:cxn>
                <a:cxn ang="0">
                  <a:pos x="T10" y="T11"/>
                </a:cxn>
              </a:cxnLst>
              <a:rect l="0" t="0" r="r" b="b"/>
              <a:pathLst>
                <a:path w="40" h="24">
                  <a:moveTo>
                    <a:pt x="39" y="0"/>
                  </a:moveTo>
                  <a:lnTo>
                    <a:pt x="8" y="0"/>
                  </a:lnTo>
                  <a:lnTo>
                    <a:pt x="0" y="8"/>
                  </a:lnTo>
                  <a:lnTo>
                    <a:pt x="16" y="23"/>
                  </a:lnTo>
                  <a:lnTo>
                    <a:pt x="39" y="16"/>
                  </a:lnTo>
                  <a:lnTo>
                    <a:pt x="39" y="0"/>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12" name="Freeform 56"/>
            <p:cNvSpPr>
              <a:spLocks/>
            </p:cNvSpPr>
            <p:nvPr/>
          </p:nvSpPr>
          <p:spPr bwMode="auto">
            <a:xfrm>
              <a:off x="4827" y="2811"/>
              <a:ext cx="41" cy="41"/>
            </a:xfrm>
            <a:custGeom>
              <a:avLst/>
              <a:gdLst>
                <a:gd name="T0" fmla="*/ 24 w 41"/>
                <a:gd name="T1" fmla="*/ 0 h 41"/>
                <a:gd name="T2" fmla="*/ 0 w 41"/>
                <a:gd name="T3" fmla="*/ 8 h 41"/>
                <a:gd name="T4" fmla="*/ 8 w 41"/>
                <a:gd name="T5" fmla="*/ 32 h 41"/>
                <a:gd name="T6" fmla="*/ 32 w 41"/>
                <a:gd name="T7" fmla="*/ 40 h 41"/>
                <a:gd name="T8" fmla="*/ 40 w 41"/>
                <a:gd name="T9" fmla="*/ 32 h 41"/>
                <a:gd name="T10" fmla="*/ 32 w 41"/>
                <a:gd name="T11" fmla="*/ 0 h 41"/>
                <a:gd name="T12" fmla="*/ 24 w 41"/>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1" h="41">
                  <a:moveTo>
                    <a:pt x="24" y="0"/>
                  </a:moveTo>
                  <a:lnTo>
                    <a:pt x="0" y="8"/>
                  </a:lnTo>
                  <a:lnTo>
                    <a:pt x="8" y="32"/>
                  </a:lnTo>
                  <a:lnTo>
                    <a:pt x="32" y="40"/>
                  </a:lnTo>
                  <a:lnTo>
                    <a:pt x="40" y="32"/>
                  </a:lnTo>
                  <a:lnTo>
                    <a:pt x="32" y="0"/>
                  </a:lnTo>
                  <a:lnTo>
                    <a:pt x="24" y="0"/>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13" name="Freeform 57"/>
            <p:cNvSpPr>
              <a:spLocks/>
            </p:cNvSpPr>
            <p:nvPr/>
          </p:nvSpPr>
          <p:spPr bwMode="auto">
            <a:xfrm>
              <a:off x="4931" y="2692"/>
              <a:ext cx="81" cy="144"/>
            </a:xfrm>
            <a:custGeom>
              <a:avLst/>
              <a:gdLst>
                <a:gd name="T0" fmla="*/ 40 w 81"/>
                <a:gd name="T1" fmla="*/ 63 h 144"/>
                <a:gd name="T2" fmla="*/ 32 w 81"/>
                <a:gd name="T3" fmla="*/ 87 h 144"/>
                <a:gd name="T4" fmla="*/ 16 w 81"/>
                <a:gd name="T5" fmla="*/ 95 h 144"/>
                <a:gd name="T6" fmla="*/ 16 w 81"/>
                <a:gd name="T7" fmla="*/ 111 h 144"/>
                <a:gd name="T8" fmla="*/ 40 w 81"/>
                <a:gd name="T9" fmla="*/ 127 h 144"/>
                <a:gd name="T10" fmla="*/ 56 w 81"/>
                <a:gd name="T11" fmla="*/ 143 h 144"/>
                <a:gd name="T12" fmla="*/ 64 w 81"/>
                <a:gd name="T13" fmla="*/ 143 h 144"/>
                <a:gd name="T14" fmla="*/ 80 w 81"/>
                <a:gd name="T15" fmla="*/ 127 h 144"/>
                <a:gd name="T16" fmla="*/ 80 w 81"/>
                <a:gd name="T17" fmla="*/ 119 h 144"/>
                <a:gd name="T18" fmla="*/ 80 w 81"/>
                <a:gd name="T19" fmla="*/ 87 h 144"/>
                <a:gd name="T20" fmla="*/ 72 w 81"/>
                <a:gd name="T21" fmla="*/ 63 h 144"/>
                <a:gd name="T22" fmla="*/ 56 w 81"/>
                <a:gd name="T23" fmla="*/ 31 h 144"/>
                <a:gd name="T24" fmla="*/ 40 w 81"/>
                <a:gd name="T25" fmla="*/ 0 h 144"/>
                <a:gd name="T26" fmla="*/ 24 w 81"/>
                <a:gd name="T27" fmla="*/ 16 h 144"/>
                <a:gd name="T28" fmla="*/ 8 w 81"/>
                <a:gd name="T29" fmla="*/ 31 h 144"/>
                <a:gd name="T30" fmla="*/ 0 w 81"/>
                <a:gd name="T31" fmla="*/ 39 h 144"/>
                <a:gd name="T32" fmla="*/ 16 w 81"/>
                <a:gd name="T33" fmla="*/ 55 h 144"/>
                <a:gd name="T34" fmla="*/ 40 w 81"/>
                <a:gd name="T35" fmla="*/ 6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1" h="144">
                  <a:moveTo>
                    <a:pt x="40" y="63"/>
                  </a:moveTo>
                  <a:lnTo>
                    <a:pt x="32" y="87"/>
                  </a:lnTo>
                  <a:lnTo>
                    <a:pt x="16" y="95"/>
                  </a:lnTo>
                  <a:lnTo>
                    <a:pt x="16" y="111"/>
                  </a:lnTo>
                  <a:lnTo>
                    <a:pt x="40" y="127"/>
                  </a:lnTo>
                  <a:lnTo>
                    <a:pt x="56" y="143"/>
                  </a:lnTo>
                  <a:lnTo>
                    <a:pt x="64" y="143"/>
                  </a:lnTo>
                  <a:lnTo>
                    <a:pt x="80" y="127"/>
                  </a:lnTo>
                  <a:lnTo>
                    <a:pt x="80" y="119"/>
                  </a:lnTo>
                  <a:lnTo>
                    <a:pt x="80" y="87"/>
                  </a:lnTo>
                  <a:lnTo>
                    <a:pt x="72" y="63"/>
                  </a:lnTo>
                  <a:lnTo>
                    <a:pt x="56" y="31"/>
                  </a:lnTo>
                  <a:lnTo>
                    <a:pt x="40" y="0"/>
                  </a:lnTo>
                  <a:lnTo>
                    <a:pt x="24" y="16"/>
                  </a:lnTo>
                  <a:lnTo>
                    <a:pt x="8" y="31"/>
                  </a:lnTo>
                  <a:lnTo>
                    <a:pt x="0" y="39"/>
                  </a:lnTo>
                  <a:lnTo>
                    <a:pt x="16" y="55"/>
                  </a:lnTo>
                  <a:lnTo>
                    <a:pt x="40" y="63"/>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14" name="Freeform 58"/>
            <p:cNvSpPr>
              <a:spLocks/>
            </p:cNvSpPr>
            <p:nvPr/>
          </p:nvSpPr>
          <p:spPr bwMode="auto">
            <a:xfrm>
              <a:off x="3791" y="3448"/>
              <a:ext cx="440" cy="193"/>
            </a:xfrm>
            <a:custGeom>
              <a:avLst/>
              <a:gdLst>
                <a:gd name="T0" fmla="*/ 223 w 440"/>
                <a:gd name="T1" fmla="*/ 16 h 193"/>
                <a:gd name="T2" fmla="*/ 199 w 440"/>
                <a:gd name="T3" fmla="*/ 24 h 193"/>
                <a:gd name="T4" fmla="*/ 176 w 440"/>
                <a:gd name="T5" fmla="*/ 40 h 193"/>
                <a:gd name="T6" fmla="*/ 144 w 440"/>
                <a:gd name="T7" fmla="*/ 56 h 193"/>
                <a:gd name="T8" fmla="*/ 120 w 440"/>
                <a:gd name="T9" fmla="*/ 72 h 193"/>
                <a:gd name="T10" fmla="*/ 96 w 440"/>
                <a:gd name="T11" fmla="*/ 80 h 193"/>
                <a:gd name="T12" fmla="*/ 64 w 440"/>
                <a:gd name="T13" fmla="*/ 80 h 193"/>
                <a:gd name="T14" fmla="*/ 48 w 440"/>
                <a:gd name="T15" fmla="*/ 72 h 193"/>
                <a:gd name="T16" fmla="*/ 32 w 440"/>
                <a:gd name="T17" fmla="*/ 56 h 193"/>
                <a:gd name="T18" fmla="*/ 24 w 440"/>
                <a:gd name="T19" fmla="*/ 56 h 193"/>
                <a:gd name="T20" fmla="*/ 8 w 440"/>
                <a:gd name="T21" fmla="*/ 88 h 193"/>
                <a:gd name="T22" fmla="*/ 0 w 440"/>
                <a:gd name="T23" fmla="*/ 120 h 193"/>
                <a:gd name="T24" fmla="*/ 16 w 440"/>
                <a:gd name="T25" fmla="*/ 152 h 193"/>
                <a:gd name="T26" fmla="*/ 40 w 440"/>
                <a:gd name="T27" fmla="*/ 168 h 193"/>
                <a:gd name="T28" fmla="*/ 72 w 440"/>
                <a:gd name="T29" fmla="*/ 168 h 193"/>
                <a:gd name="T30" fmla="*/ 96 w 440"/>
                <a:gd name="T31" fmla="*/ 176 h 193"/>
                <a:gd name="T32" fmla="*/ 128 w 440"/>
                <a:gd name="T33" fmla="*/ 176 h 193"/>
                <a:gd name="T34" fmla="*/ 152 w 440"/>
                <a:gd name="T35" fmla="*/ 184 h 193"/>
                <a:gd name="T36" fmla="*/ 184 w 440"/>
                <a:gd name="T37" fmla="*/ 184 h 193"/>
                <a:gd name="T38" fmla="*/ 239 w 440"/>
                <a:gd name="T39" fmla="*/ 184 h 193"/>
                <a:gd name="T40" fmla="*/ 263 w 440"/>
                <a:gd name="T41" fmla="*/ 184 h 193"/>
                <a:gd name="T42" fmla="*/ 295 w 440"/>
                <a:gd name="T43" fmla="*/ 192 h 193"/>
                <a:gd name="T44" fmla="*/ 327 w 440"/>
                <a:gd name="T45" fmla="*/ 192 h 193"/>
                <a:gd name="T46" fmla="*/ 343 w 440"/>
                <a:gd name="T47" fmla="*/ 192 h 193"/>
                <a:gd name="T48" fmla="*/ 359 w 440"/>
                <a:gd name="T49" fmla="*/ 176 h 193"/>
                <a:gd name="T50" fmla="*/ 383 w 440"/>
                <a:gd name="T51" fmla="*/ 152 h 193"/>
                <a:gd name="T52" fmla="*/ 399 w 440"/>
                <a:gd name="T53" fmla="*/ 128 h 193"/>
                <a:gd name="T54" fmla="*/ 407 w 440"/>
                <a:gd name="T55" fmla="*/ 104 h 193"/>
                <a:gd name="T56" fmla="*/ 423 w 440"/>
                <a:gd name="T57" fmla="*/ 80 h 193"/>
                <a:gd name="T58" fmla="*/ 439 w 440"/>
                <a:gd name="T59" fmla="*/ 56 h 193"/>
                <a:gd name="T60" fmla="*/ 439 w 440"/>
                <a:gd name="T61" fmla="*/ 32 h 193"/>
                <a:gd name="T62" fmla="*/ 431 w 440"/>
                <a:gd name="T63" fmla="*/ 8 h 193"/>
                <a:gd name="T64" fmla="*/ 407 w 440"/>
                <a:gd name="T65" fmla="*/ 0 h 193"/>
                <a:gd name="T66" fmla="*/ 399 w 440"/>
                <a:gd name="T67" fmla="*/ 0 h 193"/>
                <a:gd name="T68" fmla="*/ 367 w 440"/>
                <a:gd name="T69" fmla="*/ 16 h 193"/>
                <a:gd name="T70" fmla="*/ 343 w 440"/>
                <a:gd name="T71" fmla="*/ 32 h 193"/>
                <a:gd name="T72" fmla="*/ 311 w 440"/>
                <a:gd name="T73" fmla="*/ 48 h 193"/>
                <a:gd name="T74" fmla="*/ 287 w 440"/>
                <a:gd name="T75" fmla="*/ 72 h 193"/>
                <a:gd name="T76" fmla="*/ 271 w 440"/>
                <a:gd name="T77" fmla="*/ 64 h 193"/>
                <a:gd name="T78" fmla="*/ 263 w 440"/>
                <a:gd name="T79" fmla="*/ 40 h 193"/>
                <a:gd name="T80" fmla="*/ 247 w 440"/>
                <a:gd name="T81" fmla="*/ 16 h 193"/>
                <a:gd name="T82" fmla="*/ 223 w 440"/>
                <a:gd name="T83" fmla="*/ 1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0" h="193">
                  <a:moveTo>
                    <a:pt x="223" y="16"/>
                  </a:moveTo>
                  <a:lnTo>
                    <a:pt x="199" y="24"/>
                  </a:lnTo>
                  <a:lnTo>
                    <a:pt x="176" y="40"/>
                  </a:lnTo>
                  <a:lnTo>
                    <a:pt x="144" y="56"/>
                  </a:lnTo>
                  <a:lnTo>
                    <a:pt x="120" y="72"/>
                  </a:lnTo>
                  <a:lnTo>
                    <a:pt x="96" y="80"/>
                  </a:lnTo>
                  <a:lnTo>
                    <a:pt x="64" y="80"/>
                  </a:lnTo>
                  <a:lnTo>
                    <a:pt x="48" y="72"/>
                  </a:lnTo>
                  <a:lnTo>
                    <a:pt x="32" y="56"/>
                  </a:lnTo>
                  <a:lnTo>
                    <a:pt x="24" y="56"/>
                  </a:lnTo>
                  <a:lnTo>
                    <a:pt x="8" y="88"/>
                  </a:lnTo>
                  <a:lnTo>
                    <a:pt x="0" y="120"/>
                  </a:lnTo>
                  <a:lnTo>
                    <a:pt x="16" y="152"/>
                  </a:lnTo>
                  <a:lnTo>
                    <a:pt x="40" y="168"/>
                  </a:lnTo>
                  <a:lnTo>
                    <a:pt x="72" y="168"/>
                  </a:lnTo>
                  <a:lnTo>
                    <a:pt x="96" y="176"/>
                  </a:lnTo>
                  <a:lnTo>
                    <a:pt x="128" y="176"/>
                  </a:lnTo>
                  <a:lnTo>
                    <a:pt x="152" y="184"/>
                  </a:lnTo>
                  <a:lnTo>
                    <a:pt x="184" y="184"/>
                  </a:lnTo>
                  <a:lnTo>
                    <a:pt x="239" y="184"/>
                  </a:lnTo>
                  <a:lnTo>
                    <a:pt x="263" y="184"/>
                  </a:lnTo>
                  <a:lnTo>
                    <a:pt x="295" y="192"/>
                  </a:lnTo>
                  <a:lnTo>
                    <a:pt x="327" y="192"/>
                  </a:lnTo>
                  <a:lnTo>
                    <a:pt x="343" y="192"/>
                  </a:lnTo>
                  <a:lnTo>
                    <a:pt x="359" y="176"/>
                  </a:lnTo>
                  <a:lnTo>
                    <a:pt x="383" y="152"/>
                  </a:lnTo>
                  <a:lnTo>
                    <a:pt x="399" y="128"/>
                  </a:lnTo>
                  <a:lnTo>
                    <a:pt x="407" y="104"/>
                  </a:lnTo>
                  <a:lnTo>
                    <a:pt x="423" y="80"/>
                  </a:lnTo>
                  <a:lnTo>
                    <a:pt x="439" y="56"/>
                  </a:lnTo>
                  <a:lnTo>
                    <a:pt x="439" y="32"/>
                  </a:lnTo>
                  <a:lnTo>
                    <a:pt x="431" y="8"/>
                  </a:lnTo>
                  <a:lnTo>
                    <a:pt x="407" y="0"/>
                  </a:lnTo>
                  <a:lnTo>
                    <a:pt x="399" y="0"/>
                  </a:lnTo>
                  <a:lnTo>
                    <a:pt x="367" y="16"/>
                  </a:lnTo>
                  <a:lnTo>
                    <a:pt x="343" y="32"/>
                  </a:lnTo>
                  <a:lnTo>
                    <a:pt x="311" y="48"/>
                  </a:lnTo>
                  <a:lnTo>
                    <a:pt x="287" y="72"/>
                  </a:lnTo>
                  <a:lnTo>
                    <a:pt x="271" y="64"/>
                  </a:lnTo>
                  <a:lnTo>
                    <a:pt x="263" y="40"/>
                  </a:lnTo>
                  <a:lnTo>
                    <a:pt x="247" y="16"/>
                  </a:lnTo>
                  <a:lnTo>
                    <a:pt x="223" y="16"/>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15" name="Freeform 59"/>
            <p:cNvSpPr>
              <a:spLocks/>
            </p:cNvSpPr>
            <p:nvPr/>
          </p:nvSpPr>
          <p:spPr bwMode="auto">
            <a:xfrm>
              <a:off x="4732" y="3536"/>
              <a:ext cx="104" cy="121"/>
            </a:xfrm>
            <a:custGeom>
              <a:avLst/>
              <a:gdLst>
                <a:gd name="T0" fmla="*/ 48 w 104"/>
                <a:gd name="T1" fmla="*/ 0 h 121"/>
                <a:gd name="T2" fmla="*/ 16 w 104"/>
                <a:gd name="T3" fmla="*/ 0 h 121"/>
                <a:gd name="T4" fmla="*/ 0 w 104"/>
                <a:gd name="T5" fmla="*/ 16 h 121"/>
                <a:gd name="T6" fmla="*/ 0 w 104"/>
                <a:gd name="T7" fmla="*/ 32 h 121"/>
                <a:gd name="T8" fmla="*/ 16 w 104"/>
                <a:gd name="T9" fmla="*/ 56 h 121"/>
                <a:gd name="T10" fmla="*/ 40 w 104"/>
                <a:gd name="T11" fmla="*/ 64 h 121"/>
                <a:gd name="T12" fmla="*/ 56 w 104"/>
                <a:gd name="T13" fmla="*/ 72 h 121"/>
                <a:gd name="T14" fmla="*/ 56 w 104"/>
                <a:gd name="T15" fmla="*/ 80 h 121"/>
                <a:gd name="T16" fmla="*/ 40 w 104"/>
                <a:gd name="T17" fmla="*/ 104 h 121"/>
                <a:gd name="T18" fmla="*/ 56 w 104"/>
                <a:gd name="T19" fmla="*/ 120 h 121"/>
                <a:gd name="T20" fmla="*/ 87 w 104"/>
                <a:gd name="T21" fmla="*/ 120 h 121"/>
                <a:gd name="T22" fmla="*/ 95 w 104"/>
                <a:gd name="T23" fmla="*/ 112 h 121"/>
                <a:gd name="T24" fmla="*/ 103 w 104"/>
                <a:gd name="T25" fmla="*/ 104 h 121"/>
                <a:gd name="T26" fmla="*/ 95 w 104"/>
                <a:gd name="T27" fmla="*/ 80 h 121"/>
                <a:gd name="T28" fmla="*/ 87 w 104"/>
                <a:gd name="T29" fmla="*/ 56 h 121"/>
                <a:gd name="T30" fmla="*/ 72 w 104"/>
                <a:gd name="T31" fmla="*/ 32 h 121"/>
                <a:gd name="T32" fmla="*/ 64 w 104"/>
                <a:gd name="T33" fmla="*/ 16 h 121"/>
                <a:gd name="T34" fmla="*/ 48 w 104"/>
                <a:gd name="T35"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4" h="121">
                  <a:moveTo>
                    <a:pt x="48" y="0"/>
                  </a:moveTo>
                  <a:lnTo>
                    <a:pt x="16" y="0"/>
                  </a:lnTo>
                  <a:lnTo>
                    <a:pt x="0" y="16"/>
                  </a:lnTo>
                  <a:lnTo>
                    <a:pt x="0" y="32"/>
                  </a:lnTo>
                  <a:lnTo>
                    <a:pt x="16" y="56"/>
                  </a:lnTo>
                  <a:lnTo>
                    <a:pt x="40" y="64"/>
                  </a:lnTo>
                  <a:lnTo>
                    <a:pt x="56" y="72"/>
                  </a:lnTo>
                  <a:lnTo>
                    <a:pt x="56" y="80"/>
                  </a:lnTo>
                  <a:lnTo>
                    <a:pt x="40" y="104"/>
                  </a:lnTo>
                  <a:lnTo>
                    <a:pt x="56" y="120"/>
                  </a:lnTo>
                  <a:lnTo>
                    <a:pt x="87" y="120"/>
                  </a:lnTo>
                  <a:lnTo>
                    <a:pt x="95" y="112"/>
                  </a:lnTo>
                  <a:lnTo>
                    <a:pt x="103" y="104"/>
                  </a:lnTo>
                  <a:lnTo>
                    <a:pt x="95" y="80"/>
                  </a:lnTo>
                  <a:lnTo>
                    <a:pt x="87" y="56"/>
                  </a:lnTo>
                  <a:lnTo>
                    <a:pt x="72" y="32"/>
                  </a:lnTo>
                  <a:lnTo>
                    <a:pt x="64" y="16"/>
                  </a:lnTo>
                  <a:lnTo>
                    <a:pt x="48" y="0"/>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16" name="Freeform 60"/>
            <p:cNvSpPr>
              <a:spLocks/>
            </p:cNvSpPr>
            <p:nvPr/>
          </p:nvSpPr>
          <p:spPr bwMode="auto">
            <a:xfrm>
              <a:off x="4676" y="3664"/>
              <a:ext cx="73" cy="48"/>
            </a:xfrm>
            <a:custGeom>
              <a:avLst/>
              <a:gdLst>
                <a:gd name="T0" fmla="*/ 56 w 73"/>
                <a:gd name="T1" fmla="*/ 7 h 48"/>
                <a:gd name="T2" fmla="*/ 32 w 73"/>
                <a:gd name="T3" fmla="*/ 0 h 48"/>
                <a:gd name="T4" fmla="*/ 8 w 73"/>
                <a:gd name="T5" fmla="*/ 15 h 48"/>
                <a:gd name="T6" fmla="*/ 0 w 73"/>
                <a:gd name="T7" fmla="*/ 23 h 48"/>
                <a:gd name="T8" fmla="*/ 0 w 73"/>
                <a:gd name="T9" fmla="*/ 39 h 48"/>
                <a:gd name="T10" fmla="*/ 24 w 73"/>
                <a:gd name="T11" fmla="*/ 47 h 48"/>
                <a:gd name="T12" fmla="*/ 48 w 73"/>
                <a:gd name="T13" fmla="*/ 39 h 48"/>
                <a:gd name="T14" fmla="*/ 72 w 73"/>
                <a:gd name="T15" fmla="*/ 23 h 48"/>
                <a:gd name="T16" fmla="*/ 56 w 73"/>
                <a:gd name="T17" fmla="*/ 7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48">
                  <a:moveTo>
                    <a:pt x="56" y="7"/>
                  </a:moveTo>
                  <a:lnTo>
                    <a:pt x="32" y="0"/>
                  </a:lnTo>
                  <a:lnTo>
                    <a:pt x="8" y="15"/>
                  </a:lnTo>
                  <a:lnTo>
                    <a:pt x="0" y="23"/>
                  </a:lnTo>
                  <a:lnTo>
                    <a:pt x="0" y="39"/>
                  </a:lnTo>
                  <a:lnTo>
                    <a:pt x="24" y="47"/>
                  </a:lnTo>
                  <a:lnTo>
                    <a:pt x="48" y="39"/>
                  </a:lnTo>
                  <a:lnTo>
                    <a:pt x="72" y="23"/>
                  </a:lnTo>
                  <a:lnTo>
                    <a:pt x="56" y="7"/>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17" name="Freeform 61"/>
            <p:cNvSpPr>
              <a:spLocks/>
            </p:cNvSpPr>
            <p:nvPr/>
          </p:nvSpPr>
          <p:spPr bwMode="auto">
            <a:xfrm>
              <a:off x="4796" y="3703"/>
              <a:ext cx="16" cy="25"/>
            </a:xfrm>
            <a:custGeom>
              <a:avLst/>
              <a:gdLst>
                <a:gd name="T0" fmla="*/ 8 w 16"/>
                <a:gd name="T1" fmla="*/ 0 h 25"/>
                <a:gd name="T2" fmla="*/ 0 w 16"/>
                <a:gd name="T3" fmla="*/ 0 h 25"/>
                <a:gd name="T4" fmla="*/ 8 w 16"/>
                <a:gd name="T5" fmla="*/ 24 h 25"/>
                <a:gd name="T6" fmla="*/ 15 w 16"/>
                <a:gd name="T7" fmla="*/ 0 h 25"/>
                <a:gd name="T8" fmla="*/ 8 w 16"/>
                <a:gd name="T9" fmla="*/ 0 h 25"/>
              </a:gdLst>
              <a:ahLst/>
              <a:cxnLst>
                <a:cxn ang="0">
                  <a:pos x="T0" y="T1"/>
                </a:cxn>
                <a:cxn ang="0">
                  <a:pos x="T2" y="T3"/>
                </a:cxn>
                <a:cxn ang="0">
                  <a:pos x="T4" y="T5"/>
                </a:cxn>
                <a:cxn ang="0">
                  <a:pos x="T6" y="T7"/>
                </a:cxn>
                <a:cxn ang="0">
                  <a:pos x="T8" y="T9"/>
                </a:cxn>
              </a:cxnLst>
              <a:rect l="0" t="0" r="r" b="b"/>
              <a:pathLst>
                <a:path w="16" h="25">
                  <a:moveTo>
                    <a:pt x="8" y="0"/>
                  </a:moveTo>
                  <a:lnTo>
                    <a:pt x="0" y="0"/>
                  </a:lnTo>
                  <a:lnTo>
                    <a:pt x="8" y="24"/>
                  </a:lnTo>
                  <a:lnTo>
                    <a:pt x="15" y="0"/>
                  </a:lnTo>
                  <a:lnTo>
                    <a:pt x="8" y="0"/>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18" name="Freeform 62"/>
            <p:cNvSpPr>
              <a:spLocks/>
            </p:cNvSpPr>
            <p:nvPr/>
          </p:nvSpPr>
          <p:spPr bwMode="auto">
            <a:xfrm>
              <a:off x="4628" y="3735"/>
              <a:ext cx="81" cy="41"/>
            </a:xfrm>
            <a:custGeom>
              <a:avLst/>
              <a:gdLst>
                <a:gd name="T0" fmla="*/ 56 w 81"/>
                <a:gd name="T1" fmla="*/ 8 h 41"/>
                <a:gd name="T2" fmla="*/ 32 w 81"/>
                <a:gd name="T3" fmla="*/ 0 h 41"/>
                <a:gd name="T4" fmla="*/ 8 w 81"/>
                <a:gd name="T5" fmla="*/ 8 h 41"/>
                <a:gd name="T6" fmla="*/ 0 w 81"/>
                <a:gd name="T7" fmla="*/ 16 h 41"/>
                <a:gd name="T8" fmla="*/ 0 w 81"/>
                <a:gd name="T9" fmla="*/ 32 h 41"/>
                <a:gd name="T10" fmla="*/ 24 w 81"/>
                <a:gd name="T11" fmla="*/ 40 h 41"/>
                <a:gd name="T12" fmla="*/ 48 w 81"/>
                <a:gd name="T13" fmla="*/ 32 h 41"/>
                <a:gd name="T14" fmla="*/ 80 w 81"/>
                <a:gd name="T15" fmla="*/ 24 h 41"/>
                <a:gd name="T16" fmla="*/ 80 w 81"/>
                <a:gd name="T17" fmla="*/ 16 h 41"/>
                <a:gd name="T18" fmla="*/ 56 w 81"/>
                <a:gd name="T19" fmla="*/ 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 h="41">
                  <a:moveTo>
                    <a:pt x="56" y="8"/>
                  </a:moveTo>
                  <a:lnTo>
                    <a:pt x="32" y="0"/>
                  </a:lnTo>
                  <a:lnTo>
                    <a:pt x="8" y="8"/>
                  </a:lnTo>
                  <a:lnTo>
                    <a:pt x="0" y="16"/>
                  </a:lnTo>
                  <a:lnTo>
                    <a:pt x="0" y="32"/>
                  </a:lnTo>
                  <a:lnTo>
                    <a:pt x="24" y="40"/>
                  </a:lnTo>
                  <a:lnTo>
                    <a:pt x="48" y="32"/>
                  </a:lnTo>
                  <a:lnTo>
                    <a:pt x="80" y="24"/>
                  </a:lnTo>
                  <a:lnTo>
                    <a:pt x="80" y="16"/>
                  </a:lnTo>
                  <a:lnTo>
                    <a:pt x="56" y="8"/>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19" name="Freeform 63"/>
            <p:cNvSpPr>
              <a:spLocks/>
            </p:cNvSpPr>
            <p:nvPr/>
          </p:nvSpPr>
          <p:spPr bwMode="auto">
            <a:xfrm>
              <a:off x="4708" y="3783"/>
              <a:ext cx="9" cy="17"/>
            </a:xfrm>
            <a:custGeom>
              <a:avLst/>
              <a:gdLst>
                <a:gd name="T0" fmla="*/ 8 w 9"/>
                <a:gd name="T1" fmla="*/ 0 h 17"/>
                <a:gd name="T2" fmla="*/ 0 w 9"/>
                <a:gd name="T3" fmla="*/ 8 h 17"/>
                <a:gd name="T4" fmla="*/ 0 w 9"/>
                <a:gd name="T5" fmla="*/ 16 h 17"/>
                <a:gd name="T6" fmla="*/ 8 w 9"/>
                <a:gd name="T7" fmla="*/ 16 h 17"/>
                <a:gd name="T8" fmla="*/ 8 w 9"/>
                <a:gd name="T9" fmla="*/ 0 h 17"/>
              </a:gdLst>
              <a:ahLst/>
              <a:cxnLst>
                <a:cxn ang="0">
                  <a:pos x="T0" y="T1"/>
                </a:cxn>
                <a:cxn ang="0">
                  <a:pos x="T2" y="T3"/>
                </a:cxn>
                <a:cxn ang="0">
                  <a:pos x="T4" y="T5"/>
                </a:cxn>
                <a:cxn ang="0">
                  <a:pos x="T6" y="T7"/>
                </a:cxn>
                <a:cxn ang="0">
                  <a:pos x="T8" y="T9"/>
                </a:cxn>
              </a:cxnLst>
              <a:rect l="0" t="0" r="r" b="b"/>
              <a:pathLst>
                <a:path w="9" h="17">
                  <a:moveTo>
                    <a:pt x="8" y="0"/>
                  </a:moveTo>
                  <a:lnTo>
                    <a:pt x="0" y="8"/>
                  </a:lnTo>
                  <a:lnTo>
                    <a:pt x="0" y="16"/>
                  </a:lnTo>
                  <a:lnTo>
                    <a:pt x="8" y="16"/>
                  </a:lnTo>
                  <a:lnTo>
                    <a:pt x="8" y="0"/>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20" name="Freeform 64"/>
            <p:cNvSpPr>
              <a:spLocks/>
            </p:cNvSpPr>
            <p:nvPr/>
          </p:nvSpPr>
          <p:spPr bwMode="auto">
            <a:xfrm>
              <a:off x="4796" y="3751"/>
              <a:ext cx="64" cy="49"/>
            </a:xfrm>
            <a:custGeom>
              <a:avLst/>
              <a:gdLst>
                <a:gd name="T0" fmla="*/ 23 w 64"/>
                <a:gd name="T1" fmla="*/ 0 h 49"/>
                <a:gd name="T2" fmla="*/ 0 w 64"/>
                <a:gd name="T3" fmla="*/ 16 h 49"/>
                <a:gd name="T4" fmla="*/ 0 w 64"/>
                <a:gd name="T5" fmla="*/ 32 h 49"/>
                <a:gd name="T6" fmla="*/ 15 w 64"/>
                <a:gd name="T7" fmla="*/ 48 h 49"/>
                <a:gd name="T8" fmla="*/ 39 w 64"/>
                <a:gd name="T9" fmla="*/ 40 h 49"/>
                <a:gd name="T10" fmla="*/ 47 w 64"/>
                <a:gd name="T11" fmla="*/ 40 h 49"/>
                <a:gd name="T12" fmla="*/ 63 w 64"/>
                <a:gd name="T13" fmla="*/ 24 h 49"/>
                <a:gd name="T14" fmla="*/ 63 w 64"/>
                <a:gd name="T15" fmla="*/ 16 h 49"/>
                <a:gd name="T16" fmla="*/ 39 w 64"/>
                <a:gd name="T17" fmla="*/ 0 h 49"/>
                <a:gd name="T18" fmla="*/ 23 w 64"/>
                <a:gd name="T1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49">
                  <a:moveTo>
                    <a:pt x="23" y="0"/>
                  </a:moveTo>
                  <a:lnTo>
                    <a:pt x="0" y="16"/>
                  </a:lnTo>
                  <a:lnTo>
                    <a:pt x="0" y="32"/>
                  </a:lnTo>
                  <a:lnTo>
                    <a:pt x="15" y="48"/>
                  </a:lnTo>
                  <a:lnTo>
                    <a:pt x="39" y="40"/>
                  </a:lnTo>
                  <a:lnTo>
                    <a:pt x="47" y="40"/>
                  </a:lnTo>
                  <a:lnTo>
                    <a:pt x="63" y="24"/>
                  </a:lnTo>
                  <a:lnTo>
                    <a:pt x="63" y="16"/>
                  </a:lnTo>
                  <a:lnTo>
                    <a:pt x="39" y="0"/>
                  </a:lnTo>
                  <a:lnTo>
                    <a:pt x="23" y="0"/>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21" name="Freeform 65"/>
            <p:cNvSpPr>
              <a:spLocks/>
            </p:cNvSpPr>
            <p:nvPr/>
          </p:nvSpPr>
          <p:spPr bwMode="auto">
            <a:xfrm>
              <a:off x="4756" y="3815"/>
              <a:ext cx="112" cy="41"/>
            </a:xfrm>
            <a:custGeom>
              <a:avLst/>
              <a:gdLst>
                <a:gd name="T0" fmla="*/ 40 w 112"/>
                <a:gd name="T1" fmla="*/ 0 h 41"/>
                <a:gd name="T2" fmla="*/ 8 w 112"/>
                <a:gd name="T3" fmla="*/ 8 h 41"/>
                <a:gd name="T4" fmla="*/ 0 w 112"/>
                <a:gd name="T5" fmla="*/ 16 h 41"/>
                <a:gd name="T6" fmla="*/ 8 w 112"/>
                <a:gd name="T7" fmla="*/ 32 h 41"/>
                <a:gd name="T8" fmla="*/ 32 w 112"/>
                <a:gd name="T9" fmla="*/ 40 h 41"/>
                <a:gd name="T10" fmla="*/ 71 w 112"/>
                <a:gd name="T11" fmla="*/ 32 h 41"/>
                <a:gd name="T12" fmla="*/ 111 w 112"/>
                <a:gd name="T13" fmla="*/ 24 h 41"/>
                <a:gd name="T14" fmla="*/ 95 w 112"/>
                <a:gd name="T15" fmla="*/ 0 h 41"/>
                <a:gd name="T16" fmla="*/ 87 w 112"/>
                <a:gd name="T17" fmla="*/ 0 h 41"/>
                <a:gd name="T18" fmla="*/ 55 w 112"/>
                <a:gd name="T19" fmla="*/ 0 h 41"/>
                <a:gd name="T20" fmla="*/ 40 w 112"/>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 h="41">
                  <a:moveTo>
                    <a:pt x="40" y="0"/>
                  </a:moveTo>
                  <a:lnTo>
                    <a:pt x="8" y="8"/>
                  </a:lnTo>
                  <a:lnTo>
                    <a:pt x="0" y="16"/>
                  </a:lnTo>
                  <a:lnTo>
                    <a:pt x="8" y="32"/>
                  </a:lnTo>
                  <a:lnTo>
                    <a:pt x="32" y="40"/>
                  </a:lnTo>
                  <a:lnTo>
                    <a:pt x="71" y="32"/>
                  </a:lnTo>
                  <a:lnTo>
                    <a:pt x="111" y="24"/>
                  </a:lnTo>
                  <a:lnTo>
                    <a:pt x="95" y="0"/>
                  </a:lnTo>
                  <a:lnTo>
                    <a:pt x="87" y="0"/>
                  </a:lnTo>
                  <a:lnTo>
                    <a:pt x="55" y="0"/>
                  </a:lnTo>
                  <a:lnTo>
                    <a:pt x="40" y="0"/>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22" name="Freeform 66"/>
            <p:cNvSpPr>
              <a:spLocks/>
            </p:cNvSpPr>
            <p:nvPr/>
          </p:nvSpPr>
          <p:spPr bwMode="auto">
            <a:xfrm>
              <a:off x="4724" y="3871"/>
              <a:ext cx="160" cy="40"/>
            </a:xfrm>
            <a:custGeom>
              <a:avLst/>
              <a:gdLst>
                <a:gd name="T0" fmla="*/ 80 w 160"/>
                <a:gd name="T1" fmla="*/ 0 h 40"/>
                <a:gd name="T2" fmla="*/ 48 w 160"/>
                <a:gd name="T3" fmla="*/ 8 h 40"/>
                <a:gd name="T4" fmla="*/ 16 w 160"/>
                <a:gd name="T5" fmla="*/ 8 h 40"/>
                <a:gd name="T6" fmla="*/ 0 w 160"/>
                <a:gd name="T7" fmla="*/ 24 h 40"/>
                <a:gd name="T8" fmla="*/ 8 w 160"/>
                <a:gd name="T9" fmla="*/ 32 h 40"/>
                <a:gd name="T10" fmla="*/ 48 w 160"/>
                <a:gd name="T11" fmla="*/ 39 h 40"/>
                <a:gd name="T12" fmla="*/ 87 w 160"/>
                <a:gd name="T13" fmla="*/ 39 h 40"/>
                <a:gd name="T14" fmla="*/ 119 w 160"/>
                <a:gd name="T15" fmla="*/ 32 h 40"/>
                <a:gd name="T16" fmla="*/ 143 w 160"/>
                <a:gd name="T17" fmla="*/ 24 h 40"/>
                <a:gd name="T18" fmla="*/ 159 w 160"/>
                <a:gd name="T19" fmla="*/ 16 h 40"/>
                <a:gd name="T20" fmla="*/ 143 w 160"/>
                <a:gd name="T21" fmla="*/ 0 h 40"/>
                <a:gd name="T22" fmla="*/ 111 w 160"/>
                <a:gd name="T23" fmla="*/ 0 h 40"/>
                <a:gd name="T24" fmla="*/ 80 w 160"/>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 h="40">
                  <a:moveTo>
                    <a:pt x="80" y="0"/>
                  </a:moveTo>
                  <a:lnTo>
                    <a:pt x="48" y="8"/>
                  </a:lnTo>
                  <a:lnTo>
                    <a:pt x="16" y="8"/>
                  </a:lnTo>
                  <a:lnTo>
                    <a:pt x="0" y="24"/>
                  </a:lnTo>
                  <a:lnTo>
                    <a:pt x="8" y="32"/>
                  </a:lnTo>
                  <a:lnTo>
                    <a:pt x="48" y="39"/>
                  </a:lnTo>
                  <a:lnTo>
                    <a:pt x="87" y="39"/>
                  </a:lnTo>
                  <a:lnTo>
                    <a:pt x="119" y="32"/>
                  </a:lnTo>
                  <a:lnTo>
                    <a:pt x="143" y="24"/>
                  </a:lnTo>
                  <a:lnTo>
                    <a:pt x="159" y="16"/>
                  </a:lnTo>
                  <a:lnTo>
                    <a:pt x="143" y="0"/>
                  </a:lnTo>
                  <a:lnTo>
                    <a:pt x="111" y="0"/>
                  </a:lnTo>
                  <a:lnTo>
                    <a:pt x="80" y="0"/>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23" name="Freeform 67"/>
            <p:cNvSpPr>
              <a:spLocks/>
            </p:cNvSpPr>
            <p:nvPr/>
          </p:nvSpPr>
          <p:spPr bwMode="auto">
            <a:xfrm>
              <a:off x="4684" y="3918"/>
              <a:ext cx="224" cy="41"/>
            </a:xfrm>
            <a:custGeom>
              <a:avLst/>
              <a:gdLst>
                <a:gd name="T0" fmla="*/ 127 w 224"/>
                <a:gd name="T1" fmla="*/ 8 h 41"/>
                <a:gd name="T2" fmla="*/ 96 w 224"/>
                <a:gd name="T3" fmla="*/ 8 h 41"/>
                <a:gd name="T4" fmla="*/ 56 w 224"/>
                <a:gd name="T5" fmla="*/ 0 h 41"/>
                <a:gd name="T6" fmla="*/ 16 w 224"/>
                <a:gd name="T7" fmla="*/ 0 h 41"/>
                <a:gd name="T8" fmla="*/ 0 w 224"/>
                <a:gd name="T9" fmla="*/ 8 h 41"/>
                <a:gd name="T10" fmla="*/ 8 w 224"/>
                <a:gd name="T11" fmla="*/ 32 h 41"/>
                <a:gd name="T12" fmla="*/ 16 w 224"/>
                <a:gd name="T13" fmla="*/ 32 h 41"/>
                <a:gd name="T14" fmla="*/ 64 w 224"/>
                <a:gd name="T15" fmla="*/ 40 h 41"/>
                <a:gd name="T16" fmla="*/ 112 w 224"/>
                <a:gd name="T17" fmla="*/ 40 h 41"/>
                <a:gd name="T18" fmla="*/ 159 w 224"/>
                <a:gd name="T19" fmla="*/ 40 h 41"/>
                <a:gd name="T20" fmla="*/ 207 w 224"/>
                <a:gd name="T21" fmla="*/ 40 h 41"/>
                <a:gd name="T22" fmla="*/ 223 w 224"/>
                <a:gd name="T23" fmla="*/ 24 h 41"/>
                <a:gd name="T24" fmla="*/ 223 w 224"/>
                <a:gd name="T25" fmla="*/ 8 h 41"/>
                <a:gd name="T26" fmla="*/ 207 w 224"/>
                <a:gd name="T27" fmla="*/ 8 h 41"/>
                <a:gd name="T28" fmla="*/ 175 w 224"/>
                <a:gd name="T29" fmla="*/ 0 h 41"/>
                <a:gd name="T30" fmla="*/ 143 w 224"/>
                <a:gd name="T31" fmla="*/ 0 h 41"/>
                <a:gd name="T32" fmla="*/ 127 w 224"/>
                <a:gd name="T33" fmla="*/ 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4" h="41">
                  <a:moveTo>
                    <a:pt x="127" y="8"/>
                  </a:moveTo>
                  <a:lnTo>
                    <a:pt x="96" y="8"/>
                  </a:lnTo>
                  <a:lnTo>
                    <a:pt x="56" y="0"/>
                  </a:lnTo>
                  <a:lnTo>
                    <a:pt x="16" y="0"/>
                  </a:lnTo>
                  <a:lnTo>
                    <a:pt x="0" y="8"/>
                  </a:lnTo>
                  <a:lnTo>
                    <a:pt x="8" y="32"/>
                  </a:lnTo>
                  <a:lnTo>
                    <a:pt x="16" y="32"/>
                  </a:lnTo>
                  <a:lnTo>
                    <a:pt x="64" y="40"/>
                  </a:lnTo>
                  <a:lnTo>
                    <a:pt x="112" y="40"/>
                  </a:lnTo>
                  <a:lnTo>
                    <a:pt x="159" y="40"/>
                  </a:lnTo>
                  <a:lnTo>
                    <a:pt x="207" y="40"/>
                  </a:lnTo>
                  <a:lnTo>
                    <a:pt x="223" y="24"/>
                  </a:lnTo>
                  <a:lnTo>
                    <a:pt x="223" y="8"/>
                  </a:lnTo>
                  <a:lnTo>
                    <a:pt x="207" y="8"/>
                  </a:lnTo>
                  <a:lnTo>
                    <a:pt x="175" y="0"/>
                  </a:lnTo>
                  <a:lnTo>
                    <a:pt x="143" y="0"/>
                  </a:lnTo>
                  <a:lnTo>
                    <a:pt x="127" y="8"/>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24" name="Freeform 68"/>
            <p:cNvSpPr>
              <a:spLocks/>
            </p:cNvSpPr>
            <p:nvPr/>
          </p:nvSpPr>
          <p:spPr bwMode="auto">
            <a:xfrm>
              <a:off x="4939" y="3871"/>
              <a:ext cx="65" cy="96"/>
            </a:xfrm>
            <a:custGeom>
              <a:avLst/>
              <a:gdLst>
                <a:gd name="T0" fmla="*/ 16 w 65"/>
                <a:gd name="T1" fmla="*/ 0 h 96"/>
                <a:gd name="T2" fmla="*/ 0 w 65"/>
                <a:gd name="T3" fmla="*/ 16 h 96"/>
                <a:gd name="T4" fmla="*/ 8 w 65"/>
                <a:gd name="T5" fmla="*/ 39 h 96"/>
                <a:gd name="T6" fmla="*/ 8 w 65"/>
                <a:gd name="T7" fmla="*/ 71 h 96"/>
                <a:gd name="T8" fmla="*/ 24 w 65"/>
                <a:gd name="T9" fmla="*/ 95 h 96"/>
                <a:gd name="T10" fmla="*/ 48 w 65"/>
                <a:gd name="T11" fmla="*/ 87 h 96"/>
                <a:gd name="T12" fmla="*/ 56 w 65"/>
                <a:gd name="T13" fmla="*/ 87 h 96"/>
                <a:gd name="T14" fmla="*/ 64 w 65"/>
                <a:gd name="T15" fmla="*/ 79 h 96"/>
                <a:gd name="T16" fmla="*/ 56 w 65"/>
                <a:gd name="T17" fmla="*/ 55 h 96"/>
                <a:gd name="T18" fmla="*/ 40 w 65"/>
                <a:gd name="T19" fmla="*/ 24 h 96"/>
                <a:gd name="T20" fmla="*/ 24 w 65"/>
                <a:gd name="T21" fmla="*/ 8 h 96"/>
                <a:gd name="T22" fmla="*/ 16 w 65"/>
                <a:gd name="T23"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 h="96">
                  <a:moveTo>
                    <a:pt x="16" y="0"/>
                  </a:moveTo>
                  <a:lnTo>
                    <a:pt x="0" y="16"/>
                  </a:lnTo>
                  <a:lnTo>
                    <a:pt x="8" y="39"/>
                  </a:lnTo>
                  <a:lnTo>
                    <a:pt x="8" y="71"/>
                  </a:lnTo>
                  <a:lnTo>
                    <a:pt x="24" y="95"/>
                  </a:lnTo>
                  <a:lnTo>
                    <a:pt x="48" y="87"/>
                  </a:lnTo>
                  <a:lnTo>
                    <a:pt x="56" y="87"/>
                  </a:lnTo>
                  <a:lnTo>
                    <a:pt x="64" y="79"/>
                  </a:lnTo>
                  <a:lnTo>
                    <a:pt x="56" y="55"/>
                  </a:lnTo>
                  <a:lnTo>
                    <a:pt x="40" y="24"/>
                  </a:lnTo>
                  <a:lnTo>
                    <a:pt x="24" y="8"/>
                  </a:lnTo>
                  <a:lnTo>
                    <a:pt x="16" y="0"/>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25" name="Freeform 69"/>
            <p:cNvSpPr>
              <a:spLocks/>
            </p:cNvSpPr>
            <p:nvPr/>
          </p:nvSpPr>
          <p:spPr bwMode="auto">
            <a:xfrm>
              <a:off x="4963" y="3982"/>
              <a:ext cx="81" cy="57"/>
            </a:xfrm>
            <a:custGeom>
              <a:avLst/>
              <a:gdLst>
                <a:gd name="T0" fmla="*/ 32 w 81"/>
                <a:gd name="T1" fmla="*/ 0 h 57"/>
                <a:gd name="T2" fmla="*/ 8 w 81"/>
                <a:gd name="T3" fmla="*/ 8 h 57"/>
                <a:gd name="T4" fmla="*/ 0 w 81"/>
                <a:gd name="T5" fmla="*/ 16 h 57"/>
                <a:gd name="T6" fmla="*/ 8 w 81"/>
                <a:gd name="T7" fmla="*/ 40 h 57"/>
                <a:gd name="T8" fmla="*/ 32 w 81"/>
                <a:gd name="T9" fmla="*/ 48 h 57"/>
                <a:gd name="T10" fmla="*/ 56 w 81"/>
                <a:gd name="T11" fmla="*/ 56 h 57"/>
                <a:gd name="T12" fmla="*/ 64 w 81"/>
                <a:gd name="T13" fmla="*/ 56 h 57"/>
                <a:gd name="T14" fmla="*/ 80 w 81"/>
                <a:gd name="T15" fmla="*/ 32 h 57"/>
                <a:gd name="T16" fmla="*/ 80 w 81"/>
                <a:gd name="T17" fmla="*/ 24 h 57"/>
                <a:gd name="T18" fmla="*/ 64 w 81"/>
                <a:gd name="T19" fmla="*/ 0 h 57"/>
                <a:gd name="T20" fmla="*/ 32 w 81"/>
                <a:gd name="T2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57">
                  <a:moveTo>
                    <a:pt x="32" y="0"/>
                  </a:moveTo>
                  <a:lnTo>
                    <a:pt x="8" y="8"/>
                  </a:lnTo>
                  <a:lnTo>
                    <a:pt x="0" y="16"/>
                  </a:lnTo>
                  <a:lnTo>
                    <a:pt x="8" y="40"/>
                  </a:lnTo>
                  <a:lnTo>
                    <a:pt x="32" y="48"/>
                  </a:lnTo>
                  <a:lnTo>
                    <a:pt x="56" y="56"/>
                  </a:lnTo>
                  <a:lnTo>
                    <a:pt x="64" y="56"/>
                  </a:lnTo>
                  <a:lnTo>
                    <a:pt x="80" y="32"/>
                  </a:lnTo>
                  <a:lnTo>
                    <a:pt x="80" y="24"/>
                  </a:lnTo>
                  <a:lnTo>
                    <a:pt x="64" y="0"/>
                  </a:lnTo>
                  <a:lnTo>
                    <a:pt x="32" y="0"/>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26" name="Freeform 70"/>
            <p:cNvSpPr>
              <a:spLocks/>
            </p:cNvSpPr>
            <p:nvPr/>
          </p:nvSpPr>
          <p:spPr bwMode="auto">
            <a:xfrm>
              <a:off x="4716" y="3998"/>
              <a:ext cx="160" cy="49"/>
            </a:xfrm>
            <a:custGeom>
              <a:avLst/>
              <a:gdLst>
                <a:gd name="T0" fmla="*/ 151 w 160"/>
                <a:gd name="T1" fmla="*/ 0 h 49"/>
                <a:gd name="T2" fmla="*/ 119 w 160"/>
                <a:gd name="T3" fmla="*/ 0 h 49"/>
                <a:gd name="T4" fmla="*/ 103 w 160"/>
                <a:gd name="T5" fmla="*/ 8 h 49"/>
                <a:gd name="T6" fmla="*/ 72 w 160"/>
                <a:gd name="T7" fmla="*/ 8 h 49"/>
                <a:gd name="T8" fmla="*/ 48 w 160"/>
                <a:gd name="T9" fmla="*/ 8 h 49"/>
                <a:gd name="T10" fmla="*/ 24 w 160"/>
                <a:gd name="T11" fmla="*/ 16 h 49"/>
                <a:gd name="T12" fmla="*/ 8 w 160"/>
                <a:gd name="T13" fmla="*/ 16 h 49"/>
                <a:gd name="T14" fmla="*/ 0 w 160"/>
                <a:gd name="T15" fmla="*/ 40 h 49"/>
                <a:gd name="T16" fmla="*/ 8 w 160"/>
                <a:gd name="T17" fmla="*/ 40 h 49"/>
                <a:gd name="T18" fmla="*/ 40 w 160"/>
                <a:gd name="T19" fmla="*/ 48 h 49"/>
                <a:gd name="T20" fmla="*/ 72 w 160"/>
                <a:gd name="T21" fmla="*/ 48 h 49"/>
                <a:gd name="T22" fmla="*/ 111 w 160"/>
                <a:gd name="T23" fmla="*/ 40 h 49"/>
                <a:gd name="T24" fmla="*/ 127 w 160"/>
                <a:gd name="T25" fmla="*/ 40 h 49"/>
                <a:gd name="T26" fmla="*/ 151 w 160"/>
                <a:gd name="T27" fmla="*/ 32 h 49"/>
                <a:gd name="T28" fmla="*/ 159 w 160"/>
                <a:gd name="T29" fmla="*/ 16 h 49"/>
                <a:gd name="T30" fmla="*/ 151 w 160"/>
                <a:gd name="T3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0" h="49">
                  <a:moveTo>
                    <a:pt x="151" y="0"/>
                  </a:moveTo>
                  <a:lnTo>
                    <a:pt x="119" y="0"/>
                  </a:lnTo>
                  <a:lnTo>
                    <a:pt x="103" y="8"/>
                  </a:lnTo>
                  <a:lnTo>
                    <a:pt x="72" y="8"/>
                  </a:lnTo>
                  <a:lnTo>
                    <a:pt x="48" y="8"/>
                  </a:lnTo>
                  <a:lnTo>
                    <a:pt x="24" y="16"/>
                  </a:lnTo>
                  <a:lnTo>
                    <a:pt x="8" y="16"/>
                  </a:lnTo>
                  <a:lnTo>
                    <a:pt x="0" y="40"/>
                  </a:lnTo>
                  <a:lnTo>
                    <a:pt x="8" y="40"/>
                  </a:lnTo>
                  <a:lnTo>
                    <a:pt x="40" y="48"/>
                  </a:lnTo>
                  <a:lnTo>
                    <a:pt x="72" y="48"/>
                  </a:lnTo>
                  <a:lnTo>
                    <a:pt x="111" y="40"/>
                  </a:lnTo>
                  <a:lnTo>
                    <a:pt x="127" y="40"/>
                  </a:lnTo>
                  <a:lnTo>
                    <a:pt x="151" y="32"/>
                  </a:lnTo>
                  <a:lnTo>
                    <a:pt x="159" y="16"/>
                  </a:lnTo>
                  <a:lnTo>
                    <a:pt x="151" y="0"/>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27" name="Freeform 71"/>
            <p:cNvSpPr>
              <a:spLocks/>
            </p:cNvSpPr>
            <p:nvPr/>
          </p:nvSpPr>
          <p:spPr bwMode="auto">
            <a:xfrm>
              <a:off x="4660" y="3966"/>
              <a:ext cx="49" cy="33"/>
            </a:xfrm>
            <a:custGeom>
              <a:avLst/>
              <a:gdLst>
                <a:gd name="T0" fmla="*/ 24 w 49"/>
                <a:gd name="T1" fmla="*/ 0 h 33"/>
                <a:gd name="T2" fmla="*/ 0 w 49"/>
                <a:gd name="T3" fmla="*/ 8 h 33"/>
                <a:gd name="T4" fmla="*/ 0 w 49"/>
                <a:gd name="T5" fmla="*/ 16 h 33"/>
                <a:gd name="T6" fmla="*/ 16 w 49"/>
                <a:gd name="T7" fmla="*/ 32 h 33"/>
                <a:gd name="T8" fmla="*/ 40 w 49"/>
                <a:gd name="T9" fmla="*/ 24 h 33"/>
                <a:gd name="T10" fmla="*/ 48 w 49"/>
                <a:gd name="T11" fmla="*/ 16 h 33"/>
                <a:gd name="T12" fmla="*/ 32 w 49"/>
                <a:gd name="T13" fmla="*/ 0 h 33"/>
                <a:gd name="T14" fmla="*/ 24 w 49"/>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33">
                  <a:moveTo>
                    <a:pt x="24" y="0"/>
                  </a:moveTo>
                  <a:lnTo>
                    <a:pt x="0" y="8"/>
                  </a:lnTo>
                  <a:lnTo>
                    <a:pt x="0" y="16"/>
                  </a:lnTo>
                  <a:lnTo>
                    <a:pt x="16" y="32"/>
                  </a:lnTo>
                  <a:lnTo>
                    <a:pt x="40" y="24"/>
                  </a:lnTo>
                  <a:lnTo>
                    <a:pt x="48" y="16"/>
                  </a:lnTo>
                  <a:lnTo>
                    <a:pt x="32" y="0"/>
                  </a:lnTo>
                  <a:lnTo>
                    <a:pt x="24" y="0"/>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28" name="Freeform 72"/>
            <p:cNvSpPr>
              <a:spLocks/>
            </p:cNvSpPr>
            <p:nvPr/>
          </p:nvSpPr>
          <p:spPr bwMode="auto">
            <a:xfrm>
              <a:off x="4612" y="3926"/>
              <a:ext cx="17" cy="9"/>
            </a:xfrm>
            <a:custGeom>
              <a:avLst/>
              <a:gdLst>
                <a:gd name="T0" fmla="*/ 16 w 17"/>
                <a:gd name="T1" fmla="*/ 0 h 9"/>
                <a:gd name="T2" fmla="*/ 0 w 17"/>
                <a:gd name="T3" fmla="*/ 8 h 9"/>
                <a:gd name="T4" fmla="*/ 16 w 17"/>
                <a:gd name="T5" fmla="*/ 8 h 9"/>
                <a:gd name="T6" fmla="*/ 16 w 17"/>
                <a:gd name="T7" fmla="*/ 0 h 9"/>
              </a:gdLst>
              <a:ahLst/>
              <a:cxnLst>
                <a:cxn ang="0">
                  <a:pos x="T0" y="T1"/>
                </a:cxn>
                <a:cxn ang="0">
                  <a:pos x="T2" y="T3"/>
                </a:cxn>
                <a:cxn ang="0">
                  <a:pos x="T4" y="T5"/>
                </a:cxn>
                <a:cxn ang="0">
                  <a:pos x="T6" y="T7"/>
                </a:cxn>
              </a:cxnLst>
              <a:rect l="0" t="0" r="r" b="b"/>
              <a:pathLst>
                <a:path w="17" h="9">
                  <a:moveTo>
                    <a:pt x="16" y="0"/>
                  </a:moveTo>
                  <a:lnTo>
                    <a:pt x="0" y="8"/>
                  </a:lnTo>
                  <a:lnTo>
                    <a:pt x="16" y="8"/>
                  </a:lnTo>
                  <a:lnTo>
                    <a:pt x="16" y="0"/>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29" name="Freeform 73"/>
            <p:cNvSpPr>
              <a:spLocks/>
            </p:cNvSpPr>
            <p:nvPr/>
          </p:nvSpPr>
          <p:spPr bwMode="auto">
            <a:xfrm>
              <a:off x="4509" y="3966"/>
              <a:ext cx="64" cy="41"/>
            </a:xfrm>
            <a:custGeom>
              <a:avLst/>
              <a:gdLst>
                <a:gd name="T0" fmla="*/ 55 w 64"/>
                <a:gd name="T1" fmla="*/ 8 h 41"/>
                <a:gd name="T2" fmla="*/ 31 w 64"/>
                <a:gd name="T3" fmla="*/ 0 h 41"/>
                <a:gd name="T4" fmla="*/ 8 w 64"/>
                <a:gd name="T5" fmla="*/ 16 h 41"/>
                <a:gd name="T6" fmla="*/ 0 w 64"/>
                <a:gd name="T7" fmla="*/ 24 h 41"/>
                <a:gd name="T8" fmla="*/ 8 w 64"/>
                <a:gd name="T9" fmla="*/ 40 h 41"/>
                <a:gd name="T10" fmla="*/ 39 w 64"/>
                <a:gd name="T11" fmla="*/ 40 h 41"/>
                <a:gd name="T12" fmla="*/ 47 w 64"/>
                <a:gd name="T13" fmla="*/ 40 h 41"/>
                <a:gd name="T14" fmla="*/ 63 w 64"/>
                <a:gd name="T15" fmla="*/ 24 h 41"/>
                <a:gd name="T16" fmla="*/ 55 w 64"/>
                <a:gd name="T17" fmla="*/ 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41">
                  <a:moveTo>
                    <a:pt x="55" y="8"/>
                  </a:moveTo>
                  <a:lnTo>
                    <a:pt x="31" y="0"/>
                  </a:lnTo>
                  <a:lnTo>
                    <a:pt x="8" y="16"/>
                  </a:lnTo>
                  <a:lnTo>
                    <a:pt x="0" y="24"/>
                  </a:lnTo>
                  <a:lnTo>
                    <a:pt x="8" y="40"/>
                  </a:lnTo>
                  <a:lnTo>
                    <a:pt x="39" y="40"/>
                  </a:lnTo>
                  <a:lnTo>
                    <a:pt x="47" y="40"/>
                  </a:lnTo>
                  <a:lnTo>
                    <a:pt x="63" y="24"/>
                  </a:lnTo>
                  <a:lnTo>
                    <a:pt x="55" y="8"/>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30" name="Freeform 74"/>
            <p:cNvSpPr>
              <a:spLocks/>
            </p:cNvSpPr>
            <p:nvPr/>
          </p:nvSpPr>
          <p:spPr bwMode="auto">
            <a:xfrm>
              <a:off x="4429" y="3998"/>
              <a:ext cx="81" cy="57"/>
            </a:xfrm>
            <a:custGeom>
              <a:avLst/>
              <a:gdLst>
                <a:gd name="T0" fmla="*/ 48 w 81"/>
                <a:gd name="T1" fmla="*/ 48 h 57"/>
                <a:gd name="T2" fmla="*/ 72 w 81"/>
                <a:gd name="T3" fmla="*/ 40 h 57"/>
                <a:gd name="T4" fmla="*/ 80 w 81"/>
                <a:gd name="T5" fmla="*/ 32 h 57"/>
                <a:gd name="T6" fmla="*/ 80 w 81"/>
                <a:gd name="T7" fmla="*/ 24 h 57"/>
                <a:gd name="T8" fmla="*/ 80 w 81"/>
                <a:gd name="T9" fmla="*/ 16 h 57"/>
                <a:gd name="T10" fmla="*/ 64 w 81"/>
                <a:gd name="T11" fmla="*/ 0 h 57"/>
                <a:gd name="T12" fmla="*/ 32 w 81"/>
                <a:gd name="T13" fmla="*/ 8 h 57"/>
                <a:gd name="T14" fmla="*/ 8 w 81"/>
                <a:gd name="T15" fmla="*/ 32 h 57"/>
                <a:gd name="T16" fmla="*/ 0 w 81"/>
                <a:gd name="T17" fmla="*/ 40 h 57"/>
                <a:gd name="T18" fmla="*/ 16 w 81"/>
                <a:gd name="T19" fmla="*/ 56 h 57"/>
                <a:gd name="T20" fmla="*/ 40 w 81"/>
                <a:gd name="T21" fmla="*/ 48 h 57"/>
                <a:gd name="T22" fmla="*/ 48 w 81"/>
                <a:gd name="T23" fmla="*/ 4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 h="57">
                  <a:moveTo>
                    <a:pt x="48" y="48"/>
                  </a:moveTo>
                  <a:lnTo>
                    <a:pt x="72" y="40"/>
                  </a:lnTo>
                  <a:lnTo>
                    <a:pt x="80" y="32"/>
                  </a:lnTo>
                  <a:lnTo>
                    <a:pt x="80" y="24"/>
                  </a:lnTo>
                  <a:lnTo>
                    <a:pt x="80" y="16"/>
                  </a:lnTo>
                  <a:lnTo>
                    <a:pt x="64" y="0"/>
                  </a:lnTo>
                  <a:lnTo>
                    <a:pt x="32" y="8"/>
                  </a:lnTo>
                  <a:lnTo>
                    <a:pt x="8" y="32"/>
                  </a:lnTo>
                  <a:lnTo>
                    <a:pt x="0" y="40"/>
                  </a:lnTo>
                  <a:lnTo>
                    <a:pt x="16" y="56"/>
                  </a:lnTo>
                  <a:lnTo>
                    <a:pt x="40" y="48"/>
                  </a:lnTo>
                  <a:lnTo>
                    <a:pt x="48" y="48"/>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31" name="Freeform 75"/>
            <p:cNvSpPr>
              <a:spLocks/>
            </p:cNvSpPr>
            <p:nvPr/>
          </p:nvSpPr>
          <p:spPr bwMode="auto">
            <a:xfrm>
              <a:off x="4453" y="4094"/>
              <a:ext cx="17" cy="17"/>
            </a:xfrm>
            <a:custGeom>
              <a:avLst/>
              <a:gdLst>
                <a:gd name="T0" fmla="*/ 0 w 17"/>
                <a:gd name="T1" fmla="*/ 8 h 17"/>
                <a:gd name="T2" fmla="*/ 8 w 17"/>
                <a:gd name="T3" fmla="*/ 16 h 17"/>
                <a:gd name="T4" fmla="*/ 16 w 17"/>
                <a:gd name="T5" fmla="*/ 8 h 17"/>
                <a:gd name="T6" fmla="*/ 16 w 17"/>
                <a:gd name="T7" fmla="*/ 0 h 17"/>
                <a:gd name="T8" fmla="*/ 0 w 17"/>
                <a:gd name="T9" fmla="*/ 8 h 17"/>
              </a:gdLst>
              <a:ahLst/>
              <a:cxnLst>
                <a:cxn ang="0">
                  <a:pos x="T0" y="T1"/>
                </a:cxn>
                <a:cxn ang="0">
                  <a:pos x="T2" y="T3"/>
                </a:cxn>
                <a:cxn ang="0">
                  <a:pos x="T4" y="T5"/>
                </a:cxn>
                <a:cxn ang="0">
                  <a:pos x="T6" y="T7"/>
                </a:cxn>
                <a:cxn ang="0">
                  <a:pos x="T8" y="T9"/>
                </a:cxn>
              </a:cxnLst>
              <a:rect l="0" t="0" r="r" b="b"/>
              <a:pathLst>
                <a:path w="17" h="17">
                  <a:moveTo>
                    <a:pt x="0" y="8"/>
                  </a:moveTo>
                  <a:lnTo>
                    <a:pt x="8" y="16"/>
                  </a:lnTo>
                  <a:lnTo>
                    <a:pt x="16" y="8"/>
                  </a:lnTo>
                  <a:lnTo>
                    <a:pt x="16" y="0"/>
                  </a:lnTo>
                  <a:lnTo>
                    <a:pt x="0" y="8"/>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32" name="Freeform 76"/>
            <p:cNvSpPr>
              <a:spLocks/>
            </p:cNvSpPr>
            <p:nvPr/>
          </p:nvSpPr>
          <p:spPr bwMode="auto">
            <a:xfrm>
              <a:off x="3632" y="3958"/>
              <a:ext cx="120" cy="89"/>
            </a:xfrm>
            <a:custGeom>
              <a:avLst/>
              <a:gdLst>
                <a:gd name="T0" fmla="*/ 119 w 120"/>
                <a:gd name="T1" fmla="*/ 88 h 89"/>
                <a:gd name="T2" fmla="*/ 119 w 120"/>
                <a:gd name="T3" fmla="*/ 72 h 89"/>
                <a:gd name="T4" fmla="*/ 95 w 120"/>
                <a:gd name="T5" fmla="*/ 48 h 89"/>
                <a:gd name="T6" fmla="*/ 79 w 120"/>
                <a:gd name="T7" fmla="*/ 32 h 89"/>
                <a:gd name="T8" fmla="*/ 64 w 120"/>
                <a:gd name="T9" fmla="*/ 8 h 89"/>
                <a:gd name="T10" fmla="*/ 40 w 120"/>
                <a:gd name="T11" fmla="*/ 0 h 89"/>
                <a:gd name="T12" fmla="*/ 8 w 120"/>
                <a:gd name="T13" fmla="*/ 0 h 89"/>
                <a:gd name="T14" fmla="*/ 0 w 120"/>
                <a:gd name="T15" fmla="*/ 8 h 89"/>
                <a:gd name="T16" fmla="*/ 0 w 120"/>
                <a:gd name="T17" fmla="*/ 32 h 89"/>
                <a:gd name="T18" fmla="*/ 16 w 120"/>
                <a:gd name="T19" fmla="*/ 56 h 89"/>
                <a:gd name="T20" fmla="*/ 40 w 120"/>
                <a:gd name="T21" fmla="*/ 72 h 89"/>
                <a:gd name="T22" fmla="*/ 64 w 120"/>
                <a:gd name="T23" fmla="*/ 80 h 89"/>
                <a:gd name="T24" fmla="*/ 87 w 120"/>
                <a:gd name="T25" fmla="*/ 88 h 89"/>
                <a:gd name="T26" fmla="*/ 119 w 120"/>
                <a:gd name="T27" fmla="*/ 88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89">
                  <a:moveTo>
                    <a:pt x="119" y="88"/>
                  </a:moveTo>
                  <a:lnTo>
                    <a:pt x="119" y="72"/>
                  </a:lnTo>
                  <a:lnTo>
                    <a:pt x="95" y="48"/>
                  </a:lnTo>
                  <a:lnTo>
                    <a:pt x="79" y="32"/>
                  </a:lnTo>
                  <a:lnTo>
                    <a:pt x="64" y="8"/>
                  </a:lnTo>
                  <a:lnTo>
                    <a:pt x="40" y="0"/>
                  </a:lnTo>
                  <a:lnTo>
                    <a:pt x="8" y="0"/>
                  </a:lnTo>
                  <a:lnTo>
                    <a:pt x="0" y="8"/>
                  </a:lnTo>
                  <a:lnTo>
                    <a:pt x="0" y="32"/>
                  </a:lnTo>
                  <a:lnTo>
                    <a:pt x="16" y="56"/>
                  </a:lnTo>
                  <a:lnTo>
                    <a:pt x="40" y="72"/>
                  </a:lnTo>
                  <a:lnTo>
                    <a:pt x="64" y="80"/>
                  </a:lnTo>
                  <a:lnTo>
                    <a:pt x="87" y="88"/>
                  </a:lnTo>
                  <a:lnTo>
                    <a:pt x="119" y="88"/>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33" name="Freeform 77"/>
            <p:cNvSpPr>
              <a:spLocks/>
            </p:cNvSpPr>
            <p:nvPr/>
          </p:nvSpPr>
          <p:spPr bwMode="auto">
            <a:xfrm>
              <a:off x="3592" y="4062"/>
              <a:ext cx="120" cy="25"/>
            </a:xfrm>
            <a:custGeom>
              <a:avLst/>
              <a:gdLst>
                <a:gd name="T0" fmla="*/ 112 w 120"/>
                <a:gd name="T1" fmla="*/ 16 h 25"/>
                <a:gd name="T2" fmla="*/ 88 w 120"/>
                <a:gd name="T3" fmla="*/ 0 h 25"/>
                <a:gd name="T4" fmla="*/ 72 w 120"/>
                <a:gd name="T5" fmla="*/ 8 h 25"/>
                <a:gd name="T6" fmla="*/ 40 w 120"/>
                <a:gd name="T7" fmla="*/ 0 h 25"/>
                <a:gd name="T8" fmla="*/ 8 w 120"/>
                <a:gd name="T9" fmla="*/ 8 h 25"/>
                <a:gd name="T10" fmla="*/ 0 w 120"/>
                <a:gd name="T11" fmla="*/ 16 h 25"/>
                <a:gd name="T12" fmla="*/ 24 w 120"/>
                <a:gd name="T13" fmla="*/ 24 h 25"/>
                <a:gd name="T14" fmla="*/ 56 w 120"/>
                <a:gd name="T15" fmla="*/ 24 h 25"/>
                <a:gd name="T16" fmla="*/ 80 w 120"/>
                <a:gd name="T17" fmla="*/ 24 h 25"/>
                <a:gd name="T18" fmla="*/ 112 w 120"/>
                <a:gd name="T19" fmla="*/ 24 h 25"/>
                <a:gd name="T20" fmla="*/ 119 w 120"/>
                <a:gd name="T21" fmla="*/ 16 h 25"/>
                <a:gd name="T22" fmla="*/ 112 w 120"/>
                <a:gd name="T23" fmla="*/ 16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0" h="25">
                  <a:moveTo>
                    <a:pt x="112" y="16"/>
                  </a:moveTo>
                  <a:lnTo>
                    <a:pt x="88" y="0"/>
                  </a:lnTo>
                  <a:lnTo>
                    <a:pt x="72" y="8"/>
                  </a:lnTo>
                  <a:lnTo>
                    <a:pt x="40" y="0"/>
                  </a:lnTo>
                  <a:lnTo>
                    <a:pt x="8" y="8"/>
                  </a:lnTo>
                  <a:lnTo>
                    <a:pt x="0" y="16"/>
                  </a:lnTo>
                  <a:lnTo>
                    <a:pt x="24" y="24"/>
                  </a:lnTo>
                  <a:lnTo>
                    <a:pt x="56" y="24"/>
                  </a:lnTo>
                  <a:lnTo>
                    <a:pt x="80" y="24"/>
                  </a:lnTo>
                  <a:lnTo>
                    <a:pt x="112" y="24"/>
                  </a:lnTo>
                  <a:lnTo>
                    <a:pt x="119" y="16"/>
                  </a:lnTo>
                  <a:lnTo>
                    <a:pt x="112" y="16"/>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34" name="Freeform 78"/>
            <p:cNvSpPr>
              <a:spLocks/>
            </p:cNvSpPr>
            <p:nvPr/>
          </p:nvSpPr>
          <p:spPr bwMode="auto">
            <a:xfrm>
              <a:off x="3313" y="3958"/>
              <a:ext cx="248" cy="49"/>
            </a:xfrm>
            <a:custGeom>
              <a:avLst/>
              <a:gdLst>
                <a:gd name="T0" fmla="*/ 231 w 248"/>
                <a:gd name="T1" fmla="*/ 48 h 49"/>
                <a:gd name="T2" fmla="*/ 247 w 248"/>
                <a:gd name="T3" fmla="*/ 40 h 49"/>
                <a:gd name="T4" fmla="*/ 239 w 248"/>
                <a:gd name="T5" fmla="*/ 8 h 49"/>
                <a:gd name="T6" fmla="*/ 215 w 248"/>
                <a:gd name="T7" fmla="*/ 0 h 49"/>
                <a:gd name="T8" fmla="*/ 183 w 248"/>
                <a:gd name="T9" fmla="*/ 0 h 49"/>
                <a:gd name="T10" fmla="*/ 175 w 248"/>
                <a:gd name="T11" fmla="*/ 0 h 49"/>
                <a:gd name="T12" fmla="*/ 143 w 248"/>
                <a:gd name="T13" fmla="*/ 8 h 49"/>
                <a:gd name="T14" fmla="*/ 112 w 248"/>
                <a:gd name="T15" fmla="*/ 8 h 49"/>
                <a:gd name="T16" fmla="*/ 80 w 248"/>
                <a:gd name="T17" fmla="*/ 8 h 49"/>
                <a:gd name="T18" fmla="*/ 56 w 248"/>
                <a:gd name="T19" fmla="*/ 16 h 49"/>
                <a:gd name="T20" fmla="*/ 24 w 248"/>
                <a:gd name="T21" fmla="*/ 24 h 49"/>
                <a:gd name="T22" fmla="*/ 0 w 248"/>
                <a:gd name="T23" fmla="*/ 32 h 49"/>
                <a:gd name="T24" fmla="*/ 16 w 248"/>
                <a:gd name="T25" fmla="*/ 48 h 49"/>
                <a:gd name="T26" fmla="*/ 24 w 248"/>
                <a:gd name="T27" fmla="*/ 48 h 49"/>
                <a:gd name="T28" fmla="*/ 80 w 248"/>
                <a:gd name="T29" fmla="*/ 48 h 49"/>
                <a:gd name="T30" fmla="*/ 127 w 248"/>
                <a:gd name="T31" fmla="*/ 48 h 49"/>
                <a:gd name="T32" fmla="*/ 175 w 248"/>
                <a:gd name="T33" fmla="*/ 48 h 49"/>
                <a:gd name="T34" fmla="*/ 207 w 248"/>
                <a:gd name="T35" fmla="*/ 48 h 49"/>
                <a:gd name="T36" fmla="*/ 231 w 248"/>
                <a:gd name="T37" fmla="*/ 4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8" h="49">
                  <a:moveTo>
                    <a:pt x="231" y="48"/>
                  </a:moveTo>
                  <a:lnTo>
                    <a:pt x="247" y="40"/>
                  </a:lnTo>
                  <a:lnTo>
                    <a:pt x="239" y="8"/>
                  </a:lnTo>
                  <a:lnTo>
                    <a:pt x="215" y="0"/>
                  </a:lnTo>
                  <a:lnTo>
                    <a:pt x="183" y="0"/>
                  </a:lnTo>
                  <a:lnTo>
                    <a:pt x="175" y="0"/>
                  </a:lnTo>
                  <a:lnTo>
                    <a:pt x="143" y="8"/>
                  </a:lnTo>
                  <a:lnTo>
                    <a:pt x="112" y="8"/>
                  </a:lnTo>
                  <a:lnTo>
                    <a:pt x="80" y="8"/>
                  </a:lnTo>
                  <a:lnTo>
                    <a:pt x="56" y="16"/>
                  </a:lnTo>
                  <a:lnTo>
                    <a:pt x="24" y="24"/>
                  </a:lnTo>
                  <a:lnTo>
                    <a:pt x="0" y="32"/>
                  </a:lnTo>
                  <a:lnTo>
                    <a:pt x="16" y="48"/>
                  </a:lnTo>
                  <a:lnTo>
                    <a:pt x="24" y="48"/>
                  </a:lnTo>
                  <a:lnTo>
                    <a:pt x="80" y="48"/>
                  </a:lnTo>
                  <a:lnTo>
                    <a:pt x="127" y="48"/>
                  </a:lnTo>
                  <a:lnTo>
                    <a:pt x="175" y="48"/>
                  </a:lnTo>
                  <a:lnTo>
                    <a:pt x="207" y="48"/>
                  </a:lnTo>
                  <a:lnTo>
                    <a:pt x="231" y="48"/>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35" name="Freeform 79"/>
            <p:cNvSpPr>
              <a:spLocks/>
            </p:cNvSpPr>
            <p:nvPr/>
          </p:nvSpPr>
          <p:spPr bwMode="auto">
            <a:xfrm>
              <a:off x="3305" y="3847"/>
              <a:ext cx="240" cy="49"/>
            </a:xfrm>
            <a:custGeom>
              <a:avLst/>
              <a:gdLst>
                <a:gd name="T0" fmla="*/ 207 w 240"/>
                <a:gd name="T1" fmla="*/ 0 h 49"/>
                <a:gd name="T2" fmla="*/ 183 w 240"/>
                <a:gd name="T3" fmla="*/ 8 h 49"/>
                <a:gd name="T4" fmla="*/ 159 w 240"/>
                <a:gd name="T5" fmla="*/ 0 h 49"/>
                <a:gd name="T6" fmla="*/ 151 w 240"/>
                <a:gd name="T7" fmla="*/ 0 h 49"/>
                <a:gd name="T8" fmla="*/ 128 w 240"/>
                <a:gd name="T9" fmla="*/ 8 h 49"/>
                <a:gd name="T10" fmla="*/ 96 w 240"/>
                <a:gd name="T11" fmla="*/ 8 h 49"/>
                <a:gd name="T12" fmla="*/ 88 w 240"/>
                <a:gd name="T13" fmla="*/ 8 h 49"/>
                <a:gd name="T14" fmla="*/ 64 w 240"/>
                <a:gd name="T15" fmla="*/ 16 h 49"/>
                <a:gd name="T16" fmla="*/ 32 w 240"/>
                <a:gd name="T17" fmla="*/ 24 h 49"/>
                <a:gd name="T18" fmla="*/ 8 w 240"/>
                <a:gd name="T19" fmla="*/ 32 h 49"/>
                <a:gd name="T20" fmla="*/ 0 w 240"/>
                <a:gd name="T21" fmla="*/ 40 h 49"/>
                <a:gd name="T22" fmla="*/ 8 w 240"/>
                <a:gd name="T23" fmla="*/ 48 h 49"/>
                <a:gd name="T24" fmla="*/ 64 w 240"/>
                <a:gd name="T25" fmla="*/ 48 h 49"/>
                <a:gd name="T26" fmla="*/ 120 w 240"/>
                <a:gd name="T27" fmla="*/ 48 h 49"/>
                <a:gd name="T28" fmla="*/ 175 w 240"/>
                <a:gd name="T29" fmla="*/ 48 h 49"/>
                <a:gd name="T30" fmla="*/ 199 w 240"/>
                <a:gd name="T31" fmla="*/ 40 h 49"/>
                <a:gd name="T32" fmla="*/ 231 w 240"/>
                <a:gd name="T33" fmla="*/ 40 h 49"/>
                <a:gd name="T34" fmla="*/ 239 w 240"/>
                <a:gd name="T35" fmla="*/ 16 h 49"/>
                <a:gd name="T36" fmla="*/ 223 w 240"/>
                <a:gd name="T37" fmla="*/ 0 h 49"/>
                <a:gd name="T38" fmla="*/ 207 w 240"/>
                <a:gd name="T3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0" h="49">
                  <a:moveTo>
                    <a:pt x="207" y="0"/>
                  </a:moveTo>
                  <a:lnTo>
                    <a:pt x="183" y="8"/>
                  </a:lnTo>
                  <a:lnTo>
                    <a:pt x="159" y="0"/>
                  </a:lnTo>
                  <a:lnTo>
                    <a:pt x="151" y="0"/>
                  </a:lnTo>
                  <a:lnTo>
                    <a:pt x="128" y="8"/>
                  </a:lnTo>
                  <a:lnTo>
                    <a:pt x="96" y="8"/>
                  </a:lnTo>
                  <a:lnTo>
                    <a:pt x="88" y="8"/>
                  </a:lnTo>
                  <a:lnTo>
                    <a:pt x="64" y="16"/>
                  </a:lnTo>
                  <a:lnTo>
                    <a:pt x="32" y="24"/>
                  </a:lnTo>
                  <a:lnTo>
                    <a:pt x="8" y="32"/>
                  </a:lnTo>
                  <a:lnTo>
                    <a:pt x="0" y="40"/>
                  </a:lnTo>
                  <a:lnTo>
                    <a:pt x="8" y="48"/>
                  </a:lnTo>
                  <a:lnTo>
                    <a:pt x="64" y="48"/>
                  </a:lnTo>
                  <a:lnTo>
                    <a:pt x="120" y="48"/>
                  </a:lnTo>
                  <a:lnTo>
                    <a:pt x="175" y="48"/>
                  </a:lnTo>
                  <a:lnTo>
                    <a:pt x="199" y="40"/>
                  </a:lnTo>
                  <a:lnTo>
                    <a:pt x="231" y="40"/>
                  </a:lnTo>
                  <a:lnTo>
                    <a:pt x="239" y="16"/>
                  </a:lnTo>
                  <a:lnTo>
                    <a:pt x="223" y="0"/>
                  </a:lnTo>
                  <a:lnTo>
                    <a:pt x="207" y="0"/>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36" name="Freeform 80"/>
            <p:cNvSpPr>
              <a:spLocks/>
            </p:cNvSpPr>
            <p:nvPr/>
          </p:nvSpPr>
          <p:spPr bwMode="auto">
            <a:xfrm>
              <a:off x="3480" y="3807"/>
              <a:ext cx="49" cy="17"/>
            </a:xfrm>
            <a:custGeom>
              <a:avLst/>
              <a:gdLst>
                <a:gd name="T0" fmla="*/ 32 w 49"/>
                <a:gd name="T1" fmla="*/ 16 h 17"/>
                <a:gd name="T2" fmla="*/ 48 w 49"/>
                <a:gd name="T3" fmla="*/ 0 h 17"/>
                <a:gd name="T4" fmla="*/ 40 w 49"/>
                <a:gd name="T5" fmla="*/ 0 h 17"/>
                <a:gd name="T6" fmla="*/ 8 w 49"/>
                <a:gd name="T7" fmla="*/ 0 h 17"/>
                <a:gd name="T8" fmla="*/ 0 w 49"/>
                <a:gd name="T9" fmla="*/ 0 h 17"/>
                <a:gd name="T10" fmla="*/ 16 w 49"/>
                <a:gd name="T11" fmla="*/ 16 h 17"/>
                <a:gd name="T12" fmla="*/ 32 w 49"/>
                <a:gd name="T13" fmla="*/ 16 h 17"/>
              </a:gdLst>
              <a:ahLst/>
              <a:cxnLst>
                <a:cxn ang="0">
                  <a:pos x="T0" y="T1"/>
                </a:cxn>
                <a:cxn ang="0">
                  <a:pos x="T2" y="T3"/>
                </a:cxn>
                <a:cxn ang="0">
                  <a:pos x="T4" y="T5"/>
                </a:cxn>
                <a:cxn ang="0">
                  <a:pos x="T6" y="T7"/>
                </a:cxn>
                <a:cxn ang="0">
                  <a:pos x="T8" y="T9"/>
                </a:cxn>
                <a:cxn ang="0">
                  <a:pos x="T10" y="T11"/>
                </a:cxn>
                <a:cxn ang="0">
                  <a:pos x="T12" y="T13"/>
                </a:cxn>
              </a:cxnLst>
              <a:rect l="0" t="0" r="r" b="b"/>
              <a:pathLst>
                <a:path w="49" h="17">
                  <a:moveTo>
                    <a:pt x="32" y="16"/>
                  </a:moveTo>
                  <a:lnTo>
                    <a:pt x="48" y="0"/>
                  </a:lnTo>
                  <a:lnTo>
                    <a:pt x="40" y="0"/>
                  </a:lnTo>
                  <a:lnTo>
                    <a:pt x="8" y="0"/>
                  </a:lnTo>
                  <a:lnTo>
                    <a:pt x="0" y="0"/>
                  </a:lnTo>
                  <a:lnTo>
                    <a:pt x="16" y="16"/>
                  </a:lnTo>
                  <a:lnTo>
                    <a:pt x="32" y="16"/>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37" name="Freeform 81"/>
            <p:cNvSpPr>
              <a:spLocks/>
            </p:cNvSpPr>
            <p:nvPr/>
          </p:nvSpPr>
          <p:spPr bwMode="auto">
            <a:xfrm>
              <a:off x="3552" y="3743"/>
              <a:ext cx="33" cy="73"/>
            </a:xfrm>
            <a:custGeom>
              <a:avLst/>
              <a:gdLst>
                <a:gd name="T0" fmla="*/ 0 w 33"/>
                <a:gd name="T1" fmla="*/ 64 h 73"/>
                <a:gd name="T2" fmla="*/ 8 w 33"/>
                <a:gd name="T3" fmla="*/ 72 h 73"/>
                <a:gd name="T4" fmla="*/ 32 w 33"/>
                <a:gd name="T5" fmla="*/ 64 h 73"/>
                <a:gd name="T6" fmla="*/ 32 w 33"/>
                <a:gd name="T7" fmla="*/ 32 h 73"/>
                <a:gd name="T8" fmla="*/ 24 w 33"/>
                <a:gd name="T9" fmla="*/ 8 h 73"/>
                <a:gd name="T10" fmla="*/ 8 w 33"/>
                <a:gd name="T11" fmla="*/ 0 h 73"/>
                <a:gd name="T12" fmla="*/ 0 w 33"/>
                <a:gd name="T13" fmla="*/ 24 h 73"/>
                <a:gd name="T14" fmla="*/ 0 w 33"/>
                <a:gd name="T15" fmla="*/ 56 h 73"/>
                <a:gd name="T16" fmla="*/ 0 w 33"/>
                <a:gd name="T17" fmla="*/ 64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73">
                  <a:moveTo>
                    <a:pt x="0" y="64"/>
                  </a:moveTo>
                  <a:lnTo>
                    <a:pt x="8" y="72"/>
                  </a:lnTo>
                  <a:lnTo>
                    <a:pt x="32" y="64"/>
                  </a:lnTo>
                  <a:lnTo>
                    <a:pt x="32" y="32"/>
                  </a:lnTo>
                  <a:lnTo>
                    <a:pt x="24" y="8"/>
                  </a:lnTo>
                  <a:lnTo>
                    <a:pt x="8" y="0"/>
                  </a:lnTo>
                  <a:lnTo>
                    <a:pt x="0" y="24"/>
                  </a:lnTo>
                  <a:lnTo>
                    <a:pt x="0" y="56"/>
                  </a:lnTo>
                  <a:lnTo>
                    <a:pt x="0" y="64"/>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38" name="Freeform 82"/>
            <p:cNvSpPr>
              <a:spLocks/>
            </p:cNvSpPr>
            <p:nvPr/>
          </p:nvSpPr>
          <p:spPr bwMode="auto">
            <a:xfrm>
              <a:off x="3377" y="3727"/>
              <a:ext cx="57" cy="49"/>
            </a:xfrm>
            <a:custGeom>
              <a:avLst/>
              <a:gdLst>
                <a:gd name="T0" fmla="*/ 16 w 57"/>
                <a:gd name="T1" fmla="*/ 48 h 49"/>
                <a:gd name="T2" fmla="*/ 32 w 57"/>
                <a:gd name="T3" fmla="*/ 32 h 49"/>
                <a:gd name="T4" fmla="*/ 48 w 57"/>
                <a:gd name="T5" fmla="*/ 16 h 49"/>
                <a:gd name="T6" fmla="*/ 56 w 57"/>
                <a:gd name="T7" fmla="*/ 0 h 49"/>
                <a:gd name="T8" fmla="*/ 48 w 57"/>
                <a:gd name="T9" fmla="*/ 0 h 49"/>
                <a:gd name="T10" fmla="*/ 32 w 57"/>
                <a:gd name="T11" fmla="*/ 16 h 49"/>
                <a:gd name="T12" fmla="*/ 16 w 57"/>
                <a:gd name="T13" fmla="*/ 32 h 49"/>
                <a:gd name="T14" fmla="*/ 0 w 57"/>
                <a:gd name="T15" fmla="*/ 48 h 49"/>
                <a:gd name="T16" fmla="*/ 16 w 57"/>
                <a:gd name="T17" fmla="*/ 4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9">
                  <a:moveTo>
                    <a:pt x="16" y="48"/>
                  </a:moveTo>
                  <a:lnTo>
                    <a:pt x="32" y="32"/>
                  </a:lnTo>
                  <a:lnTo>
                    <a:pt x="48" y="16"/>
                  </a:lnTo>
                  <a:lnTo>
                    <a:pt x="56" y="0"/>
                  </a:lnTo>
                  <a:lnTo>
                    <a:pt x="48" y="0"/>
                  </a:lnTo>
                  <a:lnTo>
                    <a:pt x="32" y="16"/>
                  </a:lnTo>
                  <a:lnTo>
                    <a:pt x="16" y="32"/>
                  </a:lnTo>
                  <a:lnTo>
                    <a:pt x="0" y="48"/>
                  </a:lnTo>
                  <a:lnTo>
                    <a:pt x="16" y="48"/>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39" name="Freeform 83"/>
            <p:cNvSpPr>
              <a:spLocks/>
            </p:cNvSpPr>
            <p:nvPr/>
          </p:nvSpPr>
          <p:spPr bwMode="auto">
            <a:xfrm>
              <a:off x="3185" y="3903"/>
              <a:ext cx="89" cy="24"/>
            </a:xfrm>
            <a:custGeom>
              <a:avLst/>
              <a:gdLst>
                <a:gd name="T0" fmla="*/ 88 w 89"/>
                <a:gd name="T1" fmla="*/ 7 h 24"/>
                <a:gd name="T2" fmla="*/ 56 w 89"/>
                <a:gd name="T3" fmla="*/ 0 h 24"/>
                <a:gd name="T4" fmla="*/ 24 w 89"/>
                <a:gd name="T5" fmla="*/ 0 h 24"/>
                <a:gd name="T6" fmla="*/ 8 w 89"/>
                <a:gd name="T7" fmla="*/ 0 h 24"/>
                <a:gd name="T8" fmla="*/ 0 w 89"/>
                <a:gd name="T9" fmla="*/ 15 h 24"/>
                <a:gd name="T10" fmla="*/ 16 w 89"/>
                <a:gd name="T11" fmla="*/ 23 h 24"/>
                <a:gd name="T12" fmla="*/ 48 w 89"/>
                <a:gd name="T13" fmla="*/ 23 h 24"/>
                <a:gd name="T14" fmla="*/ 80 w 89"/>
                <a:gd name="T15" fmla="*/ 23 h 24"/>
                <a:gd name="T16" fmla="*/ 88 w 89"/>
                <a:gd name="T17" fmla="*/ 23 h 24"/>
                <a:gd name="T18" fmla="*/ 88 w 89"/>
                <a:gd name="T19" fmla="*/ 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24">
                  <a:moveTo>
                    <a:pt x="88" y="7"/>
                  </a:moveTo>
                  <a:lnTo>
                    <a:pt x="56" y="0"/>
                  </a:lnTo>
                  <a:lnTo>
                    <a:pt x="24" y="0"/>
                  </a:lnTo>
                  <a:lnTo>
                    <a:pt x="8" y="0"/>
                  </a:lnTo>
                  <a:lnTo>
                    <a:pt x="0" y="15"/>
                  </a:lnTo>
                  <a:lnTo>
                    <a:pt x="16" y="23"/>
                  </a:lnTo>
                  <a:lnTo>
                    <a:pt x="48" y="23"/>
                  </a:lnTo>
                  <a:lnTo>
                    <a:pt x="80" y="23"/>
                  </a:lnTo>
                  <a:lnTo>
                    <a:pt x="88" y="23"/>
                  </a:lnTo>
                  <a:lnTo>
                    <a:pt x="88" y="7"/>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40" name="Freeform 84"/>
            <p:cNvSpPr>
              <a:spLocks/>
            </p:cNvSpPr>
            <p:nvPr/>
          </p:nvSpPr>
          <p:spPr bwMode="auto">
            <a:xfrm>
              <a:off x="3146" y="3958"/>
              <a:ext cx="96" cy="33"/>
            </a:xfrm>
            <a:custGeom>
              <a:avLst/>
              <a:gdLst>
                <a:gd name="T0" fmla="*/ 95 w 96"/>
                <a:gd name="T1" fmla="*/ 16 h 33"/>
                <a:gd name="T2" fmla="*/ 95 w 96"/>
                <a:gd name="T3" fmla="*/ 8 h 33"/>
                <a:gd name="T4" fmla="*/ 63 w 96"/>
                <a:gd name="T5" fmla="*/ 0 h 33"/>
                <a:gd name="T6" fmla="*/ 31 w 96"/>
                <a:gd name="T7" fmla="*/ 0 h 33"/>
                <a:gd name="T8" fmla="*/ 8 w 96"/>
                <a:gd name="T9" fmla="*/ 0 h 33"/>
                <a:gd name="T10" fmla="*/ 0 w 96"/>
                <a:gd name="T11" fmla="*/ 24 h 33"/>
                <a:gd name="T12" fmla="*/ 8 w 96"/>
                <a:gd name="T13" fmla="*/ 24 h 33"/>
                <a:gd name="T14" fmla="*/ 39 w 96"/>
                <a:gd name="T15" fmla="*/ 32 h 33"/>
                <a:gd name="T16" fmla="*/ 71 w 96"/>
                <a:gd name="T17" fmla="*/ 32 h 33"/>
                <a:gd name="T18" fmla="*/ 95 w 96"/>
                <a:gd name="T19" fmla="*/ 1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33">
                  <a:moveTo>
                    <a:pt x="95" y="16"/>
                  </a:moveTo>
                  <a:lnTo>
                    <a:pt x="95" y="8"/>
                  </a:lnTo>
                  <a:lnTo>
                    <a:pt x="63" y="0"/>
                  </a:lnTo>
                  <a:lnTo>
                    <a:pt x="31" y="0"/>
                  </a:lnTo>
                  <a:lnTo>
                    <a:pt x="8" y="0"/>
                  </a:lnTo>
                  <a:lnTo>
                    <a:pt x="0" y="24"/>
                  </a:lnTo>
                  <a:lnTo>
                    <a:pt x="8" y="24"/>
                  </a:lnTo>
                  <a:lnTo>
                    <a:pt x="39" y="32"/>
                  </a:lnTo>
                  <a:lnTo>
                    <a:pt x="71" y="32"/>
                  </a:lnTo>
                  <a:lnTo>
                    <a:pt x="95" y="16"/>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41" name="Freeform 85"/>
            <p:cNvSpPr>
              <a:spLocks/>
            </p:cNvSpPr>
            <p:nvPr/>
          </p:nvSpPr>
          <p:spPr bwMode="auto">
            <a:xfrm>
              <a:off x="3050" y="4014"/>
              <a:ext cx="57" cy="25"/>
            </a:xfrm>
            <a:custGeom>
              <a:avLst/>
              <a:gdLst>
                <a:gd name="T0" fmla="*/ 48 w 57"/>
                <a:gd name="T1" fmla="*/ 0 h 25"/>
                <a:gd name="T2" fmla="*/ 16 w 57"/>
                <a:gd name="T3" fmla="*/ 0 h 25"/>
                <a:gd name="T4" fmla="*/ 0 w 57"/>
                <a:gd name="T5" fmla="*/ 16 h 25"/>
                <a:gd name="T6" fmla="*/ 24 w 57"/>
                <a:gd name="T7" fmla="*/ 24 h 25"/>
                <a:gd name="T8" fmla="*/ 48 w 57"/>
                <a:gd name="T9" fmla="*/ 16 h 25"/>
                <a:gd name="T10" fmla="*/ 56 w 57"/>
                <a:gd name="T11" fmla="*/ 8 h 25"/>
                <a:gd name="T12" fmla="*/ 48 w 57"/>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57" h="25">
                  <a:moveTo>
                    <a:pt x="48" y="0"/>
                  </a:moveTo>
                  <a:lnTo>
                    <a:pt x="16" y="0"/>
                  </a:lnTo>
                  <a:lnTo>
                    <a:pt x="0" y="16"/>
                  </a:lnTo>
                  <a:lnTo>
                    <a:pt x="24" y="24"/>
                  </a:lnTo>
                  <a:lnTo>
                    <a:pt x="48" y="16"/>
                  </a:lnTo>
                  <a:lnTo>
                    <a:pt x="56" y="8"/>
                  </a:lnTo>
                  <a:lnTo>
                    <a:pt x="48" y="0"/>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42" name="Freeform 86"/>
            <p:cNvSpPr>
              <a:spLocks/>
            </p:cNvSpPr>
            <p:nvPr/>
          </p:nvSpPr>
          <p:spPr bwMode="auto">
            <a:xfrm>
              <a:off x="2922" y="3982"/>
              <a:ext cx="177" cy="41"/>
            </a:xfrm>
            <a:custGeom>
              <a:avLst/>
              <a:gdLst>
                <a:gd name="T0" fmla="*/ 168 w 177"/>
                <a:gd name="T1" fmla="*/ 16 h 41"/>
                <a:gd name="T2" fmla="*/ 176 w 177"/>
                <a:gd name="T3" fmla="*/ 0 h 41"/>
                <a:gd name="T4" fmla="*/ 144 w 177"/>
                <a:gd name="T5" fmla="*/ 0 h 41"/>
                <a:gd name="T6" fmla="*/ 112 w 177"/>
                <a:gd name="T7" fmla="*/ 0 h 41"/>
                <a:gd name="T8" fmla="*/ 72 w 177"/>
                <a:gd name="T9" fmla="*/ 0 h 41"/>
                <a:gd name="T10" fmla="*/ 48 w 177"/>
                <a:gd name="T11" fmla="*/ 8 h 41"/>
                <a:gd name="T12" fmla="*/ 24 w 177"/>
                <a:gd name="T13" fmla="*/ 16 h 41"/>
                <a:gd name="T14" fmla="*/ 0 w 177"/>
                <a:gd name="T15" fmla="*/ 24 h 41"/>
                <a:gd name="T16" fmla="*/ 0 w 177"/>
                <a:gd name="T17" fmla="*/ 40 h 41"/>
                <a:gd name="T18" fmla="*/ 16 w 177"/>
                <a:gd name="T19" fmla="*/ 32 h 41"/>
                <a:gd name="T20" fmla="*/ 56 w 177"/>
                <a:gd name="T21" fmla="*/ 32 h 41"/>
                <a:gd name="T22" fmla="*/ 96 w 177"/>
                <a:gd name="T23" fmla="*/ 32 h 41"/>
                <a:gd name="T24" fmla="*/ 128 w 177"/>
                <a:gd name="T25" fmla="*/ 24 h 41"/>
                <a:gd name="T26" fmla="*/ 152 w 177"/>
                <a:gd name="T27" fmla="*/ 16 h 41"/>
                <a:gd name="T28" fmla="*/ 168 w 177"/>
                <a:gd name="T29" fmla="*/ 1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7" h="41">
                  <a:moveTo>
                    <a:pt x="168" y="16"/>
                  </a:moveTo>
                  <a:lnTo>
                    <a:pt x="176" y="0"/>
                  </a:lnTo>
                  <a:lnTo>
                    <a:pt x="144" y="0"/>
                  </a:lnTo>
                  <a:lnTo>
                    <a:pt x="112" y="0"/>
                  </a:lnTo>
                  <a:lnTo>
                    <a:pt x="72" y="0"/>
                  </a:lnTo>
                  <a:lnTo>
                    <a:pt x="48" y="8"/>
                  </a:lnTo>
                  <a:lnTo>
                    <a:pt x="24" y="16"/>
                  </a:lnTo>
                  <a:lnTo>
                    <a:pt x="0" y="24"/>
                  </a:lnTo>
                  <a:lnTo>
                    <a:pt x="0" y="40"/>
                  </a:lnTo>
                  <a:lnTo>
                    <a:pt x="16" y="32"/>
                  </a:lnTo>
                  <a:lnTo>
                    <a:pt x="56" y="32"/>
                  </a:lnTo>
                  <a:lnTo>
                    <a:pt x="96" y="32"/>
                  </a:lnTo>
                  <a:lnTo>
                    <a:pt x="128" y="24"/>
                  </a:lnTo>
                  <a:lnTo>
                    <a:pt x="152" y="16"/>
                  </a:lnTo>
                  <a:lnTo>
                    <a:pt x="168" y="16"/>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43" name="Freeform 87"/>
            <p:cNvSpPr>
              <a:spLocks/>
            </p:cNvSpPr>
            <p:nvPr/>
          </p:nvSpPr>
          <p:spPr bwMode="auto">
            <a:xfrm>
              <a:off x="2970" y="3926"/>
              <a:ext cx="113" cy="33"/>
            </a:xfrm>
            <a:custGeom>
              <a:avLst/>
              <a:gdLst>
                <a:gd name="T0" fmla="*/ 104 w 113"/>
                <a:gd name="T1" fmla="*/ 8 h 33"/>
                <a:gd name="T2" fmla="*/ 96 w 113"/>
                <a:gd name="T3" fmla="*/ 0 h 33"/>
                <a:gd name="T4" fmla="*/ 64 w 113"/>
                <a:gd name="T5" fmla="*/ 0 h 33"/>
                <a:gd name="T6" fmla="*/ 40 w 113"/>
                <a:gd name="T7" fmla="*/ 8 h 33"/>
                <a:gd name="T8" fmla="*/ 8 w 113"/>
                <a:gd name="T9" fmla="*/ 8 h 33"/>
                <a:gd name="T10" fmla="*/ 0 w 113"/>
                <a:gd name="T11" fmla="*/ 16 h 33"/>
                <a:gd name="T12" fmla="*/ 24 w 113"/>
                <a:gd name="T13" fmla="*/ 32 h 33"/>
                <a:gd name="T14" fmla="*/ 56 w 113"/>
                <a:gd name="T15" fmla="*/ 32 h 33"/>
                <a:gd name="T16" fmla="*/ 88 w 113"/>
                <a:gd name="T17" fmla="*/ 24 h 33"/>
                <a:gd name="T18" fmla="*/ 112 w 113"/>
                <a:gd name="T19" fmla="*/ 8 h 33"/>
                <a:gd name="T20" fmla="*/ 104 w 113"/>
                <a:gd name="T21" fmla="*/ 8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33">
                  <a:moveTo>
                    <a:pt x="104" y="8"/>
                  </a:moveTo>
                  <a:lnTo>
                    <a:pt x="96" y="0"/>
                  </a:lnTo>
                  <a:lnTo>
                    <a:pt x="64" y="0"/>
                  </a:lnTo>
                  <a:lnTo>
                    <a:pt x="40" y="8"/>
                  </a:lnTo>
                  <a:lnTo>
                    <a:pt x="8" y="8"/>
                  </a:lnTo>
                  <a:lnTo>
                    <a:pt x="0" y="16"/>
                  </a:lnTo>
                  <a:lnTo>
                    <a:pt x="24" y="32"/>
                  </a:lnTo>
                  <a:lnTo>
                    <a:pt x="56" y="32"/>
                  </a:lnTo>
                  <a:lnTo>
                    <a:pt x="88" y="24"/>
                  </a:lnTo>
                  <a:lnTo>
                    <a:pt x="112" y="8"/>
                  </a:lnTo>
                  <a:lnTo>
                    <a:pt x="104" y="8"/>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44" name="Freeform 88"/>
            <p:cNvSpPr>
              <a:spLocks/>
            </p:cNvSpPr>
            <p:nvPr/>
          </p:nvSpPr>
          <p:spPr bwMode="auto">
            <a:xfrm>
              <a:off x="2978" y="3895"/>
              <a:ext cx="73" cy="32"/>
            </a:xfrm>
            <a:custGeom>
              <a:avLst/>
              <a:gdLst>
                <a:gd name="T0" fmla="*/ 72 w 73"/>
                <a:gd name="T1" fmla="*/ 0 h 32"/>
                <a:gd name="T2" fmla="*/ 48 w 73"/>
                <a:gd name="T3" fmla="*/ 0 h 32"/>
                <a:gd name="T4" fmla="*/ 32 w 73"/>
                <a:gd name="T5" fmla="*/ 8 h 32"/>
                <a:gd name="T6" fmla="*/ 0 w 73"/>
                <a:gd name="T7" fmla="*/ 8 h 32"/>
                <a:gd name="T8" fmla="*/ 0 w 73"/>
                <a:gd name="T9" fmla="*/ 23 h 32"/>
                <a:gd name="T10" fmla="*/ 16 w 73"/>
                <a:gd name="T11" fmla="*/ 31 h 32"/>
                <a:gd name="T12" fmla="*/ 40 w 73"/>
                <a:gd name="T13" fmla="*/ 23 h 32"/>
                <a:gd name="T14" fmla="*/ 72 w 73"/>
                <a:gd name="T15" fmla="*/ 23 h 32"/>
                <a:gd name="T16" fmla="*/ 72 w 73"/>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32">
                  <a:moveTo>
                    <a:pt x="72" y="0"/>
                  </a:moveTo>
                  <a:lnTo>
                    <a:pt x="48" y="0"/>
                  </a:lnTo>
                  <a:lnTo>
                    <a:pt x="32" y="8"/>
                  </a:lnTo>
                  <a:lnTo>
                    <a:pt x="0" y="8"/>
                  </a:lnTo>
                  <a:lnTo>
                    <a:pt x="0" y="23"/>
                  </a:lnTo>
                  <a:lnTo>
                    <a:pt x="16" y="31"/>
                  </a:lnTo>
                  <a:lnTo>
                    <a:pt x="40" y="23"/>
                  </a:lnTo>
                  <a:lnTo>
                    <a:pt x="72" y="23"/>
                  </a:lnTo>
                  <a:lnTo>
                    <a:pt x="72" y="0"/>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45" name="Freeform 89"/>
            <p:cNvSpPr>
              <a:spLocks/>
            </p:cNvSpPr>
            <p:nvPr/>
          </p:nvSpPr>
          <p:spPr bwMode="auto">
            <a:xfrm>
              <a:off x="2699" y="3855"/>
              <a:ext cx="336" cy="88"/>
            </a:xfrm>
            <a:custGeom>
              <a:avLst/>
              <a:gdLst>
                <a:gd name="T0" fmla="*/ 303 w 336"/>
                <a:gd name="T1" fmla="*/ 24 h 88"/>
                <a:gd name="T2" fmla="*/ 327 w 336"/>
                <a:gd name="T3" fmla="*/ 16 h 88"/>
                <a:gd name="T4" fmla="*/ 335 w 336"/>
                <a:gd name="T5" fmla="*/ 8 h 88"/>
                <a:gd name="T6" fmla="*/ 327 w 336"/>
                <a:gd name="T7" fmla="*/ 0 h 88"/>
                <a:gd name="T8" fmla="*/ 295 w 336"/>
                <a:gd name="T9" fmla="*/ 0 h 88"/>
                <a:gd name="T10" fmla="*/ 287 w 336"/>
                <a:gd name="T11" fmla="*/ 8 h 88"/>
                <a:gd name="T12" fmla="*/ 279 w 336"/>
                <a:gd name="T13" fmla="*/ 0 h 88"/>
                <a:gd name="T14" fmla="*/ 247 w 336"/>
                <a:gd name="T15" fmla="*/ 0 h 88"/>
                <a:gd name="T16" fmla="*/ 215 w 336"/>
                <a:gd name="T17" fmla="*/ 0 h 88"/>
                <a:gd name="T18" fmla="*/ 207 w 336"/>
                <a:gd name="T19" fmla="*/ 0 h 88"/>
                <a:gd name="T20" fmla="*/ 160 w 336"/>
                <a:gd name="T21" fmla="*/ 8 h 88"/>
                <a:gd name="T22" fmla="*/ 120 w 336"/>
                <a:gd name="T23" fmla="*/ 8 h 88"/>
                <a:gd name="T24" fmla="*/ 96 w 336"/>
                <a:gd name="T25" fmla="*/ 16 h 88"/>
                <a:gd name="T26" fmla="*/ 48 w 336"/>
                <a:gd name="T27" fmla="*/ 24 h 88"/>
                <a:gd name="T28" fmla="*/ 24 w 336"/>
                <a:gd name="T29" fmla="*/ 32 h 88"/>
                <a:gd name="T30" fmla="*/ 0 w 336"/>
                <a:gd name="T31" fmla="*/ 48 h 88"/>
                <a:gd name="T32" fmla="*/ 8 w 336"/>
                <a:gd name="T33" fmla="*/ 63 h 88"/>
                <a:gd name="T34" fmla="*/ 24 w 336"/>
                <a:gd name="T35" fmla="*/ 79 h 88"/>
                <a:gd name="T36" fmla="*/ 48 w 336"/>
                <a:gd name="T37" fmla="*/ 87 h 88"/>
                <a:gd name="T38" fmla="*/ 96 w 336"/>
                <a:gd name="T39" fmla="*/ 79 h 88"/>
                <a:gd name="T40" fmla="*/ 120 w 336"/>
                <a:gd name="T41" fmla="*/ 71 h 88"/>
                <a:gd name="T42" fmla="*/ 144 w 336"/>
                <a:gd name="T43" fmla="*/ 63 h 88"/>
                <a:gd name="T44" fmla="*/ 192 w 336"/>
                <a:gd name="T45" fmla="*/ 55 h 88"/>
                <a:gd name="T46" fmla="*/ 215 w 336"/>
                <a:gd name="T47" fmla="*/ 48 h 88"/>
                <a:gd name="T48" fmla="*/ 223 w 336"/>
                <a:gd name="T49" fmla="*/ 48 h 88"/>
                <a:gd name="T50" fmla="*/ 247 w 336"/>
                <a:gd name="T51" fmla="*/ 40 h 88"/>
                <a:gd name="T52" fmla="*/ 279 w 336"/>
                <a:gd name="T53" fmla="*/ 32 h 88"/>
                <a:gd name="T54" fmla="*/ 303 w 336"/>
                <a:gd name="T55" fmla="*/ 2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6" h="88">
                  <a:moveTo>
                    <a:pt x="303" y="24"/>
                  </a:moveTo>
                  <a:lnTo>
                    <a:pt x="327" y="16"/>
                  </a:lnTo>
                  <a:lnTo>
                    <a:pt x="335" y="8"/>
                  </a:lnTo>
                  <a:lnTo>
                    <a:pt x="327" y="0"/>
                  </a:lnTo>
                  <a:lnTo>
                    <a:pt x="295" y="0"/>
                  </a:lnTo>
                  <a:lnTo>
                    <a:pt x="287" y="8"/>
                  </a:lnTo>
                  <a:lnTo>
                    <a:pt x="279" y="0"/>
                  </a:lnTo>
                  <a:lnTo>
                    <a:pt x="247" y="0"/>
                  </a:lnTo>
                  <a:lnTo>
                    <a:pt x="215" y="0"/>
                  </a:lnTo>
                  <a:lnTo>
                    <a:pt x="207" y="0"/>
                  </a:lnTo>
                  <a:lnTo>
                    <a:pt x="160" y="8"/>
                  </a:lnTo>
                  <a:lnTo>
                    <a:pt x="120" y="8"/>
                  </a:lnTo>
                  <a:lnTo>
                    <a:pt x="96" y="16"/>
                  </a:lnTo>
                  <a:lnTo>
                    <a:pt x="48" y="24"/>
                  </a:lnTo>
                  <a:lnTo>
                    <a:pt x="24" y="32"/>
                  </a:lnTo>
                  <a:lnTo>
                    <a:pt x="0" y="48"/>
                  </a:lnTo>
                  <a:lnTo>
                    <a:pt x="8" y="63"/>
                  </a:lnTo>
                  <a:lnTo>
                    <a:pt x="24" y="79"/>
                  </a:lnTo>
                  <a:lnTo>
                    <a:pt x="48" y="87"/>
                  </a:lnTo>
                  <a:lnTo>
                    <a:pt x="96" y="79"/>
                  </a:lnTo>
                  <a:lnTo>
                    <a:pt x="120" y="71"/>
                  </a:lnTo>
                  <a:lnTo>
                    <a:pt x="144" y="63"/>
                  </a:lnTo>
                  <a:lnTo>
                    <a:pt x="192" y="55"/>
                  </a:lnTo>
                  <a:lnTo>
                    <a:pt x="215" y="48"/>
                  </a:lnTo>
                  <a:lnTo>
                    <a:pt x="223" y="48"/>
                  </a:lnTo>
                  <a:lnTo>
                    <a:pt x="247" y="40"/>
                  </a:lnTo>
                  <a:lnTo>
                    <a:pt x="279" y="32"/>
                  </a:lnTo>
                  <a:lnTo>
                    <a:pt x="303" y="24"/>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46" name="Freeform 90"/>
            <p:cNvSpPr>
              <a:spLocks/>
            </p:cNvSpPr>
            <p:nvPr/>
          </p:nvSpPr>
          <p:spPr bwMode="auto">
            <a:xfrm>
              <a:off x="2691" y="3950"/>
              <a:ext cx="256" cy="89"/>
            </a:xfrm>
            <a:custGeom>
              <a:avLst/>
              <a:gdLst>
                <a:gd name="T0" fmla="*/ 231 w 256"/>
                <a:gd name="T1" fmla="*/ 8 h 89"/>
                <a:gd name="T2" fmla="*/ 207 w 256"/>
                <a:gd name="T3" fmla="*/ 0 h 89"/>
                <a:gd name="T4" fmla="*/ 176 w 256"/>
                <a:gd name="T5" fmla="*/ 0 h 89"/>
                <a:gd name="T6" fmla="*/ 152 w 256"/>
                <a:gd name="T7" fmla="*/ 8 h 89"/>
                <a:gd name="T8" fmla="*/ 136 w 256"/>
                <a:gd name="T9" fmla="*/ 8 h 89"/>
                <a:gd name="T10" fmla="*/ 104 w 256"/>
                <a:gd name="T11" fmla="*/ 8 h 89"/>
                <a:gd name="T12" fmla="*/ 80 w 256"/>
                <a:gd name="T13" fmla="*/ 16 h 89"/>
                <a:gd name="T14" fmla="*/ 56 w 256"/>
                <a:gd name="T15" fmla="*/ 16 h 89"/>
                <a:gd name="T16" fmla="*/ 24 w 256"/>
                <a:gd name="T17" fmla="*/ 16 h 89"/>
                <a:gd name="T18" fmla="*/ 0 w 256"/>
                <a:gd name="T19" fmla="*/ 32 h 89"/>
                <a:gd name="T20" fmla="*/ 8 w 256"/>
                <a:gd name="T21" fmla="*/ 64 h 89"/>
                <a:gd name="T22" fmla="*/ 24 w 256"/>
                <a:gd name="T23" fmla="*/ 88 h 89"/>
                <a:gd name="T24" fmla="*/ 48 w 256"/>
                <a:gd name="T25" fmla="*/ 80 h 89"/>
                <a:gd name="T26" fmla="*/ 88 w 256"/>
                <a:gd name="T27" fmla="*/ 72 h 89"/>
                <a:gd name="T28" fmla="*/ 136 w 256"/>
                <a:gd name="T29" fmla="*/ 64 h 89"/>
                <a:gd name="T30" fmla="*/ 176 w 256"/>
                <a:gd name="T31" fmla="*/ 48 h 89"/>
                <a:gd name="T32" fmla="*/ 223 w 256"/>
                <a:gd name="T33" fmla="*/ 40 h 89"/>
                <a:gd name="T34" fmla="*/ 247 w 256"/>
                <a:gd name="T35" fmla="*/ 32 h 89"/>
                <a:gd name="T36" fmla="*/ 255 w 256"/>
                <a:gd name="T37" fmla="*/ 16 h 89"/>
                <a:gd name="T38" fmla="*/ 231 w 256"/>
                <a:gd name="T39" fmla="*/ 8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6" h="89">
                  <a:moveTo>
                    <a:pt x="231" y="8"/>
                  </a:moveTo>
                  <a:lnTo>
                    <a:pt x="207" y="0"/>
                  </a:lnTo>
                  <a:lnTo>
                    <a:pt x="176" y="0"/>
                  </a:lnTo>
                  <a:lnTo>
                    <a:pt x="152" y="8"/>
                  </a:lnTo>
                  <a:lnTo>
                    <a:pt x="136" y="8"/>
                  </a:lnTo>
                  <a:lnTo>
                    <a:pt x="104" y="8"/>
                  </a:lnTo>
                  <a:lnTo>
                    <a:pt x="80" y="16"/>
                  </a:lnTo>
                  <a:lnTo>
                    <a:pt x="56" y="16"/>
                  </a:lnTo>
                  <a:lnTo>
                    <a:pt x="24" y="16"/>
                  </a:lnTo>
                  <a:lnTo>
                    <a:pt x="0" y="32"/>
                  </a:lnTo>
                  <a:lnTo>
                    <a:pt x="8" y="64"/>
                  </a:lnTo>
                  <a:lnTo>
                    <a:pt x="24" y="88"/>
                  </a:lnTo>
                  <a:lnTo>
                    <a:pt x="48" y="80"/>
                  </a:lnTo>
                  <a:lnTo>
                    <a:pt x="88" y="72"/>
                  </a:lnTo>
                  <a:lnTo>
                    <a:pt x="136" y="64"/>
                  </a:lnTo>
                  <a:lnTo>
                    <a:pt x="176" y="48"/>
                  </a:lnTo>
                  <a:lnTo>
                    <a:pt x="223" y="40"/>
                  </a:lnTo>
                  <a:lnTo>
                    <a:pt x="247" y="32"/>
                  </a:lnTo>
                  <a:lnTo>
                    <a:pt x="255" y="16"/>
                  </a:lnTo>
                  <a:lnTo>
                    <a:pt x="231" y="8"/>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47" name="Freeform 91"/>
            <p:cNvSpPr>
              <a:spLocks/>
            </p:cNvSpPr>
            <p:nvPr/>
          </p:nvSpPr>
          <p:spPr bwMode="auto">
            <a:xfrm>
              <a:off x="2715" y="3775"/>
              <a:ext cx="105" cy="49"/>
            </a:xfrm>
            <a:custGeom>
              <a:avLst/>
              <a:gdLst>
                <a:gd name="T0" fmla="*/ 56 w 105"/>
                <a:gd name="T1" fmla="*/ 8 h 49"/>
                <a:gd name="T2" fmla="*/ 24 w 105"/>
                <a:gd name="T3" fmla="*/ 8 h 49"/>
                <a:gd name="T4" fmla="*/ 0 w 105"/>
                <a:gd name="T5" fmla="*/ 24 h 49"/>
                <a:gd name="T6" fmla="*/ 8 w 105"/>
                <a:gd name="T7" fmla="*/ 48 h 49"/>
                <a:gd name="T8" fmla="*/ 16 w 105"/>
                <a:gd name="T9" fmla="*/ 48 h 49"/>
                <a:gd name="T10" fmla="*/ 48 w 105"/>
                <a:gd name="T11" fmla="*/ 40 h 49"/>
                <a:gd name="T12" fmla="*/ 80 w 105"/>
                <a:gd name="T13" fmla="*/ 32 h 49"/>
                <a:gd name="T14" fmla="*/ 96 w 105"/>
                <a:gd name="T15" fmla="*/ 32 h 49"/>
                <a:gd name="T16" fmla="*/ 104 w 105"/>
                <a:gd name="T17" fmla="*/ 16 h 49"/>
                <a:gd name="T18" fmla="*/ 80 w 105"/>
                <a:gd name="T19" fmla="*/ 0 h 49"/>
                <a:gd name="T20" fmla="*/ 56 w 105"/>
                <a:gd name="T21" fmla="*/ 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5" h="49">
                  <a:moveTo>
                    <a:pt x="56" y="8"/>
                  </a:moveTo>
                  <a:lnTo>
                    <a:pt x="24" y="8"/>
                  </a:lnTo>
                  <a:lnTo>
                    <a:pt x="0" y="24"/>
                  </a:lnTo>
                  <a:lnTo>
                    <a:pt x="8" y="48"/>
                  </a:lnTo>
                  <a:lnTo>
                    <a:pt x="16" y="48"/>
                  </a:lnTo>
                  <a:lnTo>
                    <a:pt x="48" y="40"/>
                  </a:lnTo>
                  <a:lnTo>
                    <a:pt x="80" y="32"/>
                  </a:lnTo>
                  <a:lnTo>
                    <a:pt x="96" y="32"/>
                  </a:lnTo>
                  <a:lnTo>
                    <a:pt x="104" y="16"/>
                  </a:lnTo>
                  <a:lnTo>
                    <a:pt x="80" y="0"/>
                  </a:lnTo>
                  <a:lnTo>
                    <a:pt x="56" y="8"/>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48" name="Freeform 92"/>
            <p:cNvSpPr>
              <a:spLocks/>
            </p:cNvSpPr>
            <p:nvPr/>
          </p:nvSpPr>
          <p:spPr bwMode="auto">
            <a:xfrm>
              <a:off x="2755" y="3751"/>
              <a:ext cx="33" cy="17"/>
            </a:xfrm>
            <a:custGeom>
              <a:avLst/>
              <a:gdLst>
                <a:gd name="T0" fmla="*/ 24 w 33"/>
                <a:gd name="T1" fmla="*/ 16 h 17"/>
                <a:gd name="T2" fmla="*/ 32 w 33"/>
                <a:gd name="T3" fmla="*/ 8 h 17"/>
                <a:gd name="T4" fmla="*/ 16 w 33"/>
                <a:gd name="T5" fmla="*/ 0 h 17"/>
                <a:gd name="T6" fmla="*/ 0 w 33"/>
                <a:gd name="T7" fmla="*/ 8 h 17"/>
                <a:gd name="T8" fmla="*/ 24 w 33"/>
                <a:gd name="T9" fmla="*/ 16 h 17"/>
              </a:gdLst>
              <a:ahLst/>
              <a:cxnLst>
                <a:cxn ang="0">
                  <a:pos x="T0" y="T1"/>
                </a:cxn>
                <a:cxn ang="0">
                  <a:pos x="T2" y="T3"/>
                </a:cxn>
                <a:cxn ang="0">
                  <a:pos x="T4" y="T5"/>
                </a:cxn>
                <a:cxn ang="0">
                  <a:pos x="T6" y="T7"/>
                </a:cxn>
                <a:cxn ang="0">
                  <a:pos x="T8" y="T9"/>
                </a:cxn>
              </a:cxnLst>
              <a:rect l="0" t="0" r="r" b="b"/>
              <a:pathLst>
                <a:path w="33" h="17">
                  <a:moveTo>
                    <a:pt x="24" y="16"/>
                  </a:moveTo>
                  <a:lnTo>
                    <a:pt x="32" y="8"/>
                  </a:lnTo>
                  <a:lnTo>
                    <a:pt x="16" y="0"/>
                  </a:lnTo>
                  <a:lnTo>
                    <a:pt x="0" y="8"/>
                  </a:lnTo>
                  <a:lnTo>
                    <a:pt x="24" y="16"/>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49" name="Freeform 93"/>
            <p:cNvSpPr>
              <a:spLocks/>
            </p:cNvSpPr>
            <p:nvPr/>
          </p:nvSpPr>
          <p:spPr bwMode="auto">
            <a:xfrm>
              <a:off x="2659" y="3687"/>
              <a:ext cx="137" cy="81"/>
            </a:xfrm>
            <a:custGeom>
              <a:avLst/>
              <a:gdLst>
                <a:gd name="T0" fmla="*/ 96 w 137"/>
                <a:gd name="T1" fmla="*/ 48 h 81"/>
                <a:gd name="T2" fmla="*/ 128 w 137"/>
                <a:gd name="T3" fmla="*/ 40 h 81"/>
                <a:gd name="T4" fmla="*/ 136 w 137"/>
                <a:gd name="T5" fmla="*/ 40 h 81"/>
                <a:gd name="T6" fmla="*/ 128 w 137"/>
                <a:gd name="T7" fmla="*/ 16 h 81"/>
                <a:gd name="T8" fmla="*/ 104 w 137"/>
                <a:gd name="T9" fmla="*/ 24 h 81"/>
                <a:gd name="T10" fmla="*/ 80 w 137"/>
                <a:gd name="T11" fmla="*/ 24 h 81"/>
                <a:gd name="T12" fmla="*/ 56 w 137"/>
                <a:gd name="T13" fmla="*/ 16 h 81"/>
                <a:gd name="T14" fmla="*/ 32 w 137"/>
                <a:gd name="T15" fmla="*/ 16 h 81"/>
                <a:gd name="T16" fmla="*/ 16 w 137"/>
                <a:gd name="T17" fmla="*/ 0 h 81"/>
                <a:gd name="T18" fmla="*/ 8 w 137"/>
                <a:gd name="T19" fmla="*/ 0 h 81"/>
                <a:gd name="T20" fmla="*/ 0 w 137"/>
                <a:gd name="T21" fmla="*/ 8 h 81"/>
                <a:gd name="T22" fmla="*/ 0 w 137"/>
                <a:gd name="T23" fmla="*/ 40 h 81"/>
                <a:gd name="T24" fmla="*/ 8 w 137"/>
                <a:gd name="T25" fmla="*/ 64 h 81"/>
                <a:gd name="T26" fmla="*/ 16 w 137"/>
                <a:gd name="T27" fmla="*/ 80 h 81"/>
                <a:gd name="T28" fmla="*/ 40 w 137"/>
                <a:gd name="T29" fmla="*/ 72 h 81"/>
                <a:gd name="T30" fmla="*/ 56 w 137"/>
                <a:gd name="T31" fmla="*/ 56 h 81"/>
                <a:gd name="T32" fmla="*/ 64 w 137"/>
                <a:gd name="T33" fmla="*/ 48 h 81"/>
                <a:gd name="T34" fmla="*/ 96 w 137"/>
                <a:gd name="T35" fmla="*/ 4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7" h="81">
                  <a:moveTo>
                    <a:pt x="96" y="48"/>
                  </a:moveTo>
                  <a:lnTo>
                    <a:pt x="128" y="40"/>
                  </a:lnTo>
                  <a:lnTo>
                    <a:pt x="136" y="40"/>
                  </a:lnTo>
                  <a:lnTo>
                    <a:pt x="128" y="16"/>
                  </a:lnTo>
                  <a:lnTo>
                    <a:pt x="104" y="24"/>
                  </a:lnTo>
                  <a:lnTo>
                    <a:pt x="80" y="24"/>
                  </a:lnTo>
                  <a:lnTo>
                    <a:pt x="56" y="16"/>
                  </a:lnTo>
                  <a:lnTo>
                    <a:pt x="32" y="16"/>
                  </a:lnTo>
                  <a:lnTo>
                    <a:pt x="16" y="0"/>
                  </a:lnTo>
                  <a:lnTo>
                    <a:pt x="8" y="0"/>
                  </a:lnTo>
                  <a:lnTo>
                    <a:pt x="0" y="8"/>
                  </a:lnTo>
                  <a:lnTo>
                    <a:pt x="0" y="40"/>
                  </a:lnTo>
                  <a:lnTo>
                    <a:pt x="8" y="64"/>
                  </a:lnTo>
                  <a:lnTo>
                    <a:pt x="16" y="80"/>
                  </a:lnTo>
                  <a:lnTo>
                    <a:pt x="40" y="72"/>
                  </a:lnTo>
                  <a:lnTo>
                    <a:pt x="56" y="56"/>
                  </a:lnTo>
                  <a:lnTo>
                    <a:pt x="64" y="48"/>
                  </a:lnTo>
                  <a:lnTo>
                    <a:pt x="96" y="48"/>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50" name="Freeform 94"/>
            <p:cNvSpPr>
              <a:spLocks/>
            </p:cNvSpPr>
            <p:nvPr/>
          </p:nvSpPr>
          <p:spPr bwMode="auto">
            <a:xfrm>
              <a:off x="2922" y="3703"/>
              <a:ext cx="33" cy="25"/>
            </a:xfrm>
            <a:custGeom>
              <a:avLst/>
              <a:gdLst>
                <a:gd name="T0" fmla="*/ 24 w 33"/>
                <a:gd name="T1" fmla="*/ 16 h 25"/>
                <a:gd name="T2" fmla="*/ 32 w 33"/>
                <a:gd name="T3" fmla="*/ 16 h 25"/>
                <a:gd name="T4" fmla="*/ 24 w 33"/>
                <a:gd name="T5" fmla="*/ 0 h 25"/>
                <a:gd name="T6" fmla="*/ 0 w 33"/>
                <a:gd name="T7" fmla="*/ 8 h 25"/>
                <a:gd name="T8" fmla="*/ 16 w 33"/>
                <a:gd name="T9" fmla="*/ 24 h 25"/>
                <a:gd name="T10" fmla="*/ 24 w 33"/>
                <a:gd name="T11" fmla="*/ 16 h 25"/>
              </a:gdLst>
              <a:ahLst/>
              <a:cxnLst>
                <a:cxn ang="0">
                  <a:pos x="T0" y="T1"/>
                </a:cxn>
                <a:cxn ang="0">
                  <a:pos x="T2" y="T3"/>
                </a:cxn>
                <a:cxn ang="0">
                  <a:pos x="T4" y="T5"/>
                </a:cxn>
                <a:cxn ang="0">
                  <a:pos x="T6" y="T7"/>
                </a:cxn>
                <a:cxn ang="0">
                  <a:pos x="T8" y="T9"/>
                </a:cxn>
                <a:cxn ang="0">
                  <a:pos x="T10" y="T11"/>
                </a:cxn>
              </a:cxnLst>
              <a:rect l="0" t="0" r="r" b="b"/>
              <a:pathLst>
                <a:path w="33" h="25">
                  <a:moveTo>
                    <a:pt x="24" y="16"/>
                  </a:moveTo>
                  <a:lnTo>
                    <a:pt x="32" y="16"/>
                  </a:lnTo>
                  <a:lnTo>
                    <a:pt x="24" y="0"/>
                  </a:lnTo>
                  <a:lnTo>
                    <a:pt x="0" y="8"/>
                  </a:lnTo>
                  <a:lnTo>
                    <a:pt x="16" y="24"/>
                  </a:lnTo>
                  <a:lnTo>
                    <a:pt x="24" y="16"/>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51" name="Freeform 95"/>
            <p:cNvSpPr>
              <a:spLocks/>
            </p:cNvSpPr>
            <p:nvPr/>
          </p:nvSpPr>
          <p:spPr bwMode="auto">
            <a:xfrm>
              <a:off x="3138" y="3727"/>
              <a:ext cx="88" cy="65"/>
            </a:xfrm>
            <a:custGeom>
              <a:avLst/>
              <a:gdLst>
                <a:gd name="T0" fmla="*/ 0 w 88"/>
                <a:gd name="T1" fmla="*/ 40 h 65"/>
                <a:gd name="T2" fmla="*/ 0 w 88"/>
                <a:gd name="T3" fmla="*/ 64 h 65"/>
                <a:gd name="T4" fmla="*/ 31 w 88"/>
                <a:gd name="T5" fmla="*/ 64 h 65"/>
                <a:gd name="T6" fmla="*/ 55 w 88"/>
                <a:gd name="T7" fmla="*/ 56 h 65"/>
                <a:gd name="T8" fmla="*/ 71 w 88"/>
                <a:gd name="T9" fmla="*/ 56 h 65"/>
                <a:gd name="T10" fmla="*/ 87 w 88"/>
                <a:gd name="T11" fmla="*/ 40 h 65"/>
                <a:gd name="T12" fmla="*/ 71 w 88"/>
                <a:gd name="T13" fmla="*/ 16 h 65"/>
                <a:gd name="T14" fmla="*/ 55 w 88"/>
                <a:gd name="T15" fmla="*/ 0 h 65"/>
                <a:gd name="T16" fmla="*/ 31 w 88"/>
                <a:gd name="T17" fmla="*/ 8 h 65"/>
                <a:gd name="T18" fmla="*/ 31 w 88"/>
                <a:gd name="T19" fmla="*/ 24 h 65"/>
                <a:gd name="T20" fmla="*/ 8 w 88"/>
                <a:gd name="T21" fmla="*/ 32 h 65"/>
                <a:gd name="T22" fmla="*/ 0 w 88"/>
                <a:gd name="T23" fmla="*/ 4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 h="65">
                  <a:moveTo>
                    <a:pt x="0" y="40"/>
                  </a:moveTo>
                  <a:lnTo>
                    <a:pt x="0" y="64"/>
                  </a:lnTo>
                  <a:lnTo>
                    <a:pt x="31" y="64"/>
                  </a:lnTo>
                  <a:lnTo>
                    <a:pt x="55" y="56"/>
                  </a:lnTo>
                  <a:lnTo>
                    <a:pt x="71" y="56"/>
                  </a:lnTo>
                  <a:lnTo>
                    <a:pt x="87" y="40"/>
                  </a:lnTo>
                  <a:lnTo>
                    <a:pt x="71" y="16"/>
                  </a:lnTo>
                  <a:lnTo>
                    <a:pt x="55" y="0"/>
                  </a:lnTo>
                  <a:lnTo>
                    <a:pt x="31" y="8"/>
                  </a:lnTo>
                  <a:lnTo>
                    <a:pt x="31" y="24"/>
                  </a:lnTo>
                  <a:lnTo>
                    <a:pt x="8" y="32"/>
                  </a:lnTo>
                  <a:lnTo>
                    <a:pt x="0" y="40"/>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52" name="Freeform 96"/>
            <p:cNvSpPr>
              <a:spLocks/>
            </p:cNvSpPr>
            <p:nvPr/>
          </p:nvSpPr>
          <p:spPr bwMode="auto">
            <a:xfrm>
              <a:off x="2914" y="3616"/>
              <a:ext cx="185" cy="64"/>
            </a:xfrm>
            <a:custGeom>
              <a:avLst/>
              <a:gdLst>
                <a:gd name="T0" fmla="*/ 128 w 185"/>
                <a:gd name="T1" fmla="*/ 55 h 64"/>
                <a:gd name="T2" fmla="*/ 152 w 185"/>
                <a:gd name="T3" fmla="*/ 48 h 64"/>
                <a:gd name="T4" fmla="*/ 176 w 185"/>
                <a:gd name="T5" fmla="*/ 40 h 64"/>
                <a:gd name="T6" fmla="*/ 184 w 185"/>
                <a:gd name="T7" fmla="*/ 16 h 64"/>
                <a:gd name="T8" fmla="*/ 168 w 185"/>
                <a:gd name="T9" fmla="*/ 8 h 64"/>
                <a:gd name="T10" fmla="*/ 144 w 185"/>
                <a:gd name="T11" fmla="*/ 0 h 64"/>
                <a:gd name="T12" fmla="*/ 136 w 185"/>
                <a:gd name="T13" fmla="*/ 0 h 64"/>
                <a:gd name="T14" fmla="*/ 104 w 185"/>
                <a:gd name="T15" fmla="*/ 0 h 64"/>
                <a:gd name="T16" fmla="*/ 80 w 185"/>
                <a:gd name="T17" fmla="*/ 8 h 64"/>
                <a:gd name="T18" fmla="*/ 56 w 185"/>
                <a:gd name="T19" fmla="*/ 16 h 64"/>
                <a:gd name="T20" fmla="*/ 40 w 185"/>
                <a:gd name="T21" fmla="*/ 16 h 64"/>
                <a:gd name="T22" fmla="*/ 16 w 185"/>
                <a:gd name="T23" fmla="*/ 32 h 64"/>
                <a:gd name="T24" fmla="*/ 0 w 185"/>
                <a:gd name="T25" fmla="*/ 48 h 64"/>
                <a:gd name="T26" fmla="*/ 0 w 185"/>
                <a:gd name="T27" fmla="*/ 63 h 64"/>
                <a:gd name="T28" fmla="*/ 32 w 185"/>
                <a:gd name="T29" fmla="*/ 63 h 64"/>
                <a:gd name="T30" fmla="*/ 64 w 185"/>
                <a:gd name="T31" fmla="*/ 63 h 64"/>
                <a:gd name="T32" fmla="*/ 96 w 185"/>
                <a:gd name="T33" fmla="*/ 55 h 64"/>
                <a:gd name="T34" fmla="*/ 128 w 185"/>
                <a:gd name="T35" fmla="*/ 5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5" h="64">
                  <a:moveTo>
                    <a:pt x="128" y="55"/>
                  </a:moveTo>
                  <a:lnTo>
                    <a:pt x="152" y="48"/>
                  </a:lnTo>
                  <a:lnTo>
                    <a:pt x="176" y="40"/>
                  </a:lnTo>
                  <a:lnTo>
                    <a:pt x="184" y="16"/>
                  </a:lnTo>
                  <a:lnTo>
                    <a:pt x="168" y="8"/>
                  </a:lnTo>
                  <a:lnTo>
                    <a:pt x="144" y="0"/>
                  </a:lnTo>
                  <a:lnTo>
                    <a:pt x="136" y="0"/>
                  </a:lnTo>
                  <a:lnTo>
                    <a:pt x="104" y="0"/>
                  </a:lnTo>
                  <a:lnTo>
                    <a:pt x="80" y="8"/>
                  </a:lnTo>
                  <a:lnTo>
                    <a:pt x="56" y="16"/>
                  </a:lnTo>
                  <a:lnTo>
                    <a:pt x="40" y="16"/>
                  </a:lnTo>
                  <a:lnTo>
                    <a:pt x="16" y="32"/>
                  </a:lnTo>
                  <a:lnTo>
                    <a:pt x="0" y="48"/>
                  </a:lnTo>
                  <a:lnTo>
                    <a:pt x="0" y="63"/>
                  </a:lnTo>
                  <a:lnTo>
                    <a:pt x="32" y="63"/>
                  </a:lnTo>
                  <a:lnTo>
                    <a:pt x="64" y="63"/>
                  </a:lnTo>
                  <a:lnTo>
                    <a:pt x="96" y="55"/>
                  </a:lnTo>
                  <a:lnTo>
                    <a:pt x="128" y="55"/>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53" name="Freeform 97"/>
            <p:cNvSpPr>
              <a:spLocks/>
            </p:cNvSpPr>
            <p:nvPr/>
          </p:nvSpPr>
          <p:spPr bwMode="auto">
            <a:xfrm>
              <a:off x="2795" y="3608"/>
              <a:ext cx="104" cy="64"/>
            </a:xfrm>
            <a:custGeom>
              <a:avLst/>
              <a:gdLst>
                <a:gd name="T0" fmla="*/ 80 w 104"/>
                <a:gd name="T1" fmla="*/ 40 h 64"/>
                <a:gd name="T2" fmla="*/ 103 w 104"/>
                <a:gd name="T3" fmla="*/ 32 h 64"/>
                <a:gd name="T4" fmla="*/ 103 w 104"/>
                <a:gd name="T5" fmla="*/ 24 h 64"/>
                <a:gd name="T6" fmla="*/ 88 w 104"/>
                <a:gd name="T7" fmla="*/ 0 h 64"/>
                <a:gd name="T8" fmla="*/ 72 w 104"/>
                <a:gd name="T9" fmla="*/ 0 h 64"/>
                <a:gd name="T10" fmla="*/ 48 w 104"/>
                <a:gd name="T11" fmla="*/ 8 h 64"/>
                <a:gd name="T12" fmla="*/ 24 w 104"/>
                <a:gd name="T13" fmla="*/ 24 h 64"/>
                <a:gd name="T14" fmla="*/ 0 w 104"/>
                <a:gd name="T15" fmla="*/ 40 h 64"/>
                <a:gd name="T16" fmla="*/ 0 w 104"/>
                <a:gd name="T17" fmla="*/ 63 h 64"/>
                <a:gd name="T18" fmla="*/ 24 w 104"/>
                <a:gd name="T19" fmla="*/ 56 h 64"/>
                <a:gd name="T20" fmla="*/ 48 w 104"/>
                <a:gd name="T21" fmla="*/ 48 h 64"/>
                <a:gd name="T22" fmla="*/ 72 w 104"/>
                <a:gd name="T23" fmla="*/ 40 h 64"/>
                <a:gd name="T24" fmla="*/ 80 w 104"/>
                <a:gd name="T25"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 h="64">
                  <a:moveTo>
                    <a:pt x="80" y="40"/>
                  </a:moveTo>
                  <a:lnTo>
                    <a:pt x="103" y="32"/>
                  </a:lnTo>
                  <a:lnTo>
                    <a:pt x="103" y="24"/>
                  </a:lnTo>
                  <a:lnTo>
                    <a:pt x="88" y="0"/>
                  </a:lnTo>
                  <a:lnTo>
                    <a:pt x="72" y="0"/>
                  </a:lnTo>
                  <a:lnTo>
                    <a:pt x="48" y="8"/>
                  </a:lnTo>
                  <a:lnTo>
                    <a:pt x="24" y="24"/>
                  </a:lnTo>
                  <a:lnTo>
                    <a:pt x="0" y="40"/>
                  </a:lnTo>
                  <a:lnTo>
                    <a:pt x="0" y="63"/>
                  </a:lnTo>
                  <a:lnTo>
                    <a:pt x="24" y="56"/>
                  </a:lnTo>
                  <a:lnTo>
                    <a:pt x="48" y="48"/>
                  </a:lnTo>
                  <a:lnTo>
                    <a:pt x="72" y="40"/>
                  </a:lnTo>
                  <a:lnTo>
                    <a:pt x="80" y="40"/>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54" name="Freeform 98"/>
            <p:cNvSpPr>
              <a:spLocks/>
            </p:cNvSpPr>
            <p:nvPr/>
          </p:nvSpPr>
          <p:spPr bwMode="auto">
            <a:xfrm>
              <a:off x="2914" y="3512"/>
              <a:ext cx="161" cy="73"/>
            </a:xfrm>
            <a:custGeom>
              <a:avLst/>
              <a:gdLst>
                <a:gd name="T0" fmla="*/ 96 w 161"/>
                <a:gd name="T1" fmla="*/ 48 h 73"/>
                <a:gd name="T2" fmla="*/ 112 w 161"/>
                <a:gd name="T3" fmla="*/ 48 h 73"/>
                <a:gd name="T4" fmla="*/ 128 w 161"/>
                <a:gd name="T5" fmla="*/ 64 h 73"/>
                <a:gd name="T6" fmla="*/ 136 w 161"/>
                <a:gd name="T7" fmla="*/ 72 h 73"/>
                <a:gd name="T8" fmla="*/ 160 w 161"/>
                <a:gd name="T9" fmla="*/ 64 h 73"/>
                <a:gd name="T10" fmla="*/ 160 w 161"/>
                <a:gd name="T11" fmla="*/ 56 h 73"/>
                <a:gd name="T12" fmla="*/ 152 w 161"/>
                <a:gd name="T13" fmla="*/ 32 h 73"/>
                <a:gd name="T14" fmla="*/ 136 w 161"/>
                <a:gd name="T15" fmla="*/ 8 h 73"/>
                <a:gd name="T16" fmla="*/ 128 w 161"/>
                <a:gd name="T17" fmla="*/ 8 h 73"/>
                <a:gd name="T18" fmla="*/ 104 w 161"/>
                <a:gd name="T19" fmla="*/ 0 h 73"/>
                <a:gd name="T20" fmla="*/ 80 w 161"/>
                <a:gd name="T21" fmla="*/ 8 h 73"/>
                <a:gd name="T22" fmla="*/ 48 w 161"/>
                <a:gd name="T23" fmla="*/ 16 h 73"/>
                <a:gd name="T24" fmla="*/ 24 w 161"/>
                <a:gd name="T25" fmla="*/ 24 h 73"/>
                <a:gd name="T26" fmla="*/ 8 w 161"/>
                <a:gd name="T27" fmla="*/ 40 h 73"/>
                <a:gd name="T28" fmla="*/ 0 w 161"/>
                <a:gd name="T29" fmla="*/ 56 h 73"/>
                <a:gd name="T30" fmla="*/ 16 w 161"/>
                <a:gd name="T31" fmla="*/ 64 h 73"/>
                <a:gd name="T32" fmla="*/ 48 w 161"/>
                <a:gd name="T33" fmla="*/ 64 h 73"/>
                <a:gd name="T34" fmla="*/ 80 w 161"/>
                <a:gd name="T35" fmla="*/ 56 h 73"/>
                <a:gd name="T36" fmla="*/ 96 w 161"/>
                <a:gd name="T37" fmla="*/ 48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1" h="73">
                  <a:moveTo>
                    <a:pt x="96" y="48"/>
                  </a:moveTo>
                  <a:lnTo>
                    <a:pt x="112" y="48"/>
                  </a:lnTo>
                  <a:lnTo>
                    <a:pt x="128" y="64"/>
                  </a:lnTo>
                  <a:lnTo>
                    <a:pt x="136" y="72"/>
                  </a:lnTo>
                  <a:lnTo>
                    <a:pt x="160" y="64"/>
                  </a:lnTo>
                  <a:lnTo>
                    <a:pt x="160" y="56"/>
                  </a:lnTo>
                  <a:lnTo>
                    <a:pt x="152" y="32"/>
                  </a:lnTo>
                  <a:lnTo>
                    <a:pt x="136" y="8"/>
                  </a:lnTo>
                  <a:lnTo>
                    <a:pt x="128" y="8"/>
                  </a:lnTo>
                  <a:lnTo>
                    <a:pt x="104" y="0"/>
                  </a:lnTo>
                  <a:lnTo>
                    <a:pt x="80" y="8"/>
                  </a:lnTo>
                  <a:lnTo>
                    <a:pt x="48" y="16"/>
                  </a:lnTo>
                  <a:lnTo>
                    <a:pt x="24" y="24"/>
                  </a:lnTo>
                  <a:lnTo>
                    <a:pt x="8" y="40"/>
                  </a:lnTo>
                  <a:lnTo>
                    <a:pt x="0" y="56"/>
                  </a:lnTo>
                  <a:lnTo>
                    <a:pt x="16" y="64"/>
                  </a:lnTo>
                  <a:lnTo>
                    <a:pt x="48" y="64"/>
                  </a:lnTo>
                  <a:lnTo>
                    <a:pt x="80" y="56"/>
                  </a:lnTo>
                  <a:lnTo>
                    <a:pt x="96" y="48"/>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55" name="Freeform 99"/>
            <p:cNvSpPr>
              <a:spLocks/>
            </p:cNvSpPr>
            <p:nvPr/>
          </p:nvSpPr>
          <p:spPr bwMode="auto">
            <a:xfrm>
              <a:off x="2572" y="3448"/>
              <a:ext cx="168" cy="73"/>
            </a:xfrm>
            <a:custGeom>
              <a:avLst/>
              <a:gdLst>
                <a:gd name="T0" fmla="*/ 151 w 168"/>
                <a:gd name="T1" fmla="*/ 56 h 73"/>
                <a:gd name="T2" fmla="*/ 167 w 168"/>
                <a:gd name="T3" fmla="*/ 40 h 73"/>
                <a:gd name="T4" fmla="*/ 167 w 168"/>
                <a:gd name="T5" fmla="*/ 32 h 73"/>
                <a:gd name="T6" fmla="*/ 151 w 168"/>
                <a:gd name="T7" fmla="*/ 16 h 73"/>
                <a:gd name="T8" fmla="*/ 127 w 168"/>
                <a:gd name="T9" fmla="*/ 0 h 73"/>
                <a:gd name="T10" fmla="*/ 87 w 168"/>
                <a:gd name="T11" fmla="*/ 0 h 73"/>
                <a:gd name="T12" fmla="*/ 55 w 168"/>
                <a:gd name="T13" fmla="*/ 0 h 73"/>
                <a:gd name="T14" fmla="*/ 32 w 168"/>
                <a:gd name="T15" fmla="*/ 0 h 73"/>
                <a:gd name="T16" fmla="*/ 8 w 168"/>
                <a:gd name="T17" fmla="*/ 8 h 73"/>
                <a:gd name="T18" fmla="*/ 0 w 168"/>
                <a:gd name="T19" fmla="*/ 24 h 73"/>
                <a:gd name="T20" fmla="*/ 8 w 168"/>
                <a:gd name="T21" fmla="*/ 56 h 73"/>
                <a:gd name="T22" fmla="*/ 24 w 168"/>
                <a:gd name="T23" fmla="*/ 64 h 73"/>
                <a:gd name="T24" fmla="*/ 55 w 168"/>
                <a:gd name="T25" fmla="*/ 72 h 73"/>
                <a:gd name="T26" fmla="*/ 87 w 168"/>
                <a:gd name="T27" fmla="*/ 72 h 73"/>
                <a:gd name="T28" fmla="*/ 119 w 168"/>
                <a:gd name="T29" fmla="*/ 64 h 73"/>
                <a:gd name="T30" fmla="*/ 151 w 168"/>
                <a:gd name="T31" fmla="*/ 5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8" h="73">
                  <a:moveTo>
                    <a:pt x="151" y="56"/>
                  </a:moveTo>
                  <a:lnTo>
                    <a:pt x="167" y="40"/>
                  </a:lnTo>
                  <a:lnTo>
                    <a:pt x="167" y="32"/>
                  </a:lnTo>
                  <a:lnTo>
                    <a:pt x="151" y="16"/>
                  </a:lnTo>
                  <a:lnTo>
                    <a:pt x="127" y="0"/>
                  </a:lnTo>
                  <a:lnTo>
                    <a:pt x="87" y="0"/>
                  </a:lnTo>
                  <a:lnTo>
                    <a:pt x="55" y="0"/>
                  </a:lnTo>
                  <a:lnTo>
                    <a:pt x="32" y="0"/>
                  </a:lnTo>
                  <a:lnTo>
                    <a:pt x="8" y="8"/>
                  </a:lnTo>
                  <a:lnTo>
                    <a:pt x="0" y="24"/>
                  </a:lnTo>
                  <a:lnTo>
                    <a:pt x="8" y="56"/>
                  </a:lnTo>
                  <a:lnTo>
                    <a:pt x="24" y="64"/>
                  </a:lnTo>
                  <a:lnTo>
                    <a:pt x="55" y="72"/>
                  </a:lnTo>
                  <a:lnTo>
                    <a:pt x="87" y="72"/>
                  </a:lnTo>
                  <a:lnTo>
                    <a:pt x="119" y="64"/>
                  </a:lnTo>
                  <a:lnTo>
                    <a:pt x="151" y="56"/>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56" name="Freeform 100"/>
            <p:cNvSpPr>
              <a:spLocks/>
            </p:cNvSpPr>
            <p:nvPr/>
          </p:nvSpPr>
          <p:spPr bwMode="auto">
            <a:xfrm>
              <a:off x="2556" y="2723"/>
              <a:ext cx="407" cy="718"/>
            </a:xfrm>
            <a:custGeom>
              <a:avLst/>
              <a:gdLst>
                <a:gd name="T0" fmla="*/ 207 w 407"/>
                <a:gd name="T1" fmla="*/ 709 h 718"/>
                <a:gd name="T2" fmla="*/ 223 w 407"/>
                <a:gd name="T3" fmla="*/ 686 h 718"/>
                <a:gd name="T4" fmla="*/ 223 w 407"/>
                <a:gd name="T5" fmla="*/ 622 h 718"/>
                <a:gd name="T6" fmla="*/ 207 w 407"/>
                <a:gd name="T7" fmla="*/ 590 h 718"/>
                <a:gd name="T8" fmla="*/ 239 w 407"/>
                <a:gd name="T9" fmla="*/ 542 h 718"/>
                <a:gd name="T10" fmla="*/ 247 w 407"/>
                <a:gd name="T11" fmla="*/ 494 h 718"/>
                <a:gd name="T12" fmla="*/ 279 w 407"/>
                <a:gd name="T13" fmla="*/ 486 h 718"/>
                <a:gd name="T14" fmla="*/ 342 w 407"/>
                <a:gd name="T15" fmla="*/ 478 h 718"/>
                <a:gd name="T16" fmla="*/ 390 w 407"/>
                <a:gd name="T17" fmla="*/ 447 h 718"/>
                <a:gd name="T18" fmla="*/ 406 w 407"/>
                <a:gd name="T19" fmla="*/ 407 h 718"/>
                <a:gd name="T20" fmla="*/ 398 w 407"/>
                <a:gd name="T21" fmla="*/ 335 h 718"/>
                <a:gd name="T22" fmla="*/ 398 w 407"/>
                <a:gd name="T23" fmla="*/ 271 h 718"/>
                <a:gd name="T24" fmla="*/ 398 w 407"/>
                <a:gd name="T25" fmla="*/ 200 h 718"/>
                <a:gd name="T26" fmla="*/ 390 w 407"/>
                <a:gd name="T27" fmla="*/ 128 h 718"/>
                <a:gd name="T28" fmla="*/ 382 w 407"/>
                <a:gd name="T29" fmla="*/ 56 h 718"/>
                <a:gd name="T30" fmla="*/ 358 w 407"/>
                <a:gd name="T31" fmla="*/ 8 h 718"/>
                <a:gd name="T32" fmla="*/ 319 w 407"/>
                <a:gd name="T33" fmla="*/ 8 h 718"/>
                <a:gd name="T34" fmla="*/ 287 w 407"/>
                <a:gd name="T35" fmla="*/ 48 h 718"/>
                <a:gd name="T36" fmla="*/ 271 w 407"/>
                <a:gd name="T37" fmla="*/ 88 h 718"/>
                <a:gd name="T38" fmla="*/ 263 w 407"/>
                <a:gd name="T39" fmla="*/ 152 h 718"/>
                <a:gd name="T40" fmla="*/ 263 w 407"/>
                <a:gd name="T41" fmla="*/ 224 h 718"/>
                <a:gd name="T42" fmla="*/ 263 w 407"/>
                <a:gd name="T43" fmla="*/ 295 h 718"/>
                <a:gd name="T44" fmla="*/ 271 w 407"/>
                <a:gd name="T45" fmla="*/ 367 h 718"/>
                <a:gd name="T46" fmla="*/ 287 w 407"/>
                <a:gd name="T47" fmla="*/ 423 h 718"/>
                <a:gd name="T48" fmla="*/ 271 w 407"/>
                <a:gd name="T49" fmla="*/ 447 h 718"/>
                <a:gd name="T50" fmla="*/ 199 w 407"/>
                <a:gd name="T51" fmla="*/ 447 h 718"/>
                <a:gd name="T52" fmla="*/ 119 w 407"/>
                <a:gd name="T53" fmla="*/ 447 h 718"/>
                <a:gd name="T54" fmla="*/ 87 w 407"/>
                <a:gd name="T55" fmla="*/ 470 h 718"/>
                <a:gd name="T56" fmla="*/ 103 w 407"/>
                <a:gd name="T57" fmla="*/ 526 h 718"/>
                <a:gd name="T58" fmla="*/ 143 w 407"/>
                <a:gd name="T59" fmla="*/ 566 h 718"/>
                <a:gd name="T60" fmla="*/ 183 w 407"/>
                <a:gd name="T61" fmla="*/ 574 h 718"/>
                <a:gd name="T62" fmla="*/ 199 w 407"/>
                <a:gd name="T63" fmla="*/ 606 h 718"/>
                <a:gd name="T64" fmla="*/ 135 w 407"/>
                <a:gd name="T65" fmla="*/ 598 h 718"/>
                <a:gd name="T66" fmla="*/ 63 w 407"/>
                <a:gd name="T67" fmla="*/ 590 h 718"/>
                <a:gd name="T68" fmla="*/ 24 w 407"/>
                <a:gd name="T69" fmla="*/ 598 h 718"/>
                <a:gd name="T70" fmla="*/ 0 w 407"/>
                <a:gd name="T71" fmla="*/ 630 h 718"/>
                <a:gd name="T72" fmla="*/ 32 w 407"/>
                <a:gd name="T73" fmla="*/ 662 h 718"/>
                <a:gd name="T74" fmla="*/ 87 w 407"/>
                <a:gd name="T75" fmla="*/ 686 h 718"/>
                <a:gd name="T76" fmla="*/ 151 w 407"/>
                <a:gd name="T77" fmla="*/ 694 h 718"/>
                <a:gd name="T78" fmla="*/ 183 w 407"/>
                <a:gd name="T79" fmla="*/ 717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7" h="718">
                  <a:moveTo>
                    <a:pt x="183" y="717"/>
                  </a:moveTo>
                  <a:lnTo>
                    <a:pt x="207" y="709"/>
                  </a:lnTo>
                  <a:lnTo>
                    <a:pt x="223" y="694"/>
                  </a:lnTo>
                  <a:lnTo>
                    <a:pt x="223" y="686"/>
                  </a:lnTo>
                  <a:lnTo>
                    <a:pt x="223" y="654"/>
                  </a:lnTo>
                  <a:lnTo>
                    <a:pt x="223" y="622"/>
                  </a:lnTo>
                  <a:lnTo>
                    <a:pt x="223" y="606"/>
                  </a:lnTo>
                  <a:lnTo>
                    <a:pt x="207" y="590"/>
                  </a:lnTo>
                  <a:lnTo>
                    <a:pt x="223" y="566"/>
                  </a:lnTo>
                  <a:lnTo>
                    <a:pt x="239" y="542"/>
                  </a:lnTo>
                  <a:lnTo>
                    <a:pt x="247" y="526"/>
                  </a:lnTo>
                  <a:lnTo>
                    <a:pt x="247" y="494"/>
                  </a:lnTo>
                  <a:lnTo>
                    <a:pt x="263" y="486"/>
                  </a:lnTo>
                  <a:lnTo>
                    <a:pt x="279" y="486"/>
                  </a:lnTo>
                  <a:lnTo>
                    <a:pt x="311" y="486"/>
                  </a:lnTo>
                  <a:lnTo>
                    <a:pt x="342" y="478"/>
                  </a:lnTo>
                  <a:lnTo>
                    <a:pt x="374" y="463"/>
                  </a:lnTo>
                  <a:lnTo>
                    <a:pt x="390" y="447"/>
                  </a:lnTo>
                  <a:lnTo>
                    <a:pt x="398" y="439"/>
                  </a:lnTo>
                  <a:lnTo>
                    <a:pt x="406" y="407"/>
                  </a:lnTo>
                  <a:lnTo>
                    <a:pt x="406" y="375"/>
                  </a:lnTo>
                  <a:lnTo>
                    <a:pt x="398" y="335"/>
                  </a:lnTo>
                  <a:lnTo>
                    <a:pt x="398" y="303"/>
                  </a:lnTo>
                  <a:lnTo>
                    <a:pt x="398" y="271"/>
                  </a:lnTo>
                  <a:lnTo>
                    <a:pt x="398" y="231"/>
                  </a:lnTo>
                  <a:lnTo>
                    <a:pt x="398" y="200"/>
                  </a:lnTo>
                  <a:lnTo>
                    <a:pt x="398" y="168"/>
                  </a:lnTo>
                  <a:lnTo>
                    <a:pt x="390" y="128"/>
                  </a:lnTo>
                  <a:lnTo>
                    <a:pt x="390" y="96"/>
                  </a:lnTo>
                  <a:lnTo>
                    <a:pt x="382" y="56"/>
                  </a:lnTo>
                  <a:lnTo>
                    <a:pt x="374" y="24"/>
                  </a:lnTo>
                  <a:lnTo>
                    <a:pt x="358" y="8"/>
                  </a:lnTo>
                  <a:lnTo>
                    <a:pt x="327" y="0"/>
                  </a:lnTo>
                  <a:lnTo>
                    <a:pt x="319" y="8"/>
                  </a:lnTo>
                  <a:lnTo>
                    <a:pt x="295" y="24"/>
                  </a:lnTo>
                  <a:lnTo>
                    <a:pt x="287" y="48"/>
                  </a:lnTo>
                  <a:lnTo>
                    <a:pt x="271" y="64"/>
                  </a:lnTo>
                  <a:lnTo>
                    <a:pt x="271" y="88"/>
                  </a:lnTo>
                  <a:lnTo>
                    <a:pt x="263" y="120"/>
                  </a:lnTo>
                  <a:lnTo>
                    <a:pt x="263" y="152"/>
                  </a:lnTo>
                  <a:lnTo>
                    <a:pt x="263" y="192"/>
                  </a:lnTo>
                  <a:lnTo>
                    <a:pt x="263" y="224"/>
                  </a:lnTo>
                  <a:lnTo>
                    <a:pt x="263" y="263"/>
                  </a:lnTo>
                  <a:lnTo>
                    <a:pt x="263" y="295"/>
                  </a:lnTo>
                  <a:lnTo>
                    <a:pt x="263" y="335"/>
                  </a:lnTo>
                  <a:lnTo>
                    <a:pt x="271" y="367"/>
                  </a:lnTo>
                  <a:lnTo>
                    <a:pt x="279" y="391"/>
                  </a:lnTo>
                  <a:lnTo>
                    <a:pt x="287" y="423"/>
                  </a:lnTo>
                  <a:lnTo>
                    <a:pt x="279" y="447"/>
                  </a:lnTo>
                  <a:lnTo>
                    <a:pt x="271" y="447"/>
                  </a:lnTo>
                  <a:lnTo>
                    <a:pt x="231" y="447"/>
                  </a:lnTo>
                  <a:lnTo>
                    <a:pt x="199" y="447"/>
                  </a:lnTo>
                  <a:lnTo>
                    <a:pt x="159" y="447"/>
                  </a:lnTo>
                  <a:lnTo>
                    <a:pt x="119" y="447"/>
                  </a:lnTo>
                  <a:lnTo>
                    <a:pt x="95" y="455"/>
                  </a:lnTo>
                  <a:lnTo>
                    <a:pt x="87" y="470"/>
                  </a:lnTo>
                  <a:lnTo>
                    <a:pt x="87" y="502"/>
                  </a:lnTo>
                  <a:lnTo>
                    <a:pt x="103" y="526"/>
                  </a:lnTo>
                  <a:lnTo>
                    <a:pt x="119" y="550"/>
                  </a:lnTo>
                  <a:lnTo>
                    <a:pt x="143" y="566"/>
                  </a:lnTo>
                  <a:lnTo>
                    <a:pt x="175" y="574"/>
                  </a:lnTo>
                  <a:lnTo>
                    <a:pt x="183" y="574"/>
                  </a:lnTo>
                  <a:lnTo>
                    <a:pt x="199" y="590"/>
                  </a:lnTo>
                  <a:lnTo>
                    <a:pt x="199" y="606"/>
                  </a:lnTo>
                  <a:lnTo>
                    <a:pt x="167" y="606"/>
                  </a:lnTo>
                  <a:lnTo>
                    <a:pt x="135" y="598"/>
                  </a:lnTo>
                  <a:lnTo>
                    <a:pt x="95" y="598"/>
                  </a:lnTo>
                  <a:lnTo>
                    <a:pt x="63" y="590"/>
                  </a:lnTo>
                  <a:lnTo>
                    <a:pt x="40" y="598"/>
                  </a:lnTo>
                  <a:lnTo>
                    <a:pt x="24" y="598"/>
                  </a:lnTo>
                  <a:lnTo>
                    <a:pt x="0" y="606"/>
                  </a:lnTo>
                  <a:lnTo>
                    <a:pt x="0" y="630"/>
                  </a:lnTo>
                  <a:lnTo>
                    <a:pt x="16" y="646"/>
                  </a:lnTo>
                  <a:lnTo>
                    <a:pt x="32" y="662"/>
                  </a:lnTo>
                  <a:lnTo>
                    <a:pt x="63" y="678"/>
                  </a:lnTo>
                  <a:lnTo>
                    <a:pt x="87" y="686"/>
                  </a:lnTo>
                  <a:lnTo>
                    <a:pt x="127" y="694"/>
                  </a:lnTo>
                  <a:lnTo>
                    <a:pt x="151" y="694"/>
                  </a:lnTo>
                  <a:lnTo>
                    <a:pt x="167" y="709"/>
                  </a:lnTo>
                  <a:lnTo>
                    <a:pt x="183" y="717"/>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grpSp>
      <p:grpSp>
        <p:nvGrpSpPr>
          <p:cNvPr id="70765" name="Group 109"/>
          <p:cNvGrpSpPr>
            <a:grpSpLocks/>
          </p:cNvGrpSpPr>
          <p:nvPr/>
        </p:nvGrpSpPr>
        <p:grpSpPr bwMode="auto">
          <a:xfrm>
            <a:off x="685800" y="457200"/>
            <a:ext cx="5338763" cy="4410075"/>
            <a:chOff x="432" y="288"/>
            <a:chExt cx="3363" cy="2778"/>
          </a:xfrm>
        </p:grpSpPr>
        <p:sp>
          <p:nvSpPr>
            <p:cNvPr id="70660" name="Rectangle 4"/>
            <p:cNvSpPr>
              <a:spLocks noChangeArrowheads="1"/>
            </p:cNvSpPr>
            <p:nvPr/>
          </p:nvSpPr>
          <p:spPr bwMode="auto">
            <a:xfrm>
              <a:off x="479" y="2880"/>
              <a:ext cx="1253" cy="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3500" tIns="25400" rIns="63500" bIns="25400">
              <a:spAutoFit/>
            </a:bodyPr>
            <a:lstStyle>
              <a:lvl1pPr defTabSz="912813">
                <a:spcBef>
                  <a:spcPct val="0"/>
                </a:spcBef>
                <a:defRPr sz="2400">
                  <a:solidFill>
                    <a:schemeClr val="tx1"/>
                  </a:solidFill>
                  <a:latin typeface="Times New Roman" charset="0"/>
                </a:defRPr>
              </a:lvl1pPr>
              <a:lvl2pPr defTabSz="912813">
                <a:spcBef>
                  <a:spcPct val="0"/>
                </a:spcBef>
                <a:defRPr sz="2400">
                  <a:solidFill>
                    <a:schemeClr val="tx1"/>
                  </a:solidFill>
                  <a:latin typeface="Times New Roman" charset="0"/>
                </a:defRPr>
              </a:lvl2pPr>
              <a:lvl3pPr defTabSz="912813">
                <a:spcBef>
                  <a:spcPct val="0"/>
                </a:spcBef>
                <a:defRPr sz="2400">
                  <a:solidFill>
                    <a:schemeClr val="tx1"/>
                  </a:solidFill>
                  <a:latin typeface="Times New Roman" charset="0"/>
                </a:defRPr>
              </a:lvl3pPr>
              <a:lvl4pPr defTabSz="912813">
                <a:spcBef>
                  <a:spcPct val="0"/>
                </a:spcBef>
                <a:defRPr sz="2400">
                  <a:solidFill>
                    <a:schemeClr val="tx1"/>
                  </a:solidFill>
                  <a:latin typeface="Times New Roman" charset="0"/>
                </a:defRPr>
              </a:lvl4pPr>
              <a:lvl5pPr defTabSz="912813">
                <a:spcBef>
                  <a:spcPct val="0"/>
                </a:spcBef>
                <a:defRPr sz="2400">
                  <a:solidFill>
                    <a:schemeClr val="tx1"/>
                  </a:solidFill>
                  <a:latin typeface="Times New Roman" charset="0"/>
                </a:defRPr>
              </a:lvl5pPr>
              <a:lvl6pPr defTabSz="912813" eaLnBrk="0" fontAlgn="base" hangingPunct="0">
                <a:spcBef>
                  <a:spcPct val="0"/>
                </a:spcBef>
                <a:spcAft>
                  <a:spcPct val="0"/>
                </a:spcAft>
                <a:defRPr sz="2400">
                  <a:solidFill>
                    <a:schemeClr val="tx1"/>
                  </a:solidFill>
                  <a:latin typeface="Times New Roman" charset="0"/>
                </a:defRPr>
              </a:lvl6pPr>
              <a:lvl7pPr defTabSz="912813" eaLnBrk="0" fontAlgn="base" hangingPunct="0">
                <a:spcBef>
                  <a:spcPct val="0"/>
                </a:spcBef>
                <a:spcAft>
                  <a:spcPct val="0"/>
                </a:spcAft>
                <a:defRPr sz="2400">
                  <a:solidFill>
                    <a:schemeClr val="tx1"/>
                  </a:solidFill>
                  <a:latin typeface="Times New Roman" charset="0"/>
                </a:defRPr>
              </a:lvl7pPr>
              <a:lvl8pPr defTabSz="912813" eaLnBrk="0" fontAlgn="base" hangingPunct="0">
                <a:spcBef>
                  <a:spcPct val="0"/>
                </a:spcBef>
                <a:spcAft>
                  <a:spcPct val="0"/>
                </a:spcAft>
                <a:defRPr sz="2400">
                  <a:solidFill>
                    <a:schemeClr val="tx1"/>
                  </a:solidFill>
                  <a:latin typeface="Times New Roman" charset="0"/>
                </a:defRPr>
              </a:lvl8pPr>
              <a:lvl9pPr defTabSz="912813" eaLnBrk="0" fontAlgn="base" hangingPunct="0">
                <a:spcBef>
                  <a:spcPct val="0"/>
                </a:spcBef>
                <a:spcAft>
                  <a:spcPct val="0"/>
                </a:spcAft>
                <a:defRPr sz="2400">
                  <a:solidFill>
                    <a:schemeClr val="tx1"/>
                  </a:solidFill>
                  <a:latin typeface="Times New Roman" charset="0"/>
                </a:defRPr>
              </a:lvl9pPr>
            </a:lstStyle>
            <a:p>
              <a:pPr>
                <a:buClrTx/>
                <a:buSzTx/>
                <a:buFontTx/>
                <a:buNone/>
              </a:pPr>
              <a:r>
                <a:rPr lang="en-US" altLang="nl-NL" sz="1600" b="1">
                  <a:effectLst/>
                </a:rPr>
                <a:t>Wisdom of the Ages</a:t>
              </a:r>
              <a:endParaRPr lang="en-US" altLang="nl-NL" sz="1400">
                <a:effectLst/>
              </a:endParaRPr>
            </a:p>
          </p:txBody>
        </p:sp>
        <p:sp>
          <p:nvSpPr>
            <p:cNvPr id="70695" name="Freeform 39"/>
            <p:cNvSpPr>
              <a:spLocks/>
            </p:cNvSpPr>
            <p:nvPr/>
          </p:nvSpPr>
          <p:spPr bwMode="auto">
            <a:xfrm>
              <a:off x="3472" y="2519"/>
              <a:ext cx="323" cy="104"/>
            </a:xfrm>
            <a:custGeom>
              <a:avLst/>
              <a:gdLst>
                <a:gd name="T0" fmla="*/ 255 w 312"/>
                <a:gd name="T1" fmla="*/ 8 h 88"/>
                <a:gd name="T2" fmla="*/ 215 w 312"/>
                <a:gd name="T3" fmla="*/ 16 h 88"/>
                <a:gd name="T4" fmla="*/ 184 w 312"/>
                <a:gd name="T5" fmla="*/ 24 h 88"/>
                <a:gd name="T6" fmla="*/ 160 w 312"/>
                <a:gd name="T7" fmla="*/ 32 h 88"/>
                <a:gd name="T8" fmla="*/ 128 w 312"/>
                <a:gd name="T9" fmla="*/ 40 h 88"/>
                <a:gd name="T10" fmla="*/ 104 w 312"/>
                <a:gd name="T11" fmla="*/ 48 h 88"/>
                <a:gd name="T12" fmla="*/ 72 w 312"/>
                <a:gd name="T13" fmla="*/ 56 h 88"/>
                <a:gd name="T14" fmla="*/ 48 w 312"/>
                <a:gd name="T15" fmla="*/ 64 h 88"/>
                <a:gd name="T16" fmla="*/ 24 w 312"/>
                <a:gd name="T17" fmla="*/ 71 h 88"/>
                <a:gd name="T18" fmla="*/ 8 w 312"/>
                <a:gd name="T19" fmla="*/ 71 h 88"/>
                <a:gd name="T20" fmla="*/ 0 w 312"/>
                <a:gd name="T21" fmla="*/ 87 h 88"/>
                <a:gd name="T22" fmla="*/ 16 w 312"/>
                <a:gd name="T23" fmla="*/ 87 h 88"/>
                <a:gd name="T24" fmla="*/ 72 w 312"/>
                <a:gd name="T25" fmla="*/ 79 h 88"/>
                <a:gd name="T26" fmla="*/ 120 w 312"/>
                <a:gd name="T27" fmla="*/ 79 h 88"/>
                <a:gd name="T28" fmla="*/ 144 w 312"/>
                <a:gd name="T29" fmla="*/ 71 h 88"/>
                <a:gd name="T30" fmla="*/ 191 w 312"/>
                <a:gd name="T31" fmla="*/ 64 h 88"/>
                <a:gd name="T32" fmla="*/ 215 w 312"/>
                <a:gd name="T33" fmla="*/ 56 h 88"/>
                <a:gd name="T34" fmla="*/ 239 w 312"/>
                <a:gd name="T35" fmla="*/ 48 h 88"/>
                <a:gd name="T36" fmla="*/ 279 w 312"/>
                <a:gd name="T37" fmla="*/ 40 h 88"/>
                <a:gd name="T38" fmla="*/ 303 w 312"/>
                <a:gd name="T39" fmla="*/ 24 h 88"/>
                <a:gd name="T40" fmla="*/ 311 w 312"/>
                <a:gd name="T41" fmla="*/ 8 h 88"/>
                <a:gd name="T42" fmla="*/ 303 w 312"/>
                <a:gd name="T43" fmla="*/ 0 h 88"/>
                <a:gd name="T44" fmla="*/ 279 w 312"/>
                <a:gd name="T45" fmla="*/ 8 h 88"/>
                <a:gd name="T46" fmla="*/ 255 w 312"/>
                <a:gd name="T47" fmla="*/ 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2" h="88">
                  <a:moveTo>
                    <a:pt x="255" y="8"/>
                  </a:moveTo>
                  <a:lnTo>
                    <a:pt x="215" y="16"/>
                  </a:lnTo>
                  <a:lnTo>
                    <a:pt x="184" y="24"/>
                  </a:lnTo>
                  <a:lnTo>
                    <a:pt x="160" y="32"/>
                  </a:lnTo>
                  <a:lnTo>
                    <a:pt x="128" y="40"/>
                  </a:lnTo>
                  <a:lnTo>
                    <a:pt x="104" y="48"/>
                  </a:lnTo>
                  <a:lnTo>
                    <a:pt x="72" y="56"/>
                  </a:lnTo>
                  <a:lnTo>
                    <a:pt x="48" y="64"/>
                  </a:lnTo>
                  <a:lnTo>
                    <a:pt x="24" y="71"/>
                  </a:lnTo>
                  <a:lnTo>
                    <a:pt x="8" y="71"/>
                  </a:lnTo>
                  <a:lnTo>
                    <a:pt x="0" y="87"/>
                  </a:lnTo>
                  <a:lnTo>
                    <a:pt x="16" y="87"/>
                  </a:lnTo>
                  <a:lnTo>
                    <a:pt x="72" y="79"/>
                  </a:lnTo>
                  <a:lnTo>
                    <a:pt x="120" y="79"/>
                  </a:lnTo>
                  <a:lnTo>
                    <a:pt x="144" y="71"/>
                  </a:lnTo>
                  <a:lnTo>
                    <a:pt x="191" y="64"/>
                  </a:lnTo>
                  <a:lnTo>
                    <a:pt x="215" y="56"/>
                  </a:lnTo>
                  <a:lnTo>
                    <a:pt x="239" y="48"/>
                  </a:lnTo>
                  <a:lnTo>
                    <a:pt x="279" y="40"/>
                  </a:lnTo>
                  <a:lnTo>
                    <a:pt x="303" y="24"/>
                  </a:lnTo>
                  <a:lnTo>
                    <a:pt x="311" y="8"/>
                  </a:lnTo>
                  <a:lnTo>
                    <a:pt x="303" y="0"/>
                  </a:lnTo>
                  <a:lnTo>
                    <a:pt x="279" y="8"/>
                  </a:lnTo>
                  <a:lnTo>
                    <a:pt x="255" y="8"/>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696" name="Freeform 40"/>
            <p:cNvSpPr>
              <a:spLocks/>
            </p:cNvSpPr>
            <p:nvPr/>
          </p:nvSpPr>
          <p:spPr bwMode="auto">
            <a:xfrm>
              <a:off x="3480" y="2632"/>
              <a:ext cx="117" cy="58"/>
            </a:xfrm>
            <a:custGeom>
              <a:avLst/>
              <a:gdLst>
                <a:gd name="T0" fmla="*/ 56 w 113"/>
                <a:gd name="T1" fmla="*/ 8 h 49"/>
                <a:gd name="T2" fmla="*/ 24 w 113"/>
                <a:gd name="T3" fmla="*/ 16 h 49"/>
                <a:gd name="T4" fmla="*/ 0 w 113"/>
                <a:gd name="T5" fmla="*/ 24 h 49"/>
                <a:gd name="T6" fmla="*/ 0 w 113"/>
                <a:gd name="T7" fmla="*/ 32 h 49"/>
                <a:gd name="T8" fmla="*/ 24 w 113"/>
                <a:gd name="T9" fmla="*/ 48 h 49"/>
                <a:gd name="T10" fmla="*/ 64 w 113"/>
                <a:gd name="T11" fmla="*/ 48 h 49"/>
                <a:gd name="T12" fmla="*/ 96 w 113"/>
                <a:gd name="T13" fmla="*/ 32 h 49"/>
                <a:gd name="T14" fmla="*/ 112 w 113"/>
                <a:gd name="T15" fmla="*/ 24 h 49"/>
                <a:gd name="T16" fmla="*/ 104 w 113"/>
                <a:gd name="T17" fmla="*/ 0 h 49"/>
                <a:gd name="T18" fmla="*/ 96 w 113"/>
                <a:gd name="T19" fmla="*/ 0 h 49"/>
                <a:gd name="T20" fmla="*/ 72 w 113"/>
                <a:gd name="T21" fmla="*/ 8 h 49"/>
                <a:gd name="T22" fmla="*/ 56 w 113"/>
                <a:gd name="T23" fmla="*/ 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3" h="49">
                  <a:moveTo>
                    <a:pt x="56" y="8"/>
                  </a:moveTo>
                  <a:lnTo>
                    <a:pt x="24" y="16"/>
                  </a:lnTo>
                  <a:lnTo>
                    <a:pt x="0" y="24"/>
                  </a:lnTo>
                  <a:lnTo>
                    <a:pt x="0" y="32"/>
                  </a:lnTo>
                  <a:lnTo>
                    <a:pt x="24" y="48"/>
                  </a:lnTo>
                  <a:lnTo>
                    <a:pt x="64" y="48"/>
                  </a:lnTo>
                  <a:lnTo>
                    <a:pt x="96" y="32"/>
                  </a:lnTo>
                  <a:lnTo>
                    <a:pt x="112" y="24"/>
                  </a:lnTo>
                  <a:lnTo>
                    <a:pt x="104" y="0"/>
                  </a:lnTo>
                  <a:lnTo>
                    <a:pt x="96" y="0"/>
                  </a:lnTo>
                  <a:lnTo>
                    <a:pt x="72" y="8"/>
                  </a:lnTo>
                  <a:lnTo>
                    <a:pt x="56" y="8"/>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57" name="Freeform 101"/>
            <p:cNvSpPr>
              <a:spLocks/>
            </p:cNvSpPr>
            <p:nvPr/>
          </p:nvSpPr>
          <p:spPr bwMode="auto">
            <a:xfrm>
              <a:off x="475" y="307"/>
              <a:ext cx="3173" cy="2493"/>
            </a:xfrm>
            <a:custGeom>
              <a:avLst/>
              <a:gdLst>
                <a:gd name="T0" fmla="*/ 2190 w 3066"/>
                <a:gd name="T1" fmla="*/ 64 h 2103"/>
                <a:gd name="T2" fmla="*/ 1912 w 3066"/>
                <a:gd name="T3" fmla="*/ 53 h 2103"/>
                <a:gd name="T4" fmla="*/ 1633 w 3066"/>
                <a:gd name="T5" fmla="*/ 58 h 2103"/>
                <a:gd name="T6" fmla="*/ 1259 w 3066"/>
                <a:gd name="T7" fmla="*/ 26 h 2103"/>
                <a:gd name="T8" fmla="*/ 894 w 3066"/>
                <a:gd name="T9" fmla="*/ 0 h 2103"/>
                <a:gd name="T10" fmla="*/ 596 w 3066"/>
                <a:gd name="T11" fmla="*/ 5 h 2103"/>
                <a:gd name="T12" fmla="*/ 452 w 3066"/>
                <a:gd name="T13" fmla="*/ 16 h 2103"/>
                <a:gd name="T14" fmla="*/ 279 w 3066"/>
                <a:gd name="T15" fmla="*/ 80 h 2103"/>
                <a:gd name="T16" fmla="*/ 154 w 3066"/>
                <a:gd name="T17" fmla="*/ 176 h 2103"/>
                <a:gd name="T18" fmla="*/ 87 w 3066"/>
                <a:gd name="T19" fmla="*/ 262 h 2103"/>
                <a:gd name="T20" fmla="*/ 77 w 3066"/>
                <a:gd name="T21" fmla="*/ 342 h 2103"/>
                <a:gd name="T22" fmla="*/ 67 w 3066"/>
                <a:gd name="T23" fmla="*/ 428 h 2103"/>
                <a:gd name="T24" fmla="*/ 115 w 3066"/>
                <a:gd name="T25" fmla="*/ 620 h 2103"/>
                <a:gd name="T26" fmla="*/ 96 w 3066"/>
                <a:gd name="T27" fmla="*/ 813 h 2103"/>
                <a:gd name="T28" fmla="*/ 87 w 3066"/>
                <a:gd name="T29" fmla="*/ 1000 h 2103"/>
                <a:gd name="T30" fmla="*/ 48 w 3066"/>
                <a:gd name="T31" fmla="*/ 1161 h 2103"/>
                <a:gd name="T32" fmla="*/ 19 w 3066"/>
                <a:gd name="T33" fmla="*/ 1321 h 2103"/>
                <a:gd name="T34" fmla="*/ 0 w 3066"/>
                <a:gd name="T35" fmla="*/ 1412 h 2103"/>
                <a:gd name="T36" fmla="*/ 19 w 3066"/>
                <a:gd name="T37" fmla="*/ 1449 h 2103"/>
                <a:gd name="T38" fmla="*/ 39 w 3066"/>
                <a:gd name="T39" fmla="*/ 1530 h 2103"/>
                <a:gd name="T40" fmla="*/ 58 w 3066"/>
                <a:gd name="T41" fmla="*/ 1589 h 2103"/>
                <a:gd name="T42" fmla="*/ 87 w 3066"/>
                <a:gd name="T43" fmla="*/ 1621 h 2103"/>
                <a:gd name="T44" fmla="*/ 106 w 3066"/>
                <a:gd name="T45" fmla="*/ 1674 h 2103"/>
                <a:gd name="T46" fmla="*/ 317 w 3066"/>
                <a:gd name="T47" fmla="*/ 1765 h 2103"/>
                <a:gd name="T48" fmla="*/ 577 w 3066"/>
                <a:gd name="T49" fmla="*/ 1808 h 2103"/>
                <a:gd name="T50" fmla="*/ 836 w 3066"/>
                <a:gd name="T51" fmla="*/ 1819 h 2103"/>
                <a:gd name="T52" fmla="*/ 1047 w 3066"/>
                <a:gd name="T53" fmla="*/ 1797 h 2103"/>
                <a:gd name="T54" fmla="*/ 1259 w 3066"/>
                <a:gd name="T55" fmla="*/ 1792 h 2103"/>
                <a:gd name="T56" fmla="*/ 1403 w 3066"/>
                <a:gd name="T57" fmla="*/ 1808 h 2103"/>
                <a:gd name="T58" fmla="*/ 1499 w 3066"/>
                <a:gd name="T59" fmla="*/ 1813 h 2103"/>
                <a:gd name="T60" fmla="*/ 1576 w 3066"/>
                <a:gd name="T61" fmla="*/ 1877 h 2103"/>
                <a:gd name="T62" fmla="*/ 1614 w 3066"/>
                <a:gd name="T63" fmla="*/ 1979 h 2103"/>
                <a:gd name="T64" fmla="*/ 1681 w 3066"/>
                <a:gd name="T65" fmla="*/ 2075 h 2103"/>
                <a:gd name="T66" fmla="*/ 1739 w 3066"/>
                <a:gd name="T67" fmla="*/ 2102 h 2103"/>
                <a:gd name="T68" fmla="*/ 1768 w 3066"/>
                <a:gd name="T69" fmla="*/ 2027 h 2103"/>
                <a:gd name="T70" fmla="*/ 1758 w 3066"/>
                <a:gd name="T71" fmla="*/ 1947 h 2103"/>
                <a:gd name="T72" fmla="*/ 1768 w 3066"/>
                <a:gd name="T73" fmla="*/ 1872 h 2103"/>
                <a:gd name="T74" fmla="*/ 1758 w 3066"/>
                <a:gd name="T75" fmla="*/ 1813 h 2103"/>
                <a:gd name="T76" fmla="*/ 1864 w 3066"/>
                <a:gd name="T77" fmla="*/ 1808 h 2103"/>
                <a:gd name="T78" fmla="*/ 2037 w 3066"/>
                <a:gd name="T79" fmla="*/ 1803 h 2103"/>
                <a:gd name="T80" fmla="*/ 2200 w 3066"/>
                <a:gd name="T81" fmla="*/ 1797 h 2103"/>
                <a:gd name="T82" fmla="*/ 2373 w 3066"/>
                <a:gd name="T83" fmla="*/ 1819 h 2103"/>
                <a:gd name="T84" fmla="*/ 2584 w 3066"/>
                <a:gd name="T85" fmla="*/ 1808 h 2103"/>
                <a:gd name="T86" fmla="*/ 2757 w 3066"/>
                <a:gd name="T87" fmla="*/ 1749 h 2103"/>
                <a:gd name="T88" fmla="*/ 2911 w 3066"/>
                <a:gd name="T89" fmla="*/ 1551 h 2103"/>
                <a:gd name="T90" fmla="*/ 2940 w 3066"/>
                <a:gd name="T91" fmla="*/ 1289 h 2103"/>
                <a:gd name="T92" fmla="*/ 2940 w 3066"/>
                <a:gd name="T93" fmla="*/ 1011 h 2103"/>
                <a:gd name="T94" fmla="*/ 2940 w 3066"/>
                <a:gd name="T95" fmla="*/ 802 h 2103"/>
                <a:gd name="T96" fmla="*/ 3007 w 3066"/>
                <a:gd name="T97" fmla="*/ 604 h 2103"/>
                <a:gd name="T98" fmla="*/ 3065 w 3066"/>
                <a:gd name="T99" fmla="*/ 460 h 2103"/>
                <a:gd name="T100" fmla="*/ 3055 w 3066"/>
                <a:gd name="T101" fmla="*/ 401 h 2103"/>
                <a:gd name="T102" fmla="*/ 3045 w 3066"/>
                <a:gd name="T103" fmla="*/ 315 h 2103"/>
                <a:gd name="T104" fmla="*/ 3007 w 3066"/>
                <a:gd name="T105" fmla="*/ 235 h 2103"/>
                <a:gd name="T106" fmla="*/ 2940 w 3066"/>
                <a:gd name="T107" fmla="*/ 165 h 2103"/>
                <a:gd name="T108" fmla="*/ 2824 w 3066"/>
                <a:gd name="T109" fmla="*/ 112 h 2103"/>
                <a:gd name="T110" fmla="*/ 2699 w 3066"/>
                <a:gd name="T111" fmla="*/ 85 h 2103"/>
                <a:gd name="T112" fmla="*/ 2584 w 3066"/>
                <a:gd name="T113" fmla="*/ 69 h 2103"/>
                <a:gd name="T114" fmla="*/ 2373 w 3066"/>
                <a:gd name="T115" fmla="*/ 69 h 2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66" h="2103">
                  <a:moveTo>
                    <a:pt x="2373" y="69"/>
                  </a:moveTo>
                  <a:lnTo>
                    <a:pt x="2277" y="69"/>
                  </a:lnTo>
                  <a:lnTo>
                    <a:pt x="2190" y="64"/>
                  </a:lnTo>
                  <a:lnTo>
                    <a:pt x="2094" y="58"/>
                  </a:lnTo>
                  <a:lnTo>
                    <a:pt x="2008" y="58"/>
                  </a:lnTo>
                  <a:lnTo>
                    <a:pt x="1912" y="53"/>
                  </a:lnTo>
                  <a:lnTo>
                    <a:pt x="1816" y="53"/>
                  </a:lnTo>
                  <a:lnTo>
                    <a:pt x="1729" y="53"/>
                  </a:lnTo>
                  <a:lnTo>
                    <a:pt x="1633" y="58"/>
                  </a:lnTo>
                  <a:lnTo>
                    <a:pt x="1508" y="48"/>
                  </a:lnTo>
                  <a:lnTo>
                    <a:pt x="1383" y="37"/>
                  </a:lnTo>
                  <a:lnTo>
                    <a:pt x="1259" y="26"/>
                  </a:lnTo>
                  <a:lnTo>
                    <a:pt x="1143" y="16"/>
                  </a:lnTo>
                  <a:lnTo>
                    <a:pt x="1018" y="5"/>
                  </a:lnTo>
                  <a:lnTo>
                    <a:pt x="894" y="0"/>
                  </a:lnTo>
                  <a:lnTo>
                    <a:pt x="769" y="0"/>
                  </a:lnTo>
                  <a:lnTo>
                    <a:pt x="634" y="5"/>
                  </a:lnTo>
                  <a:lnTo>
                    <a:pt x="596" y="5"/>
                  </a:lnTo>
                  <a:lnTo>
                    <a:pt x="557" y="5"/>
                  </a:lnTo>
                  <a:lnTo>
                    <a:pt x="519" y="5"/>
                  </a:lnTo>
                  <a:lnTo>
                    <a:pt x="452" y="16"/>
                  </a:lnTo>
                  <a:lnTo>
                    <a:pt x="394" y="32"/>
                  </a:lnTo>
                  <a:lnTo>
                    <a:pt x="336" y="53"/>
                  </a:lnTo>
                  <a:lnTo>
                    <a:pt x="279" y="80"/>
                  </a:lnTo>
                  <a:lnTo>
                    <a:pt x="231" y="112"/>
                  </a:lnTo>
                  <a:lnTo>
                    <a:pt x="192" y="144"/>
                  </a:lnTo>
                  <a:lnTo>
                    <a:pt x="154" y="176"/>
                  </a:lnTo>
                  <a:lnTo>
                    <a:pt x="115" y="208"/>
                  </a:lnTo>
                  <a:lnTo>
                    <a:pt x="96" y="235"/>
                  </a:lnTo>
                  <a:lnTo>
                    <a:pt x="87" y="262"/>
                  </a:lnTo>
                  <a:lnTo>
                    <a:pt x="87" y="289"/>
                  </a:lnTo>
                  <a:lnTo>
                    <a:pt x="77" y="315"/>
                  </a:lnTo>
                  <a:lnTo>
                    <a:pt x="77" y="342"/>
                  </a:lnTo>
                  <a:lnTo>
                    <a:pt x="77" y="369"/>
                  </a:lnTo>
                  <a:lnTo>
                    <a:pt x="77" y="401"/>
                  </a:lnTo>
                  <a:lnTo>
                    <a:pt x="67" y="428"/>
                  </a:lnTo>
                  <a:lnTo>
                    <a:pt x="96" y="492"/>
                  </a:lnTo>
                  <a:lnTo>
                    <a:pt x="106" y="556"/>
                  </a:lnTo>
                  <a:lnTo>
                    <a:pt x="115" y="620"/>
                  </a:lnTo>
                  <a:lnTo>
                    <a:pt x="115" y="684"/>
                  </a:lnTo>
                  <a:lnTo>
                    <a:pt x="106" y="749"/>
                  </a:lnTo>
                  <a:lnTo>
                    <a:pt x="96" y="813"/>
                  </a:lnTo>
                  <a:lnTo>
                    <a:pt x="96" y="877"/>
                  </a:lnTo>
                  <a:lnTo>
                    <a:pt x="96" y="947"/>
                  </a:lnTo>
                  <a:lnTo>
                    <a:pt x="87" y="1000"/>
                  </a:lnTo>
                  <a:lnTo>
                    <a:pt x="67" y="1054"/>
                  </a:lnTo>
                  <a:lnTo>
                    <a:pt x="58" y="1107"/>
                  </a:lnTo>
                  <a:lnTo>
                    <a:pt x="48" y="1161"/>
                  </a:lnTo>
                  <a:lnTo>
                    <a:pt x="39" y="1214"/>
                  </a:lnTo>
                  <a:lnTo>
                    <a:pt x="29" y="1268"/>
                  </a:lnTo>
                  <a:lnTo>
                    <a:pt x="19" y="1321"/>
                  </a:lnTo>
                  <a:lnTo>
                    <a:pt x="19" y="1375"/>
                  </a:lnTo>
                  <a:lnTo>
                    <a:pt x="10" y="1396"/>
                  </a:lnTo>
                  <a:lnTo>
                    <a:pt x="0" y="1412"/>
                  </a:lnTo>
                  <a:lnTo>
                    <a:pt x="10" y="1428"/>
                  </a:lnTo>
                  <a:lnTo>
                    <a:pt x="10" y="1433"/>
                  </a:lnTo>
                  <a:lnTo>
                    <a:pt x="19" y="1449"/>
                  </a:lnTo>
                  <a:lnTo>
                    <a:pt x="29" y="1482"/>
                  </a:lnTo>
                  <a:lnTo>
                    <a:pt x="29" y="1514"/>
                  </a:lnTo>
                  <a:lnTo>
                    <a:pt x="39" y="1530"/>
                  </a:lnTo>
                  <a:lnTo>
                    <a:pt x="58" y="1556"/>
                  </a:lnTo>
                  <a:lnTo>
                    <a:pt x="48" y="1573"/>
                  </a:lnTo>
                  <a:lnTo>
                    <a:pt x="58" y="1589"/>
                  </a:lnTo>
                  <a:lnTo>
                    <a:pt x="67" y="1605"/>
                  </a:lnTo>
                  <a:lnTo>
                    <a:pt x="77" y="1615"/>
                  </a:lnTo>
                  <a:lnTo>
                    <a:pt x="87" y="1621"/>
                  </a:lnTo>
                  <a:lnTo>
                    <a:pt x="87" y="1642"/>
                  </a:lnTo>
                  <a:lnTo>
                    <a:pt x="96" y="1663"/>
                  </a:lnTo>
                  <a:lnTo>
                    <a:pt x="106" y="1674"/>
                  </a:lnTo>
                  <a:lnTo>
                    <a:pt x="173" y="1712"/>
                  </a:lnTo>
                  <a:lnTo>
                    <a:pt x="240" y="1738"/>
                  </a:lnTo>
                  <a:lnTo>
                    <a:pt x="317" y="1765"/>
                  </a:lnTo>
                  <a:lnTo>
                    <a:pt x="404" y="1781"/>
                  </a:lnTo>
                  <a:lnTo>
                    <a:pt x="490" y="1797"/>
                  </a:lnTo>
                  <a:lnTo>
                    <a:pt x="577" y="1808"/>
                  </a:lnTo>
                  <a:lnTo>
                    <a:pt x="673" y="1813"/>
                  </a:lnTo>
                  <a:lnTo>
                    <a:pt x="759" y="1819"/>
                  </a:lnTo>
                  <a:lnTo>
                    <a:pt x="836" y="1819"/>
                  </a:lnTo>
                  <a:lnTo>
                    <a:pt x="903" y="1813"/>
                  </a:lnTo>
                  <a:lnTo>
                    <a:pt x="980" y="1808"/>
                  </a:lnTo>
                  <a:lnTo>
                    <a:pt x="1047" y="1797"/>
                  </a:lnTo>
                  <a:lnTo>
                    <a:pt x="1114" y="1792"/>
                  </a:lnTo>
                  <a:lnTo>
                    <a:pt x="1191" y="1792"/>
                  </a:lnTo>
                  <a:lnTo>
                    <a:pt x="1259" y="1792"/>
                  </a:lnTo>
                  <a:lnTo>
                    <a:pt x="1335" y="1803"/>
                  </a:lnTo>
                  <a:lnTo>
                    <a:pt x="1374" y="1803"/>
                  </a:lnTo>
                  <a:lnTo>
                    <a:pt x="1403" y="1808"/>
                  </a:lnTo>
                  <a:lnTo>
                    <a:pt x="1441" y="1813"/>
                  </a:lnTo>
                  <a:lnTo>
                    <a:pt x="1470" y="1808"/>
                  </a:lnTo>
                  <a:lnTo>
                    <a:pt x="1499" y="1813"/>
                  </a:lnTo>
                  <a:lnTo>
                    <a:pt x="1528" y="1813"/>
                  </a:lnTo>
                  <a:lnTo>
                    <a:pt x="1556" y="1845"/>
                  </a:lnTo>
                  <a:lnTo>
                    <a:pt x="1576" y="1877"/>
                  </a:lnTo>
                  <a:lnTo>
                    <a:pt x="1585" y="1910"/>
                  </a:lnTo>
                  <a:lnTo>
                    <a:pt x="1604" y="1947"/>
                  </a:lnTo>
                  <a:lnTo>
                    <a:pt x="1614" y="1979"/>
                  </a:lnTo>
                  <a:lnTo>
                    <a:pt x="1633" y="2011"/>
                  </a:lnTo>
                  <a:lnTo>
                    <a:pt x="1652" y="2043"/>
                  </a:lnTo>
                  <a:lnTo>
                    <a:pt x="1681" y="2075"/>
                  </a:lnTo>
                  <a:lnTo>
                    <a:pt x="1700" y="2086"/>
                  </a:lnTo>
                  <a:lnTo>
                    <a:pt x="1720" y="2097"/>
                  </a:lnTo>
                  <a:lnTo>
                    <a:pt x="1739" y="2102"/>
                  </a:lnTo>
                  <a:lnTo>
                    <a:pt x="1758" y="2075"/>
                  </a:lnTo>
                  <a:lnTo>
                    <a:pt x="1768" y="2054"/>
                  </a:lnTo>
                  <a:lnTo>
                    <a:pt x="1768" y="2027"/>
                  </a:lnTo>
                  <a:lnTo>
                    <a:pt x="1768" y="2001"/>
                  </a:lnTo>
                  <a:lnTo>
                    <a:pt x="1758" y="1974"/>
                  </a:lnTo>
                  <a:lnTo>
                    <a:pt x="1758" y="1947"/>
                  </a:lnTo>
                  <a:lnTo>
                    <a:pt x="1758" y="1920"/>
                  </a:lnTo>
                  <a:lnTo>
                    <a:pt x="1758" y="1894"/>
                  </a:lnTo>
                  <a:lnTo>
                    <a:pt x="1768" y="1872"/>
                  </a:lnTo>
                  <a:lnTo>
                    <a:pt x="1758" y="1845"/>
                  </a:lnTo>
                  <a:lnTo>
                    <a:pt x="1758" y="1824"/>
                  </a:lnTo>
                  <a:lnTo>
                    <a:pt x="1758" y="1813"/>
                  </a:lnTo>
                  <a:lnTo>
                    <a:pt x="1797" y="1813"/>
                  </a:lnTo>
                  <a:lnTo>
                    <a:pt x="1825" y="1808"/>
                  </a:lnTo>
                  <a:lnTo>
                    <a:pt x="1864" y="1808"/>
                  </a:lnTo>
                  <a:lnTo>
                    <a:pt x="1921" y="1808"/>
                  </a:lnTo>
                  <a:lnTo>
                    <a:pt x="1979" y="1808"/>
                  </a:lnTo>
                  <a:lnTo>
                    <a:pt x="2037" y="1803"/>
                  </a:lnTo>
                  <a:lnTo>
                    <a:pt x="2094" y="1797"/>
                  </a:lnTo>
                  <a:lnTo>
                    <a:pt x="2152" y="1797"/>
                  </a:lnTo>
                  <a:lnTo>
                    <a:pt x="2200" y="1797"/>
                  </a:lnTo>
                  <a:lnTo>
                    <a:pt x="2258" y="1803"/>
                  </a:lnTo>
                  <a:lnTo>
                    <a:pt x="2306" y="1813"/>
                  </a:lnTo>
                  <a:lnTo>
                    <a:pt x="2373" y="1819"/>
                  </a:lnTo>
                  <a:lnTo>
                    <a:pt x="2450" y="1819"/>
                  </a:lnTo>
                  <a:lnTo>
                    <a:pt x="2517" y="1813"/>
                  </a:lnTo>
                  <a:lnTo>
                    <a:pt x="2584" y="1808"/>
                  </a:lnTo>
                  <a:lnTo>
                    <a:pt x="2651" y="1792"/>
                  </a:lnTo>
                  <a:lnTo>
                    <a:pt x="2709" y="1776"/>
                  </a:lnTo>
                  <a:lnTo>
                    <a:pt x="2757" y="1749"/>
                  </a:lnTo>
                  <a:lnTo>
                    <a:pt x="2805" y="1717"/>
                  </a:lnTo>
                  <a:lnTo>
                    <a:pt x="2872" y="1637"/>
                  </a:lnTo>
                  <a:lnTo>
                    <a:pt x="2911" y="1551"/>
                  </a:lnTo>
                  <a:lnTo>
                    <a:pt x="2940" y="1466"/>
                  </a:lnTo>
                  <a:lnTo>
                    <a:pt x="2949" y="1380"/>
                  </a:lnTo>
                  <a:lnTo>
                    <a:pt x="2940" y="1289"/>
                  </a:lnTo>
                  <a:lnTo>
                    <a:pt x="2940" y="1198"/>
                  </a:lnTo>
                  <a:lnTo>
                    <a:pt x="2930" y="1102"/>
                  </a:lnTo>
                  <a:lnTo>
                    <a:pt x="2940" y="1011"/>
                  </a:lnTo>
                  <a:lnTo>
                    <a:pt x="2930" y="941"/>
                  </a:lnTo>
                  <a:lnTo>
                    <a:pt x="2930" y="872"/>
                  </a:lnTo>
                  <a:lnTo>
                    <a:pt x="2940" y="802"/>
                  </a:lnTo>
                  <a:lnTo>
                    <a:pt x="2959" y="738"/>
                  </a:lnTo>
                  <a:lnTo>
                    <a:pt x="2978" y="674"/>
                  </a:lnTo>
                  <a:lnTo>
                    <a:pt x="3007" y="604"/>
                  </a:lnTo>
                  <a:lnTo>
                    <a:pt x="3036" y="540"/>
                  </a:lnTo>
                  <a:lnTo>
                    <a:pt x="3055" y="476"/>
                  </a:lnTo>
                  <a:lnTo>
                    <a:pt x="3065" y="460"/>
                  </a:lnTo>
                  <a:lnTo>
                    <a:pt x="3055" y="444"/>
                  </a:lnTo>
                  <a:lnTo>
                    <a:pt x="3065" y="428"/>
                  </a:lnTo>
                  <a:lnTo>
                    <a:pt x="3055" y="401"/>
                  </a:lnTo>
                  <a:lnTo>
                    <a:pt x="3055" y="369"/>
                  </a:lnTo>
                  <a:lnTo>
                    <a:pt x="3045" y="342"/>
                  </a:lnTo>
                  <a:lnTo>
                    <a:pt x="3045" y="315"/>
                  </a:lnTo>
                  <a:lnTo>
                    <a:pt x="3036" y="289"/>
                  </a:lnTo>
                  <a:lnTo>
                    <a:pt x="3026" y="262"/>
                  </a:lnTo>
                  <a:lnTo>
                    <a:pt x="3007" y="235"/>
                  </a:lnTo>
                  <a:lnTo>
                    <a:pt x="2978" y="214"/>
                  </a:lnTo>
                  <a:lnTo>
                    <a:pt x="2968" y="187"/>
                  </a:lnTo>
                  <a:lnTo>
                    <a:pt x="2940" y="165"/>
                  </a:lnTo>
                  <a:lnTo>
                    <a:pt x="2911" y="144"/>
                  </a:lnTo>
                  <a:lnTo>
                    <a:pt x="2872" y="128"/>
                  </a:lnTo>
                  <a:lnTo>
                    <a:pt x="2824" y="112"/>
                  </a:lnTo>
                  <a:lnTo>
                    <a:pt x="2786" y="101"/>
                  </a:lnTo>
                  <a:lnTo>
                    <a:pt x="2738" y="91"/>
                  </a:lnTo>
                  <a:lnTo>
                    <a:pt x="2699" y="85"/>
                  </a:lnTo>
                  <a:lnTo>
                    <a:pt x="2651" y="80"/>
                  </a:lnTo>
                  <a:lnTo>
                    <a:pt x="2613" y="75"/>
                  </a:lnTo>
                  <a:lnTo>
                    <a:pt x="2584" y="69"/>
                  </a:lnTo>
                  <a:lnTo>
                    <a:pt x="2546" y="64"/>
                  </a:lnTo>
                  <a:lnTo>
                    <a:pt x="2527" y="64"/>
                  </a:lnTo>
                  <a:lnTo>
                    <a:pt x="2373" y="69"/>
                  </a:lnTo>
                </a:path>
              </a:pathLst>
            </a:custGeom>
            <a:solidFill>
              <a:srgbClr val="FFFFFF"/>
            </a:solidFill>
            <a:ln w="25400" cap="rnd"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58" name="Freeform 102"/>
            <p:cNvSpPr>
              <a:spLocks/>
            </p:cNvSpPr>
            <p:nvPr/>
          </p:nvSpPr>
          <p:spPr bwMode="auto">
            <a:xfrm>
              <a:off x="432" y="288"/>
              <a:ext cx="3255" cy="2544"/>
            </a:xfrm>
            <a:custGeom>
              <a:avLst/>
              <a:gdLst>
                <a:gd name="T0" fmla="*/ 1614 w 3142"/>
                <a:gd name="T1" fmla="*/ 1958 h 2146"/>
                <a:gd name="T2" fmla="*/ 1412 w 3142"/>
                <a:gd name="T3" fmla="*/ 1845 h 2146"/>
                <a:gd name="T4" fmla="*/ 1066 w 3142"/>
                <a:gd name="T5" fmla="*/ 1840 h 2146"/>
                <a:gd name="T6" fmla="*/ 672 w 3142"/>
                <a:gd name="T7" fmla="*/ 1845 h 2146"/>
                <a:gd name="T8" fmla="*/ 317 w 3142"/>
                <a:gd name="T9" fmla="*/ 1792 h 2146"/>
                <a:gd name="T10" fmla="*/ 105 w 3142"/>
                <a:gd name="T11" fmla="*/ 1674 h 2146"/>
                <a:gd name="T12" fmla="*/ 9 w 3142"/>
                <a:gd name="T13" fmla="*/ 1578 h 2146"/>
                <a:gd name="T14" fmla="*/ 0 w 3142"/>
                <a:gd name="T15" fmla="*/ 1423 h 2146"/>
                <a:gd name="T16" fmla="*/ 19 w 3142"/>
                <a:gd name="T17" fmla="*/ 1262 h 2146"/>
                <a:gd name="T18" fmla="*/ 38 w 3142"/>
                <a:gd name="T19" fmla="*/ 1112 h 2146"/>
                <a:gd name="T20" fmla="*/ 77 w 3142"/>
                <a:gd name="T21" fmla="*/ 989 h 2146"/>
                <a:gd name="T22" fmla="*/ 96 w 3142"/>
                <a:gd name="T23" fmla="*/ 727 h 2146"/>
                <a:gd name="T24" fmla="*/ 77 w 3142"/>
                <a:gd name="T25" fmla="*/ 374 h 2146"/>
                <a:gd name="T26" fmla="*/ 317 w 3142"/>
                <a:gd name="T27" fmla="*/ 69 h 2146"/>
                <a:gd name="T28" fmla="*/ 730 w 3142"/>
                <a:gd name="T29" fmla="*/ 0 h 2146"/>
                <a:gd name="T30" fmla="*/ 1124 w 3142"/>
                <a:gd name="T31" fmla="*/ 10 h 2146"/>
                <a:gd name="T32" fmla="*/ 1508 w 3142"/>
                <a:gd name="T33" fmla="*/ 48 h 2146"/>
                <a:gd name="T34" fmla="*/ 1854 w 3142"/>
                <a:gd name="T35" fmla="*/ 53 h 2146"/>
                <a:gd name="T36" fmla="*/ 2200 w 3142"/>
                <a:gd name="T37" fmla="*/ 64 h 2146"/>
                <a:gd name="T38" fmla="*/ 2324 w 3142"/>
                <a:gd name="T39" fmla="*/ 85 h 2146"/>
                <a:gd name="T40" fmla="*/ 1767 w 3142"/>
                <a:gd name="T41" fmla="*/ 69 h 2146"/>
                <a:gd name="T42" fmla="*/ 1056 w 3142"/>
                <a:gd name="T43" fmla="*/ 21 h 2146"/>
                <a:gd name="T44" fmla="*/ 557 w 3142"/>
                <a:gd name="T45" fmla="*/ 26 h 2146"/>
                <a:gd name="T46" fmla="*/ 230 w 3142"/>
                <a:gd name="T47" fmla="*/ 160 h 2146"/>
                <a:gd name="T48" fmla="*/ 115 w 3142"/>
                <a:gd name="T49" fmla="*/ 337 h 2146"/>
                <a:gd name="T50" fmla="*/ 144 w 3142"/>
                <a:gd name="T51" fmla="*/ 572 h 2146"/>
                <a:gd name="T52" fmla="*/ 134 w 3142"/>
                <a:gd name="T53" fmla="*/ 963 h 2146"/>
                <a:gd name="T54" fmla="*/ 67 w 3142"/>
                <a:gd name="T55" fmla="*/ 1284 h 2146"/>
                <a:gd name="T56" fmla="*/ 48 w 3142"/>
                <a:gd name="T57" fmla="*/ 1449 h 2146"/>
                <a:gd name="T58" fmla="*/ 96 w 3142"/>
                <a:gd name="T59" fmla="*/ 1578 h 2146"/>
                <a:gd name="T60" fmla="*/ 144 w 3142"/>
                <a:gd name="T61" fmla="*/ 1679 h 2146"/>
                <a:gd name="T62" fmla="*/ 528 w 3142"/>
                <a:gd name="T63" fmla="*/ 1813 h 2146"/>
                <a:gd name="T64" fmla="*/ 1018 w 3142"/>
                <a:gd name="T65" fmla="*/ 1824 h 2146"/>
                <a:gd name="T66" fmla="*/ 1412 w 3142"/>
                <a:gd name="T67" fmla="*/ 1819 h 2146"/>
                <a:gd name="T68" fmla="*/ 1594 w 3142"/>
                <a:gd name="T69" fmla="*/ 1861 h 2146"/>
                <a:gd name="T70" fmla="*/ 1690 w 3142"/>
                <a:gd name="T71" fmla="*/ 2059 h 2146"/>
                <a:gd name="T72" fmla="*/ 1806 w 3142"/>
                <a:gd name="T73" fmla="*/ 2070 h 2146"/>
                <a:gd name="T74" fmla="*/ 1796 w 3142"/>
                <a:gd name="T75" fmla="*/ 1910 h 2146"/>
                <a:gd name="T76" fmla="*/ 1873 w 3142"/>
                <a:gd name="T77" fmla="*/ 1824 h 2146"/>
                <a:gd name="T78" fmla="*/ 2190 w 3142"/>
                <a:gd name="T79" fmla="*/ 1813 h 2146"/>
                <a:gd name="T80" fmla="*/ 2555 w 3142"/>
                <a:gd name="T81" fmla="*/ 1829 h 2146"/>
                <a:gd name="T82" fmla="*/ 2910 w 3142"/>
                <a:gd name="T83" fmla="*/ 1653 h 2146"/>
                <a:gd name="T84" fmla="*/ 2968 w 3142"/>
                <a:gd name="T85" fmla="*/ 1118 h 2146"/>
                <a:gd name="T86" fmla="*/ 3016 w 3142"/>
                <a:gd name="T87" fmla="*/ 690 h 2146"/>
                <a:gd name="T88" fmla="*/ 3103 w 3142"/>
                <a:gd name="T89" fmla="*/ 444 h 2146"/>
                <a:gd name="T90" fmla="*/ 3064 w 3142"/>
                <a:gd name="T91" fmla="*/ 278 h 2146"/>
                <a:gd name="T92" fmla="*/ 2910 w 3142"/>
                <a:gd name="T93" fmla="*/ 144 h 2146"/>
                <a:gd name="T94" fmla="*/ 2651 w 3142"/>
                <a:gd name="T95" fmla="*/ 91 h 2146"/>
                <a:gd name="T96" fmla="*/ 2728 w 3142"/>
                <a:gd name="T97" fmla="*/ 85 h 2146"/>
                <a:gd name="T98" fmla="*/ 3006 w 3142"/>
                <a:gd name="T99" fmla="*/ 160 h 2146"/>
                <a:gd name="T100" fmla="*/ 3103 w 3142"/>
                <a:gd name="T101" fmla="*/ 288 h 2146"/>
                <a:gd name="T102" fmla="*/ 3045 w 3142"/>
                <a:gd name="T103" fmla="*/ 749 h 2146"/>
                <a:gd name="T104" fmla="*/ 3006 w 3142"/>
                <a:gd name="T105" fmla="*/ 1139 h 2146"/>
                <a:gd name="T106" fmla="*/ 2920 w 3142"/>
                <a:gd name="T107" fmla="*/ 1701 h 2146"/>
                <a:gd name="T108" fmla="*/ 2440 w 3142"/>
                <a:gd name="T109" fmla="*/ 1856 h 2146"/>
                <a:gd name="T110" fmla="*/ 2065 w 3142"/>
                <a:gd name="T111" fmla="*/ 1835 h 2146"/>
                <a:gd name="T112" fmla="*/ 1844 w 3142"/>
                <a:gd name="T113" fmla="*/ 1856 h 2146"/>
                <a:gd name="T114" fmla="*/ 1825 w 3142"/>
                <a:gd name="T115" fmla="*/ 2075 h 2146"/>
                <a:gd name="T116" fmla="*/ 1690 w 3142"/>
                <a:gd name="T117" fmla="*/ 2097 h 2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42" h="2146">
                  <a:moveTo>
                    <a:pt x="1690" y="2097"/>
                  </a:moveTo>
                  <a:lnTo>
                    <a:pt x="1671" y="2070"/>
                  </a:lnTo>
                  <a:lnTo>
                    <a:pt x="1662" y="2043"/>
                  </a:lnTo>
                  <a:lnTo>
                    <a:pt x="1642" y="2017"/>
                  </a:lnTo>
                  <a:lnTo>
                    <a:pt x="1623" y="1990"/>
                  </a:lnTo>
                  <a:lnTo>
                    <a:pt x="1614" y="1958"/>
                  </a:lnTo>
                  <a:lnTo>
                    <a:pt x="1594" y="1931"/>
                  </a:lnTo>
                  <a:lnTo>
                    <a:pt x="1585" y="1904"/>
                  </a:lnTo>
                  <a:lnTo>
                    <a:pt x="1575" y="1877"/>
                  </a:lnTo>
                  <a:lnTo>
                    <a:pt x="1527" y="1845"/>
                  </a:lnTo>
                  <a:lnTo>
                    <a:pt x="1469" y="1845"/>
                  </a:lnTo>
                  <a:lnTo>
                    <a:pt x="1412" y="1845"/>
                  </a:lnTo>
                  <a:lnTo>
                    <a:pt x="1354" y="1840"/>
                  </a:lnTo>
                  <a:lnTo>
                    <a:pt x="1297" y="1835"/>
                  </a:lnTo>
                  <a:lnTo>
                    <a:pt x="1239" y="1835"/>
                  </a:lnTo>
                  <a:lnTo>
                    <a:pt x="1181" y="1835"/>
                  </a:lnTo>
                  <a:lnTo>
                    <a:pt x="1124" y="1835"/>
                  </a:lnTo>
                  <a:lnTo>
                    <a:pt x="1066" y="1840"/>
                  </a:lnTo>
                  <a:lnTo>
                    <a:pt x="1008" y="1851"/>
                  </a:lnTo>
                  <a:lnTo>
                    <a:pt x="941" y="1856"/>
                  </a:lnTo>
                  <a:lnTo>
                    <a:pt x="874" y="1856"/>
                  </a:lnTo>
                  <a:lnTo>
                    <a:pt x="807" y="1856"/>
                  </a:lnTo>
                  <a:lnTo>
                    <a:pt x="739" y="1851"/>
                  </a:lnTo>
                  <a:lnTo>
                    <a:pt x="672" y="1845"/>
                  </a:lnTo>
                  <a:lnTo>
                    <a:pt x="605" y="1840"/>
                  </a:lnTo>
                  <a:lnTo>
                    <a:pt x="538" y="1840"/>
                  </a:lnTo>
                  <a:lnTo>
                    <a:pt x="480" y="1829"/>
                  </a:lnTo>
                  <a:lnTo>
                    <a:pt x="432" y="1813"/>
                  </a:lnTo>
                  <a:lnTo>
                    <a:pt x="374" y="1803"/>
                  </a:lnTo>
                  <a:lnTo>
                    <a:pt x="317" y="1792"/>
                  </a:lnTo>
                  <a:lnTo>
                    <a:pt x="269" y="1776"/>
                  </a:lnTo>
                  <a:lnTo>
                    <a:pt x="221" y="1760"/>
                  </a:lnTo>
                  <a:lnTo>
                    <a:pt x="173" y="1738"/>
                  </a:lnTo>
                  <a:lnTo>
                    <a:pt x="134" y="1712"/>
                  </a:lnTo>
                  <a:lnTo>
                    <a:pt x="125" y="1696"/>
                  </a:lnTo>
                  <a:lnTo>
                    <a:pt x="105" y="1674"/>
                  </a:lnTo>
                  <a:lnTo>
                    <a:pt x="96" y="1658"/>
                  </a:lnTo>
                  <a:lnTo>
                    <a:pt x="77" y="1642"/>
                  </a:lnTo>
                  <a:lnTo>
                    <a:pt x="67" y="1626"/>
                  </a:lnTo>
                  <a:lnTo>
                    <a:pt x="48" y="1610"/>
                  </a:lnTo>
                  <a:lnTo>
                    <a:pt x="29" y="1594"/>
                  </a:lnTo>
                  <a:lnTo>
                    <a:pt x="9" y="1578"/>
                  </a:lnTo>
                  <a:lnTo>
                    <a:pt x="9" y="1551"/>
                  </a:lnTo>
                  <a:lnTo>
                    <a:pt x="19" y="1524"/>
                  </a:lnTo>
                  <a:lnTo>
                    <a:pt x="9" y="1498"/>
                  </a:lnTo>
                  <a:lnTo>
                    <a:pt x="9" y="1471"/>
                  </a:lnTo>
                  <a:lnTo>
                    <a:pt x="9" y="1444"/>
                  </a:lnTo>
                  <a:lnTo>
                    <a:pt x="0" y="1423"/>
                  </a:lnTo>
                  <a:lnTo>
                    <a:pt x="9" y="1396"/>
                  </a:lnTo>
                  <a:lnTo>
                    <a:pt x="9" y="1369"/>
                  </a:lnTo>
                  <a:lnTo>
                    <a:pt x="19" y="1342"/>
                  </a:lnTo>
                  <a:lnTo>
                    <a:pt x="19" y="1316"/>
                  </a:lnTo>
                  <a:lnTo>
                    <a:pt x="19" y="1289"/>
                  </a:lnTo>
                  <a:lnTo>
                    <a:pt x="19" y="1262"/>
                  </a:lnTo>
                  <a:lnTo>
                    <a:pt x="19" y="1235"/>
                  </a:lnTo>
                  <a:lnTo>
                    <a:pt x="29" y="1209"/>
                  </a:lnTo>
                  <a:lnTo>
                    <a:pt x="38" y="1182"/>
                  </a:lnTo>
                  <a:lnTo>
                    <a:pt x="48" y="1155"/>
                  </a:lnTo>
                  <a:lnTo>
                    <a:pt x="38" y="1134"/>
                  </a:lnTo>
                  <a:lnTo>
                    <a:pt x="38" y="1112"/>
                  </a:lnTo>
                  <a:lnTo>
                    <a:pt x="48" y="1091"/>
                  </a:lnTo>
                  <a:lnTo>
                    <a:pt x="57" y="1075"/>
                  </a:lnTo>
                  <a:lnTo>
                    <a:pt x="67" y="1054"/>
                  </a:lnTo>
                  <a:lnTo>
                    <a:pt x="77" y="1032"/>
                  </a:lnTo>
                  <a:lnTo>
                    <a:pt x="77" y="1011"/>
                  </a:lnTo>
                  <a:lnTo>
                    <a:pt x="77" y="989"/>
                  </a:lnTo>
                  <a:lnTo>
                    <a:pt x="86" y="947"/>
                  </a:lnTo>
                  <a:lnTo>
                    <a:pt x="96" y="904"/>
                  </a:lnTo>
                  <a:lnTo>
                    <a:pt x="96" y="861"/>
                  </a:lnTo>
                  <a:lnTo>
                    <a:pt x="96" y="818"/>
                  </a:lnTo>
                  <a:lnTo>
                    <a:pt x="96" y="775"/>
                  </a:lnTo>
                  <a:lnTo>
                    <a:pt x="96" y="727"/>
                  </a:lnTo>
                  <a:lnTo>
                    <a:pt x="105" y="684"/>
                  </a:lnTo>
                  <a:lnTo>
                    <a:pt x="115" y="642"/>
                  </a:lnTo>
                  <a:lnTo>
                    <a:pt x="105" y="577"/>
                  </a:lnTo>
                  <a:lnTo>
                    <a:pt x="96" y="508"/>
                  </a:lnTo>
                  <a:lnTo>
                    <a:pt x="86" y="438"/>
                  </a:lnTo>
                  <a:lnTo>
                    <a:pt x="77" y="374"/>
                  </a:lnTo>
                  <a:lnTo>
                    <a:pt x="77" y="310"/>
                  </a:lnTo>
                  <a:lnTo>
                    <a:pt x="105" y="246"/>
                  </a:lnTo>
                  <a:lnTo>
                    <a:pt x="144" y="187"/>
                  </a:lnTo>
                  <a:lnTo>
                    <a:pt x="211" y="133"/>
                  </a:lnTo>
                  <a:lnTo>
                    <a:pt x="259" y="96"/>
                  </a:lnTo>
                  <a:lnTo>
                    <a:pt x="317" y="69"/>
                  </a:lnTo>
                  <a:lnTo>
                    <a:pt x="384" y="42"/>
                  </a:lnTo>
                  <a:lnTo>
                    <a:pt x="442" y="26"/>
                  </a:lnTo>
                  <a:lnTo>
                    <a:pt x="509" y="10"/>
                  </a:lnTo>
                  <a:lnTo>
                    <a:pt x="586" y="0"/>
                  </a:lnTo>
                  <a:lnTo>
                    <a:pt x="653" y="0"/>
                  </a:lnTo>
                  <a:lnTo>
                    <a:pt x="730" y="0"/>
                  </a:lnTo>
                  <a:lnTo>
                    <a:pt x="797" y="0"/>
                  </a:lnTo>
                  <a:lnTo>
                    <a:pt x="864" y="0"/>
                  </a:lnTo>
                  <a:lnTo>
                    <a:pt x="922" y="0"/>
                  </a:lnTo>
                  <a:lnTo>
                    <a:pt x="989" y="5"/>
                  </a:lnTo>
                  <a:lnTo>
                    <a:pt x="1056" y="5"/>
                  </a:lnTo>
                  <a:lnTo>
                    <a:pt x="1124" y="10"/>
                  </a:lnTo>
                  <a:lnTo>
                    <a:pt x="1191" y="16"/>
                  </a:lnTo>
                  <a:lnTo>
                    <a:pt x="1258" y="21"/>
                  </a:lnTo>
                  <a:lnTo>
                    <a:pt x="1316" y="26"/>
                  </a:lnTo>
                  <a:lnTo>
                    <a:pt x="1383" y="37"/>
                  </a:lnTo>
                  <a:lnTo>
                    <a:pt x="1441" y="42"/>
                  </a:lnTo>
                  <a:lnTo>
                    <a:pt x="1508" y="48"/>
                  </a:lnTo>
                  <a:lnTo>
                    <a:pt x="1575" y="53"/>
                  </a:lnTo>
                  <a:lnTo>
                    <a:pt x="1633" y="58"/>
                  </a:lnTo>
                  <a:lnTo>
                    <a:pt x="1700" y="58"/>
                  </a:lnTo>
                  <a:lnTo>
                    <a:pt x="1758" y="53"/>
                  </a:lnTo>
                  <a:lnTo>
                    <a:pt x="1806" y="53"/>
                  </a:lnTo>
                  <a:lnTo>
                    <a:pt x="1854" y="53"/>
                  </a:lnTo>
                  <a:lnTo>
                    <a:pt x="1911" y="53"/>
                  </a:lnTo>
                  <a:lnTo>
                    <a:pt x="1959" y="53"/>
                  </a:lnTo>
                  <a:lnTo>
                    <a:pt x="2017" y="53"/>
                  </a:lnTo>
                  <a:lnTo>
                    <a:pt x="2075" y="58"/>
                  </a:lnTo>
                  <a:lnTo>
                    <a:pt x="2132" y="58"/>
                  </a:lnTo>
                  <a:lnTo>
                    <a:pt x="2200" y="64"/>
                  </a:lnTo>
                  <a:lnTo>
                    <a:pt x="2257" y="69"/>
                  </a:lnTo>
                  <a:lnTo>
                    <a:pt x="2315" y="74"/>
                  </a:lnTo>
                  <a:lnTo>
                    <a:pt x="2372" y="74"/>
                  </a:lnTo>
                  <a:lnTo>
                    <a:pt x="2430" y="80"/>
                  </a:lnTo>
                  <a:lnTo>
                    <a:pt x="2411" y="85"/>
                  </a:lnTo>
                  <a:lnTo>
                    <a:pt x="2324" y="85"/>
                  </a:lnTo>
                  <a:lnTo>
                    <a:pt x="2228" y="80"/>
                  </a:lnTo>
                  <a:lnTo>
                    <a:pt x="2142" y="74"/>
                  </a:lnTo>
                  <a:lnTo>
                    <a:pt x="2046" y="74"/>
                  </a:lnTo>
                  <a:lnTo>
                    <a:pt x="1959" y="69"/>
                  </a:lnTo>
                  <a:lnTo>
                    <a:pt x="1863" y="69"/>
                  </a:lnTo>
                  <a:lnTo>
                    <a:pt x="1767" y="69"/>
                  </a:lnTo>
                  <a:lnTo>
                    <a:pt x="1671" y="74"/>
                  </a:lnTo>
                  <a:lnTo>
                    <a:pt x="1546" y="64"/>
                  </a:lnTo>
                  <a:lnTo>
                    <a:pt x="1421" y="53"/>
                  </a:lnTo>
                  <a:lnTo>
                    <a:pt x="1297" y="42"/>
                  </a:lnTo>
                  <a:lnTo>
                    <a:pt x="1181" y="32"/>
                  </a:lnTo>
                  <a:lnTo>
                    <a:pt x="1056" y="21"/>
                  </a:lnTo>
                  <a:lnTo>
                    <a:pt x="932" y="16"/>
                  </a:lnTo>
                  <a:lnTo>
                    <a:pt x="807" y="16"/>
                  </a:lnTo>
                  <a:lnTo>
                    <a:pt x="672" y="21"/>
                  </a:lnTo>
                  <a:lnTo>
                    <a:pt x="634" y="21"/>
                  </a:lnTo>
                  <a:lnTo>
                    <a:pt x="595" y="26"/>
                  </a:lnTo>
                  <a:lnTo>
                    <a:pt x="557" y="26"/>
                  </a:lnTo>
                  <a:lnTo>
                    <a:pt x="490" y="37"/>
                  </a:lnTo>
                  <a:lnTo>
                    <a:pt x="432" y="48"/>
                  </a:lnTo>
                  <a:lnTo>
                    <a:pt x="374" y="69"/>
                  </a:lnTo>
                  <a:lnTo>
                    <a:pt x="317" y="96"/>
                  </a:lnTo>
                  <a:lnTo>
                    <a:pt x="269" y="128"/>
                  </a:lnTo>
                  <a:lnTo>
                    <a:pt x="230" y="160"/>
                  </a:lnTo>
                  <a:lnTo>
                    <a:pt x="192" y="192"/>
                  </a:lnTo>
                  <a:lnTo>
                    <a:pt x="153" y="224"/>
                  </a:lnTo>
                  <a:lnTo>
                    <a:pt x="134" y="251"/>
                  </a:lnTo>
                  <a:lnTo>
                    <a:pt x="125" y="278"/>
                  </a:lnTo>
                  <a:lnTo>
                    <a:pt x="125" y="305"/>
                  </a:lnTo>
                  <a:lnTo>
                    <a:pt x="115" y="337"/>
                  </a:lnTo>
                  <a:lnTo>
                    <a:pt x="115" y="363"/>
                  </a:lnTo>
                  <a:lnTo>
                    <a:pt x="115" y="390"/>
                  </a:lnTo>
                  <a:lnTo>
                    <a:pt x="115" y="417"/>
                  </a:lnTo>
                  <a:lnTo>
                    <a:pt x="105" y="444"/>
                  </a:lnTo>
                  <a:lnTo>
                    <a:pt x="134" y="508"/>
                  </a:lnTo>
                  <a:lnTo>
                    <a:pt x="144" y="572"/>
                  </a:lnTo>
                  <a:lnTo>
                    <a:pt x="153" y="636"/>
                  </a:lnTo>
                  <a:lnTo>
                    <a:pt x="153" y="700"/>
                  </a:lnTo>
                  <a:lnTo>
                    <a:pt x="144" y="765"/>
                  </a:lnTo>
                  <a:lnTo>
                    <a:pt x="134" y="829"/>
                  </a:lnTo>
                  <a:lnTo>
                    <a:pt x="134" y="893"/>
                  </a:lnTo>
                  <a:lnTo>
                    <a:pt x="134" y="963"/>
                  </a:lnTo>
                  <a:lnTo>
                    <a:pt x="125" y="1016"/>
                  </a:lnTo>
                  <a:lnTo>
                    <a:pt x="105" y="1070"/>
                  </a:lnTo>
                  <a:lnTo>
                    <a:pt x="96" y="1123"/>
                  </a:lnTo>
                  <a:lnTo>
                    <a:pt x="86" y="1177"/>
                  </a:lnTo>
                  <a:lnTo>
                    <a:pt x="77" y="1230"/>
                  </a:lnTo>
                  <a:lnTo>
                    <a:pt x="67" y="1284"/>
                  </a:lnTo>
                  <a:lnTo>
                    <a:pt x="57" y="1337"/>
                  </a:lnTo>
                  <a:lnTo>
                    <a:pt x="57" y="1391"/>
                  </a:lnTo>
                  <a:lnTo>
                    <a:pt x="48" y="1412"/>
                  </a:lnTo>
                  <a:lnTo>
                    <a:pt x="48" y="1433"/>
                  </a:lnTo>
                  <a:lnTo>
                    <a:pt x="57" y="1444"/>
                  </a:lnTo>
                  <a:lnTo>
                    <a:pt x="48" y="1449"/>
                  </a:lnTo>
                  <a:lnTo>
                    <a:pt x="57" y="1465"/>
                  </a:lnTo>
                  <a:lnTo>
                    <a:pt x="67" y="1498"/>
                  </a:lnTo>
                  <a:lnTo>
                    <a:pt x="67" y="1530"/>
                  </a:lnTo>
                  <a:lnTo>
                    <a:pt x="77" y="1546"/>
                  </a:lnTo>
                  <a:lnTo>
                    <a:pt x="86" y="1562"/>
                  </a:lnTo>
                  <a:lnTo>
                    <a:pt x="96" y="1578"/>
                  </a:lnTo>
                  <a:lnTo>
                    <a:pt x="86" y="1599"/>
                  </a:lnTo>
                  <a:lnTo>
                    <a:pt x="105" y="1621"/>
                  </a:lnTo>
                  <a:lnTo>
                    <a:pt x="115" y="1631"/>
                  </a:lnTo>
                  <a:lnTo>
                    <a:pt x="125" y="1637"/>
                  </a:lnTo>
                  <a:lnTo>
                    <a:pt x="125" y="1658"/>
                  </a:lnTo>
                  <a:lnTo>
                    <a:pt x="144" y="1679"/>
                  </a:lnTo>
                  <a:lnTo>
                    <a:pt x="153" y="1690"/>
                  </a:lnTo>
                  <a:lnTo>
                    <a:pt x="211" y="1728"/>
                  </a:lnTo>
                  <a:lnTo>
                    <a:pt x="288" y="1754"/>
                  </a:lnTo>
                  <a:lnTo>
                    <a:pt x="365" y="1781"/>
                  </a:lnTo>
                  <a:lnTo>
                    <a:pt x="442" y="1797"/>
                  </a:lnTo>
                  <a:lnTo>
                    <a:pt x="528" y="1813"/>
                  </a:lnTo>
                  <a:lnTo>
                    <a:pt x="615" y="1824"/>
                  </a:lnTo>
                  <a:lnTo>
                    <a:pt x="711" y="1829"/>
                  </a:lnTo>
                  <a:lnTo>
                    <a:pt x="797" y="1835"/>
                  </a:lnTo>
                  <a:lnTo>
                    <a:pt x="874" y="1835"/>
                  </a:lnTo>
                  <a:lnTo>
                    <a:pt x="941" y="1829"/>
                  </a:lnTo>
                  <a:lnTo>
                    <a:pt x="1018" y="1824"/>
                  </a:lnTo>
                  <a:lnTo>
                    <a:pt x="1085" y="1819"/>
                  </a:lnTo>
                  <a:lnTo>
                    <a:pt x="1152" y="1808"/>
                  </a:lnTo>
                  <a:lnTo>
                    <a:pt x="1229" y="1808"/>
                  </a:lnTo>
                  <a:lnTo>
                    <a:pt x="1297" y="1808"/>
                  </a:lnTo>
                  <a:lnTo>
                    <a:pt x="1373" y="1819"/>
                  </a:lnTo>
                  <a:lnTo>
                    <a:pt x="1412" y="1819"/>
                  </a:lnTo>
                  <a:lnTo>
                    <a:pt x="1441" y="1824"/>
                  </a:lnTo>
                  <a:lnTo>
                    <a:pt x="1479" y="1829"/>
                  </a:lnTo>
                  <a:lnTo>
                    <a:pt x="1508" y="1824"/>
                  </a:lnTo>
                  <a:lnTo>
                    <a:pt x="1537" y="1829"/>
                  </a:lnTo>
                  <a:lnTo>
                    <a:pt x="1566" y="1829"/>
                  </a:lnTo>
                  <a:lnTo>
                    <a:pt x="1594" y="1861"/>
                  </a:lnTo>
                  <a:lnTo>
                    <a:pt x="1614" y="1893"/>
                  </a:lnTo>
                  <a:lnTo>
                    <a:pt x="1623" y="1926"/>
                  </a:lnTo>
                  <a:lnTo>
                    <a:pt x="1642" y="1963"/>
                  </a:lnTo>
                  <a:lnTo>
                    <a:pt x="1662" y="1995"/>
                  </a:lnTo>
                  <a:lnTo>
                    <a:pt x="1671" y="2027"/>
                  </a:lnTo>
                  <a:lnTo>
                    <a:pt x="1690" y="2059"/>
                  </a:lnTo>
                  <a:lnTo>
                    <a:pt x="1719" y="2091"/>
                  </a:lnTo>
                  <a:lnTo>
                    <a:pt x="1738" y="2102"/>
                  </a:lnTo>
                  <a:lnTo>
                    <a:pt x="1758" y="2113"/>
                  </a:lnTo>
                  <a:lnTo>
                    <a:pt x="1777" y="2118"/>
                  </a:lnTo>
                  <a:lnTo>
                    <a:pt x="1796" y="2097"/>
                  </a:lnTo>
                  <a:lnTo>
                    <a:pt x="1806" y="2070"/>
                  </a:lnTo>
                  <a:lnTo>
                    <a:pt x="1806" y="2043"/>
                  </a:lnTo>
                  <a:lnTo>
                    <a:pt x="1806" y="2017"/>
                  </a:lnTo>
                  <a:lnTo>
                    <a:pt x="1806" y="1990"/>
                  </a:lnTo>
                  <a:lnTo>
                    <a:pt x="1796" y="1963"/>
                  </a:lnTo>
                  <a:lnTo>
                    <a:pt x="1796" y="1936"/>
                  </a:lnTo>
                  <a:lnTo>
                    <a:pt x="1796" y="1910"/>
                  </a:lnTo>
                  <a:lnTo>
                    <a:pt x="1806" y="1888"/>
                  </a:lnTo>
                  <a:lnTo>
                    <a:pt x="1796" y="1861"/>
                  </a:lnTo>
                  <a:lnTo>
                    <a:pt x="1796" y="1840"/>
                  </a:lnTo>
                  <a:lnTo>
                    <a:pt x="1796" y="1829"/>
                  </a:lnTo>
                  <a:lnTo>
                    <a:pt x="1844" y="1829"/>
                  </a:lnTo>
                  <a:lnTo>
                    <a:pt x="1873" y="1824"/>
                  </a:lnTo>
                  <a:lnTo>
                    <a:pt x="1902" y="1824"/>
                  </a:lnTo>
                  <a:lnTo>
                    <a:pt x="1959" y="1824"/>
                  </a:lnTo>
                  <a:lnTo>
                    <a:pt x="2017" y="1824"/>
                  </a:lnTo>
                  <a:lnTo>
                    <a:pt x="2075" y="1819"/>
                  </a:lnTo>
                  <a:lnTo>
                    <a:pt x="2132" y="1819"/>
                  </a:lnTo>
                  <a:lnTo>
                    <a:pt x="2190" y="1813"/>
                  </a:lnTo>
                  <a:lnTo>
                    <a:pt x="2238" y="1813"/>
                  </a:lnTo>
                  <a:lnTo>
                    <a:pt x="2296" y="1819"/>
                  </a:lnTo>
                  <a:lnTo>
                    <a:pt x="2344" y="1829"/>
                  </a:lnTo>
                  <a:lnTo>
                    <a:pt x="2411" y="1835"/>
                  </a:lnTo>
                  <a:lnTo>
                    <a:pt x="2488" y="1835"/>
                  </a:lnTo>
                  <a:lnTo>
                    <a:pt x="2555" y="1829"/>
                  </a:lnTo>
                  <a:lnTo>
                    <a:pt x="2622" y="1824"/>
                  </a:lnTo>
                  <a:lnTo>
                    <a:pt x="2689" y="1808"/>
                  </a:lnTo>
                  <a:lnTo>
                    <a:pt x="2747" y="1792"/>
                  </a:lnTo>
                  <a:lnTo>
                    <a:pt x="2795" y="1765"/>
                  </a:lnTo>
                  <a:lnTo>
                    <a:pt x="2843" y="1733"/>
                  </a:lnTo>
                  <a:lnTo>
                    <a:pt x="2910" y="1653"/>
                  </a:lnTo>
                  <a:lnTo>
                    <a:pt x="2949" y="1567"/>
                  </a:lnTo>
                  <a:lnTo>
                    <a:pt x="2978" y="1482"/>
                  </a:lnTo>
                  <a:lnTo>
                    <a:pt x="2987" y="1396"/>
                  </a:lnTo>
                  <a:lnTo>
                    <a:pt x="2978" y="1305"/>
                  </a:lnTo>
                  <a:lnTo>
                    <a:pt x="2978" y="1214"/>
                  </a:lnTo>
                  <a:lnTo>
                    <a:pt x="2968" y="1118"/>
                  </a:lnTo>
                  <a:lnTo>
                    <a:pt x="2978" y="1027"/>
                  </a:lnTo>
                  <a:lnTo>
                    <a:pt x="2968" y="957"/>
                  </a:lnTo>
                  <a:lnTo>
                    <a:pt x="2968" y="888"/>
                  </a:lnTo>
                  <a:lnTo>
                    <a:pt x="2978" y="818"/>
                  </a:lnTo>
                  <a:lnTo>
                    <a:pt x="2997" y="754"/>
                  </a:lnTo>
                  <a:lnTo>
                    <a:pt x="3016" y="690"/>
                  </a:lnTo>
                  <a:lnTo>
                    <a:pt x="3045" y="620"/>
                  </a:lnTo>
                  <a:lnTo>
                    <a:pt x="3074" y="556"/>
                  </a:lnTo>
                  <a:lnTo>
                    <a:pt x="3093" y="492"/>
                  </a:lnTo>
                  <a:lnTo>
                    <a:pt x="3103" y="476"/>
                  </a:lnTo>
                  <a:lnTo>
                    <a:pt x="3093" y="454"/>
                  </a:lnTo>
                  <a:lnTo>
                    <a:pt x="3103" y="444"/>
                  </a:lnTo>
                  <a:lnTo>
                    <a:pt x="3093" y="417"/>
                  </a:lnTo>
                  <a:lnTo>
                    <a:pt x="3093" y="390"/>
                  </a:lnTo>
                  <a:lnTo>
                    <a:pt x="3093" y="363"/>
                  </a:lnTo>
                  <a:lnTo>
                    <a:pt x="3083" y="331"/>
                  </a:lnTo>
                  <a:lnTo>
                    <a:pt x="3074" y="305"/>
                  </a:lnTo>
                  <a:lnTo>
                    <a:pt x="3064" y="278"/>
                  </a:lnTo>
                  <a:lnTo>
                    <a:pt x="3045" y="251"/>
                  </a:lnTo>
                  <a:lnTo>
                    <a:pt x="3016" y="230"/>
                  </a:lnTo>
                  <a:lnTo>
                    <a:pt x="3006" y="203"/>
                  </a:lnTo>
                  <a:lnTo>
                    <a:pt x="2978" y="181"/>
                  </a:lnTo>
                  <a:lnTo>
                    <a:pt x="2949" y="160"/>
                  </a:lnTo>
                  <a:lnTo>
                    <a:pt x="2910" y="144"/>
                  </a:lnTo>
                  <a:lnTo>
                    <a:pt x="2862" y="128"/>
                  </a:lnTo>
                  <a:lnTo>
                    <a:pt x="2824" y="117"/>
                  </a:lnTo>
                  <a:lnTo>
                    <a:pt x="2776" y="107"/>
                  </a:lnTo>
                  <a:lnTo>
                    <a:pt x="2737" y="101"/>
                  </a:lnTo>
                  <a:lnTo>
                    <a:pt x="2689" y="96"/>
                  </a:lnTo>
                  <a:lnTo>
                    <a:pt x="2651" y="91"/>
                  </a:lnTo>
                  <a:lnTo>
                    <a:pt x="2622" y="85"/>
                  </a:lnTo>
                  <a:lnTo>
                    <a:pt x="2584" y="80"/>
                  </a:lnTo>
                  <a:lnTo>
                    <a:pt x="2565" y="80"/>
                  </a:lnTo>
                  <a:lnTo>
                    <a:pt x="2622" y="80"/>
                  </a:lnTo>
                  <a:lnTo>
                    <a:pt x="2670" y="80"/>
                  </a:lnTo>
                  <a:lnTo>
                    <a:pt x="2728" y="85"/>
                  </a:lnTo>
                  <a:lnTo>
                    <a:pt x="2776" y="91"/>
                  </a:lnTo>
                  <a:lnTo>
                    <a:pt x="2834" y="101"/>
                  </a:lnTo>
                  <a:lnTo>
                    <a:pt x="2882" y="112"/>
                  </a:lnTo>
                  <a:lnTo>
                    <a:pt x="2930" y="128"/>
                  </a:lnTo>
                  <a:lnTo>
                    <a:pt x="2978" y="144"/>
                  </a:lnTo>
                  <a:lnTo>
                    <a:pt x="3006" y="160"/>
                  </a:lnTo>
                  <a:lnTo>
                    <a:pt x="3035" y="181"/>
                  </a:lnTo>
                  <a:lnTo>
                    <a:pt x="3055" y="198"/>
                  </a:lnTo>
                  <a:lnTo>
                    <a:pt x="3064" y="219"/>
                  </a:lnTo>
                  <a:lnTo>
                    <a:pt x="3074" y="240"/>
                  </a:lnTo>
                  <a:lnTo>
                    <a:pt x="3093" y="267"/>
                  </a:lnTo>
                  <a:lnTo>
                    <a:pt x="3103" y="288"/>
                  </a:lnTo>
                  <a:lnTo>
                    <a:pt x="3112" y="310"/>
                  </a:lnTo>
                  <a:lnTo>
                    <a:pt x="3141" y="470"/>
                  </a:lnTo>
                  <a:lnTo>
                    <a:pt x="3112" y="540"/>
                  </a:lnTo>
                  <a:lnTo>
                    <a:pt x="3093" y="609"/>
                  </a:lnTo>
                  <a:lnTo>
                    <a:pt x="3064" y="674"/>
                  </a:lnTo>
                  <a:lnTo>
                    <a:pt x="3045" y="749"/>
                  </a:lnTo>
                  <a:lnTo>
                    <a:pt x="3026" y="818"/>
                  </a:lnTo>
                  <a:lnTo>
                    <a:pt x="3006" y="888"/>
                  </a:lnTo>
                  <a:lnTo>
                    <a:pt x="3006" y="963"/>
                  </a:lnTo>
                  <a:lnTo>
                    <a:pt x="3006" y="1037"/>
                  </a:lnTo>
                  <a:lnTo>
                    <a:pt x="3006" y="1043"/>
                  </a:lnTo>
                  <a:lnTo>
                    <a:pt x="3006" y="1139"/>
                  </a:lnTo>
                  <a:lnTo>
                    <a:pt x="3016" y="1235"/>
                  </a:lnTo>
                  <a:lnTo>
                    <a:pt x="3026" y="1337"/>
                  </a:lnTo>
                  <a:lnTo>
                    <a:pt x="3026" y="1433"/>
                  </a:lnTo>
                  <a:lnTo>
                    <a:pt x="3006" y="1524"/>
                  </a:lnTo>
                  <a:lnTo>
                    <a:pt x="2978" y="1615"/>
                  </a:lnTo>
                  <a:lnTo>
                    <a:pt x="2920" y="1701"/>
                  </a:lnTo>
                  <a:lnTo>
                    <a:pt x="2834" y="1781"/>
                  </a:lnTo>
                  <a:lnTo>
                    <a:pt x="2766" y="1813"/>
                  </a:lnTo>
                  <a:lnTo>
                    <a:pt x="2689" y="1835"/>
                  </a:lnTo>
                  <a:lnTo>
                    <a:pt x="2613" y="1845"/>
                  </a:lnTo>
                  <a:lnTo>
                    <a:pt x="2526" y="1856"/>
                  </a:lnTo>
                  <a:lnTo>
                    <a:pt x="2440" y="1856"/>
                  </a:lnTo>
                  <a:lnTo>
                    <a:pt x="2353" y="1856"/>
                  </a:lnTo>
                  <a:lnTo>
                    <a:pt x="2267" y="1845"/>
                  </a:lnTo>
                  <a:lnTo>
                    <a:pt x="2190" y="1835"/>
                  </a:lnTo>
                  <a:lnTo>
                    <a:pt x="2152" y="1835"/>
                  </a:lnTo>
                  <a:lnTo>
                    <a:pt x="2103" y="1835"/>
                  </a:lnTo>
                  <a:lnTo>
                    <a:pt x="2065" y="1835"/>
                  </a:lnTo>
                  <a:lnTo>
                    <a:pt x="2027" y="1840"/>
                  </a:lnTo>
                  <a:lnTo>
                    <a:pt x="1988" y="1840"/>
                  </a:lnTo>
                  <a:lnTo>
                    <a:pt x="1950" y="1845"/>
                  </a:lnTo>
                  <a:lnTo>
                    <a:pt x="1902" y="1845"/>
                  </a:lnTo>
                  <a:lnTo>
                    <a:pt x="1863" y="1845"/>
                  </a:lnTo>
                  <a:lnTo>
                    <a:pt x="1844" y="1856"/>
                  </a:lnTo>
                  <a:lnTo>
                    <a:pt x="1835" y="1893"/>
                  </a:lnTo>
                  <a:lnTo>
                    <a:pt x="1825" y="1931"/>
                  </a:lnTo>
                  <a:lnTo>
                    <a:pt x="1835" y="1968"/>
                  </a:lnTo>
                  <a:lnTo>
                    <a:pt x="1835" y="2006"/>
                  </a:lnTo>
                  <a:lnTo>
                    <a:pt x="1835" y="2043"/>
                  </a:lnTo>
                  <a:lnTo>
                    <a:pt x="1825" y="2075"/>
                  </a:lnTo>
                  <a:lnTo>
                    <a:pt x="1815" y="2113"/>
                  </a:lnTo>
                  <a:lnTo>
                    <a:pt x="1786" y="2145"/>
                  </a:lnTo>
                  <a:lnTo>
                    <a:pt x="1758" y="2140"/>
                  </a:lnTo>
                  <a:lnTo>
                    <a:pt x="1729" y="2124"/>
                  </a:lnTo>
                  <a:lnTo>
                    <a:pt x="1710" y="2113"/>
                  </a:lnTo>
                  <a:lnTo>
                    <a:pt x="1690" y="2097"/>
                  </a:lnTo>
                </a:path>
              </a:pathLst>
            </a:custGeom>
            <a:solidFill>
              <a:srgbClr val="2F4F46"/>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59" name="Freeform 103"/>
            <p:cNvSpPr>
              <a:spLocks/>
            </p:cNvSpPr>
            <p:nvPr/>
          </p:nvSpPr>
          <p:spPr bwMode="auto">
            <a:xfrm>
              <a:off x="2295" y="2450"/>
              <a:ext cx="110" cy="103"/>
            </a:xfrm>
            <a:custGeom>
              <a:avLst/>
              <a:gdLst>
                <a:gd name="T0" fmla="*/ 0 w 107"/>
                <a:gd name="T1" fmla="*/ 86 h 87"/>
                <a:gd name="T2" fmla="*/ 10 w 107"/>
                <a:gd name="T3" fmla="*/ 64 h 87"/>
                <a:gd name="T4" fmla="*/ 10 w 107"/>
                <a:gd name="T5" fmla="*/ 37 h 87"/>
                <a:gd name="T6" fmla="*/ 0 w 107"/>
                <a:gd name="T7" fmla="*/ 16 h 87"/>
                <a:gd name="T8" fmla="*/ 0 w 107"/>
                <a:gd name="T9" fmla="*/ 5 h 87"/>
                <a:gd name="T10" fmla="*/ 48 w 107"/>
                <a:gd name="T11" fmla="*/ 5 h 87"/>
                <a:gd name="T12" fmla="*/ 96 w 107"/>
                <a:gd name="T13" fmla="*/ 0 h 87"/>
                <a:gd name="T14" fmla="*/ 106 w 107"/>
                <a:gd name="T15" fmla="*/ 0 h 87"/>
                <a:gd name="T16" fmla="*/ 0 w 107"/>
                <a:gd name="T17" fmla="*/ 8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87">
                  <a:moveTo>
                    <a:pt x="0" y="86"/>
                  </a:moveTo>
                  <a:lnTo>
                    <a:pt x="10" y="64"/>
                  </a:lnTo>
                  <a:lnTo>
                    <a:pt x="10" y="37"/>
                  </a:lnTo>
                  <a:lnTo>
                    <a:pt x="0" y="16"/>
                  </a:lnTo>
                  <a:lnTo>
                    <a:pt x="0" y="5"/>
                  </a:lnTo>
                  <a:lnTo>
                    <a:pt x="48" y="5"/>
                  </a:lnTo>
                  <a:lnTo>
                    <a:pt x="96" y="0"/>
                  </a:lnTo>
                  <a:lnTo>
                    <a:pt x="106" y="0"/>
                  </a:lnTo>
                  <a:lnTo>
                    <a:pt x="0" y="86"/>
                  </a:lnTo>
                </a:path>
              </a:pathLst>
            </a:custGeom>
            <a:solidFill>
              <a:srgbClr val="2F4F46"/>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0760" name="Rectangle 104"/>
            <p:cNvSpPr>
              <a:spLocks noChangeArrowheads="1"/>
            </p:cNvSpPr>
            <p:nvPr/>
          </p:nvSpPr>
          <p:spPr bwMode="auto">
            <a:xfrm>
              <a:off x="527" y="462"/>
              <a:ext cx="2905" cy="17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912813">
                <a:spcBef>
                  <a:spcPct val="0"/>
                </a:spcBef>
                <a:defRPr sz="2400">
                  <a:solidFill>
                    <a:schemeClr val="tx1"/>
                  </a:solidFill>
                  <a:latin typeface="Times New Roman" charset="0"/>
                </a:defRPr>
              </a:lvl1pPr>
              <a:lvl2pPr defTabSz="912813">
                <a:spcBef>
                  <a:spcPct val="0"/>
                </a:spcBef>
                <a:defRPr sz="2400">
                  <a:solidFill>
                    <a:schemeClr val="tx1"/>
                  </a:solidFill>
                  <a:latin typeface="Times New Roman" charset="0"/>
                </a:defRPr>
              </a:lvl2pPr>
              <a:lvl3pPr marL="912813" defTabSz="912813">
                <a:spcBef>
                  <a:spcPct val="0"/>
                </a:spcBef>
                <a:defRPr sz="2400">
                  <a:solidFill>
                    <a:schemeClr val="tx1"/>
                  </a:solidFill>
                  <a:latin typeface="Times New Roman" charset="0"/>
                </a:defRPr>
              </a:lvl3pPr>
              <a:lvl4pPr marL="1370013" defTabSz="912813">
                <a:spcBef>
                  <a:spcPct val="0"/>
                </a:spcBef>
                <a:defRPr sz="2400">
                  <a:solidFill>
                    <a:schemeClr val="tx1"/>
                  </a:solidFill>
                  <a:latin typeface="Times New Roman" charset="0"/>
                </a:defRPr>
              </a:lvl4pPr>
              <a:lvl5pPr marL="1825625" defTabSz="912813">
                <a:spcBef>
                  <a:spcPct val="0"/>
                </a:spcBef>
                <a:defRPr sz="2400">
                  <a:solidFill>
                    <a:schemeClr val="tx1"/>
                  </a:solidFill>
                  <a:latin typeface="Times New Roman" charset="0"/>
                </a:defRPr>
              </a:lvl5pPr>
              <a:lvl6pPr marL="2282825" defTabSz="912813" eaLnBrk="0" fontAlgn="base" hangingPunct="0">
                <a:spcBef>
                  <a:spcPct val="0"/>
                </a:spcBef>
                <a:spcAft>
                  <a:spcPct val="0"/>
                </a:spcAft>
                <a:defRPr sz="2400">
                  <a:solidFill>
                    <a:schemeClr val="tx1"/>
                  </a:solidFill>
                  <a:latin typeface="Times New Roman" charset="0"/>
                </a:defRPr>
              </a:lvl6pPr>
              <a:lvl7pPr marL="2740025" defTabSz="912813" eaLnBrk="0" fontAlgn="base" hangingPunct="0">
                <a:spcBef>
                  <a:spcPct val="0"/>
                </a:spcBef>
                <a:spcAft>
                  <a:spcPct val="0"/>
                </a:spcAft>
                <a:defRPr sz="2400">
                  <a:solidFill>
                    <a:schemeClr val="tx1"/>
                  </a:solidFill>
                  <a:latin typeface="Times New Roman" charset="0"/>
                </a:defRPr>
              </a:lvl7pPr>
              <a:lvl8pPr marL="3197225" defTabSz="912813" eaLnBrk="0" fontAlgn="base" hangingPunct="0">
                <a:spcBef>
                  <a:spcPct val="0"/>
                </a:spcBef>
                <a:spcAft>
                  <a:spcPct val="0"/>
                </a:spcAft>
                <a:defRPr sz="2400">
                  <a:solidFill>
                    <a:schemeClr val="tx1"/>
                  </a:solidFill>
                  <a:latin typeface="Times New Roman" charset="0"/>
                </a:defRPr>
              </a:lvl8pPr>
              <a:lvl9pPr marL="3654425" defTabSz="912813" eaLnBrk="0" fontAlgn="base" hangingPunct="0">
                <a:spcBef>
                  <a:spcPct val="0"/>
                </a:spcBef>
                <a:spcAft>
                  <a:spcPct val="0"/>
                </a:spcAft>
                <a:defRPr sz="2400">
                  <a:solidFill>
                    <a:schemeClr val="tx1"/>
                  </a:solidFill>
                  <a:latin typeface="Times New Roman" charset="0"/>
                </a:defRPr>
              </a:lvl9pPr>
            </a:lstStyle>
            <a:p>
              <a:pPr algn="ctr">
                <a:lnSpc>
                  <a:spcPct val="90000"/>
                </a:lnSpc>
                <a:spcBef>
                  <a:spcPct val="50000"/>
                </a:spcBef>
                <a:buClrTx/>
                <a:buSzTx/>
                <a:buFontTx/>
                <a:buNone/>
              </a:pPr>
              <a:r>
                <a:rPr lang="en-US" altLang="nl-NL" sz="2000" b="1">
                  <a:solidFill>
                    <a:srgbClr val="2F4F46"/>
                  </a:solidFill>
                  <a:effectLst/>
                  <a:latin typeface="Book Antiqua" charset="0"/>
                </a:rPr>
                <a:t>“It must be remembered that there is nothing more difficult to plan, more doubtful of success, more dangerous to manage, than the creation of a new system.  For the initiator has the enmity of all who would profit by the preservation of the old institutions and merely lukewarm defenders in those who would gain by the new ones.</a:t>
              </a:r>
            </a:p>
          </p:txBody>
        </p:sp>
        <p:sp>
          <p:nvSpPr>
            <p:cNvPr id="70761" name="Rectangle 105"/>
            <p:cNvSpPr>
              <a:spLocks noChangeArrowheads="1"/>
            </p:cNvSpPr>
            <p:nvPr/>
          </p:nvSpPr>
          <p:spPr bwMode="auto">
            <a:xfrm>
              <a:off x="1445" y="2149"/>
              <a:ext cx="1777" cy="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912813">
                <a:spcBef>
                  <a:spcPct val="0"/>
                </a:spcBef>
                <a:defRPr sz="2400">
                  <a:solidFill>
                    <a:schemeClr val="tx1"/>
                  </a:solidFill>
                  <a:latin typeface="Times New Roman" charset="0"/>
                </a:defRPr>
              </a:lvl1pPr>
              <a:lvl2pPr defTabSz="912813">
                <a:spcBef>
                  <a:spcPct val="0"/>
                </a:spcBef>
                <a:defRPr sz="2400">
                  <a:solidFill>
                    <a:schemeClr val="tx1"/>
                  </a:solidFill>
                  <a:latin typeface="Times New Roman" charset="0"/>
                </a:defRPr>
              </a:lvl2pPr>
              <a:lvl3pPr marL="912813" defTabSz="912813">
                <a:spcBef>
                  <a:spcPct val="0"/>
                </a:spcBef>
                <a:defRPr sz="2400">
                  <a:solidFill>
                    <a:schemeClr val="tx1"/>
                  </a:solidFill>
                  <a:latin typeface="Times New Roman" charset="0"/>
                </a:defRPr>
              </a:lvl3pPr>
              <a:lvl4pPr marL="1370013" defTabSz="912813">
                <a:spcBef>
                  <a:spcPct val="0"/>
                </a:spcBef>
                <a:defRPr sz="2400">
                  <a:solidFill>
                    <a:schemeClr val="tx1"/>
                  </a:solidFill>
                  <a:latin typeface="Times New Roman" charset="0"/>
                </a:defRPr>
              </a:lvl4pPr>
              <a:lvl5pPr marL="1825625" defTabSz="912813">
                <a:spcBef>
                  <a:spcPct val="0"/>
                </a:spcBef>
                <a:defRPr sz="2400">
                  <a:solidFill>
                    <a:schemeClr val="tx1"/>
                  </a:solidFill>
                  <a:latin typeface="Times New Roman" charset="0"/>
                </a:defRPr>
              </a:lvl5pPr>
              <a:lvl6pPr marL="2282825" defTabSz="912813" eaLnBrk="0" fontAlgn="base" hangingPunct="0">
                <a:spcBef>
                  <a:spcPct val="0"/>
                </a:spcBef>
                <a:spcAft>
                  <a:spcPct val="0"/>
                </a:spcAft>
                <a:defRPr sz="2400">
                  <a:solidFill>
                    <a:schemeClr val="tx1"/>
                  </a:solidFill>
                  <a:latin typeface="Times New Roman" charset="0"/>
                </a:defRPr>
              </a:lvl6pPr>
              <a:lvl7pPr marL="2740025" defTabSz="912813" eaLnBrk="0" fontAlgn="base" hangingPunct="0">
                <a:spcBef>
                  <a:spcPct val="0"/>
                </a:spcBef>
                <a:spcAft>
                  <a:spcPct val="0"/>
                </a:spcAft>
                <a:defRPr sz="2400">
                  <a:solidFill>
                    <a:schemeClr val="tx1"/>
                  </a:solidFill>
                  <a:latin typeface="Times New Roman" charset="0"/>
                </a:defRPr>
              </a:lvl7pPr>
              <a:lvl8pPr marL="3197225" defTabSz="912813" eaLnBrk="0" fontAlgn="base" hangingPunct="0">
                <a:spcBef>
                  <a:spcPct val="0"/>
                </a:spcBef>
                <a:spcAft>
                  <a:spcPct val="0"/>
                </a:spcAft>
                <a:defRPr sz="2400">
                  <a:solidFill>
                    <a:schemeClr val="tx1"/>
                  </a:solidFill>
                  <a:latin typeface="Times New Roman" charset="0"/>
                </a:defRPr>
              </a:lvl8pPr>
              <a:lvl9pPr marL="3654425" defTabSz="912813" eaLnBrk="0" fontAlgn="base" hangingPunct="0">
                <a:spcBef>
                  <a:spcPct val="0"/>
                </a:spcBef>
                <a:spcAft>
                  <a:spcPct val="0"/>
                </a:spcAft>
                <a:defRPr sz="2400">
                  <a:solidFill>
                    <a:schemeClr val="tx1"/>
                  </a:solidFill>
                  <a:latin typeface="Times New Roman" charset="0"/>
                </a:defRPr>
              </a:lvl9pPr>
            </a:lstStyle>
            <a:p>
              <a:pPr algn="r">
                <a:lnSpc>
                  <a:spcPct val="90000"/>
                </a:lnSpc>
                <a:spcBef>
                  <a:spcPct val="50000"/>
                </a:spcBef>
                <a:buClrTx/>
                <a:buSzTx/>
                <a:buFontTx/>
                <a:buNone/>
              </a:pPr>
              <a:r>
                <a:rPr lang="en-US" altLang="nl-NL" sz="1400" b="1">
                  <a:solidFill>
                    <a:srgbClr val="2F4F46"/>
                  </a:solidFill>
                  <a:effectLst/>
                  <a:latin typeface="Book Antiqua" charset="0"/>
                </a:rPr>
                <a:t>—</a:t>
              </a:r>
              <a:r>
                <a:rPr lang="en-US" altLang="nl-NL" sz="1400" b="1">
                  <a:effectLst/>
                  <a:latin typeface="Book Antiqua" charset="0"/>
                </a:rPr>
                <a:t> </a:t>
              </a:r>
              <a:r>
                <a:rPr lang="en-US" altLang="nl-NL" sz="1400" b="1">
                  <a:solidFill>
                    <a:srgbClr val="2F4F46"/>
                  </a:solidFill>
                  <a:effectLst/>
                  <a:latin typeface="Book Antiqua" charset="0"/>
                </a:rPr>
                <a:t>Niccolo</a:t>
              </a:r>
              <a:r>
                <a:rPr lang="en-US" altLang="nl-NL" sz="2000" b="1">
                  <a:solidFill>
                    <a:srgbClr val="2F4F46"/>
                  </a:solidFill>
                  <a:effectLst/>
                  <a:latin typeface="Book Antiqua" charset="0"/>
                </a:rPr>
                <a:t> </a:t>
              </a:r>
              <a:r>
                <a:rPr lang="en-US" altLang="nl-NL" sz="1400" b="1">
                  <a:solidFill>
                    <a:srgbClr val="2F4F46"/>
                  </a:solidFill>
                  <a:effectLst/>
                  <a:latin typeface="Book Antiqua" charset="0"/>
                </a:rPr>
                <a:t>Machiavelli</a:t>
              </a:r>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nl-NL" altLang="nl-NL"/>
              <a:t>Vragen</a:t>
            </a:r>
          </a:p>
        </p:txBody>
      </p:sp>
      <p:sp>
        <p:nvSpPr>
          <p:cNvPr id="82947" name="Rectangle 3"/>
          <p:cNvSpPr>
            <a:spLocks noGrp="1" noChangeArrowheads="1"/>
          </p:cNvSpPr>
          <p:nvPr>
            <p:ph type="body" sz="half" idx="1"/>
          </p:nvPr>
        </p:nvSpPr>
        <p:spPr>
          <a:xfrm>
            <a:off x="292100" y="2197100"/>
            <a:ext cx="6896100" cy="3657600"/>
          </a:xfrm>
        </p:spPr>
        <p:txBody>
          <a:bodyPr/>
          <a:lstStyle/>
          <a:p>
            <a:pPr>
              <a:lnSpc>
                <a:spcPct val="90000"/>
              </a:lnSpc>
            </a:pPr>
            <a:r>
              <a:rPr lang="nl-NL" altLang="nl-NL" sz="2400" dirty="0"/>
              <a:t>Hoeveel van uw projecten zijn op tijd?</a:t>
            </a:r>
          </a:p>
          <a:p>
            <a:pPr>
              <a:lnSpc>
                <a:spcPct val="90000"/>
              </a:lnSpc>
            </a:pPr>
            <a:endParaRPr lang="nl-NL" altLang="nl-NL" sz="2400" dirty="0"/>
          </a:p>
          <a:p>
            <a:pPr>
              <a:lnSpc>
                <a:spcPct val="90000"/>
              </a:lnSpc>
            </a:pPr>
            <a:r>
              <a:rPr lang="nl-NL" altLang="nl-NL" sz="2400" dirty="0"/>
              <a:t>Binnen budget?</a:t>
            </a:r>
          </a:p>
          <a:p>
            <a:pPr>
              <a:lnSpc>
                <a:spcPct val="90000"/>
              </a:lnSpc>
            </a:pPr>
            <a:endParaRPr lang="nl-NL" altLang="nl-NL" sz="2400" dirty="0"/>
          </a:p>
          <a:p>
            <a:pPr>
              <a:lnSpc>
                <a:spcPct val="90000"/>
              </a:lnSpc>
            </a:pPr>
            <a:r>
              <a:rPr lang="nl-NL" altLang="nl-NL" sz="2400" dirty="0"/>
              <a:t>Hoeveel zepers (&gt;100% overschrijding)?</a:t>
            </a:r>
          </a:p>
          <a:p>
            <a:pPr>
              <a:lnSpc>
                <a:spcPct val="90000"/>
              </a:lnSpc>
            </a:pPr>
            <a:endParaRPr lang="nl-NL" altLang="nl-NL" sz="2400" dirty="0"/>
          </a:p>
          <a:p>
            <a:pPr>
              <a:lnSpc>
                <a:spcPct val="90000"/>
              </a:lnSpc>
            </a:pPr>
            <a:r>
              <a:rPr lang="nl-NL" altLang="nl-NL" sz="2400" dirty="0"/>
              <a:t>Is de rest van de organisatie overspannen door de projecten?</a:t>
            </a:r>
          </a:p>
          <a:p>
            <a:pPr>
              <a:lnSpc>
                <a:spcPct val="90000"/>
              </a:lnSpc>
            </a:pPr>
            <a:endParaRPr lang="nl-NL" altLang="nl-NL" sz="2400" dirty="0"/>
          </a:p>
          <a:p>
            <a:pPr>
              <a:lnSpc>
                <a:spcPct val="90000"/>
              </a:lnSpc>
            </a:pPr>
            <a:r>
              <a:rPr lang="nl-NL" altLang="nl-NL" sz="2400" dirty="0"/>
              <a:t>Slaapt u goed?</a:t>
            </a:r>
          </a:p>
        </p:txBody>
      </p:sp>
      <p:graphicFrame>
        <p:nvGraphicFramePr>
          <p:cNvPr id="82948" name="Object 4"/>
          <p:cNvGraphicFramePr>
            <a:graphicFrameLocks noChangeAspect="1"/>
          </p:cNvGraphicFramePr>
          <p:nvPr>
            <p:ph type="clipArt" sz="half" idx="2"/>
            <p:extLst>
              <p:ext uri="{D42A27DB-BD31-4B8C-83A1-F6EECF244321}">
                <p14:modId xmlns:p14="http://schemas.microsoft.com/office/powerpoint/2010/main" val="2923658160"/>
              </p:ext>
            </p:extLst>
          </p:nvPr>
        </p:nvGraphicFramePr>
        <p:xfrm>
          <a:off x="6672263" y="1293813"/>
          <a:ext cx="2471737" cy="2457450"/>
        </p:xfrm>
        <a:graphic>
          <a:graphicData uri="http://schemas.openxmlformats.org/presentationml/2006/ole">
            <mc:AlternateContent xmlns:mc="http://schemas.openxmlformats.org/markup-compatibility/2006">
              <mc:Choice xmlns:v="urn:schemas-microsoft-com:vml" Requires="v">
                <p:oleObj spid="_x0000_s82950" name="Clip" r:id="rId4" imgW="3023640" imgH="3007080" progId="MS_ClipArt_Gallery.5">
                  <p:embed/>
                </p:oleObj>
              </mc:Choice>
              <mc:Fallback>
                <p:oleObj name="Clip" r:id="rId4" imgW="3023640" imgH="3007080" progId="MS_ClipArt_Gallery.5">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72263" y="1293813"/>
                        <a:ext cx="2471737" cy="2457450"/>
                      </a:xfrm>
                      <a:prstGeom prst="rect">
                        <a:avLst/>
                      </a:prstGeom>
                    </p:spPr>
                  </p:pic>
                </p:oleObj>
              </mc:Fallback>
            </mc:AlternateContent>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nl-NL" altLang="nl-NL" dirty="0"/>
              <a:t>Uitdagingen</a:t>
            </a:r>
          </a:p>
        </p:txBody>
      </p:sp>
      <p:sp>
        <p:nvSpPr>
          <p:cNvPr id="3075" name="Rectangle 3"/>
          <p:cNvSpPr>
            <a:spLocks noGrp="1" noChangeArrowheads="1"/>
          </p:cNvSpPr>
          <p:nvPr>
            <p:ph type="body" sz="half" idx="1"/>
          </p:nvPr>
        </p:nvSpPr>
        <p:spPr>
          <a:xfrm>
            <a:off x="107950" y="2197100"/>
            <a:ext cx="8324850" cy="3957638"/>
          </a:xfrm>
          <a:noFill/>
        </p:spPr>
        <p:txBody>
          <a:bodyPr/>
          <a:lstStyle/>
          <a:p>
            <a:pPr>
              <a:lnSpc>
                <a:spcPct val="90000"/>
              </a:lnSpc>
            </a:pPr>
            <a:r>
              <a:rPr lang="nl-NL" altLang="nl-NL" sz="2400" dirty="0" smtClean="0"/>
              <a:t>De controle op voortgang</a:t>
            </a:r>
            <a:endParaRPr lang="nl-NL" altLang="nl-NL" sz="2400" dirty="0"/>
          </a:p>
          <a:p>
            <a:pPr>
              <a:lnSpc>
                <a:spcPct val="90000"/>
              </a:lnSpc>
            </a:pPr>
            <a:endParaRPr lang="nl-NL" altLang="nl-NL" sz="2400" dirty="0"/>
          </a:p>
          <a:p>
            <a:pPr>
              <a:lnSpc>
                <a:spcPct val="90000"/>
              </a:lnSpc>
            </a:pPr>
            <a:r>
              <a:rPr lang="nl-NL" altLang="nl-NL" sz="2400" dirty="0" smtClean="0"/>
              <a:t>De correctheid van de projectportfolio</a:t>
            </a:r>
            <a:endParaRPr lang="nl-NL" altLang="nl-NL" sz="2400" dirty="0"/>
          </a:p>
          <a:p>
            <a:pPr>
              <a:lnSpc>
                <a:spcPct val="90000"/>
              </a:lnSpc>
            </a:pPr>
            <a:endParaRPr lang="nl-NL" altLang="nl-NL" sz="2400" dirty="0"/>
          </a:p>
          <a:p>
            <a:pPr>
              <a:lnSpc>
                <a:spcPct val="90000"/>
              </a:lnSpc>
            </a:pPr>
            <a:r>
              <a:rPr lang="nl-NL" altLang="nl-NL" sz="2400" dirty="0" smtClean="0"/>
              <a:t>De optimalisatie  van bedrijfsmiddelen</a:t>
            </a:r>
            <a:endParaRPr lang="nl-NL" altLang="nl-NL" sz="2400" dirty="0"/>
          </a:p>
          <a:p>
            <a:pPr>
              <a:lnSpc>
                <a:spcPct val="90000"/>
              </a:lnSpc>
            </a:pPr>
            <a:endParaRPr lang="nl-NL" altLang="nl-NL" sz="2400" dirty="0"/>
          </a:p>
          <a:p>
            <a:pPr>
              <a:lnSpc>
                <a:spcPct val="90000"/>
              </a:lnSpc>
            </a:pPr>
            <a:r>
              <a:rPr lang="nl-NL" altLang="nl-NL" sz="2400" dirty="0" smtClean="0"/>
              <a:t>De aansluiting van projecten op business </a:t>
            </a:r>
            <a:r>
              <a:rPr lang="nl-NL" altLang="nl-NL" sz="2400" dirty="0"/>
              <a:t>strategie</a:t>
            </a:r>
          </a:p>
          <a:p>
            <a:pPr>
              <a:lnSpc>
                <a:spcPct val="90000"/>
              </a:lnSpc>
            </a:pPr>
            <a:endParaRPr lang="nl-NL" altLang="nl-NL" sz="2400" dirty="0"/>
          </a:p>
          <a:p>
            <a:pPr>
              <a:lnSpc>
                <a:spcPct val="90000"/>
              </a:lnSpc>
            </a:pPr>
            <a:r>
              <a:rPr lang="nl-NL" altLang="nl-NL" sz="2400" dirty="0" smtClean="0"/>
              <a:t>De sturing op ontstaan </a:t>
            </a:r>
            <a:r>
              <a:rPr lang="nl-NL" altLang="nl-NL" sz="2400" dirty="0"/>
              <a:t>+ </a:t>
            </a:r>
            <a:r>
              <a:rPr lang="nl-NL" altLang="nl-NL" sz="2400" dirty="0" smtClean="0"/>
              <a:t>beëindigen van projecten </a:t>
            </a:r>
            <a:endParaRPr lang="nl-NL" altLang="nl-NL" sz="2400" dirty="0"/>
          </a:p>
        </p:txBody>
      </p:sp>
      <p:graphicFrame>
        <p:nvGraphicFramePr>
          <p:cNvPr id="3076" name="Object 4"/>
          <p:cNvGraphicFramePr>
            <a:graphicFrameLocks noChangeAspect="1"/>
          </p:cNvGraphicFramePr>
          <p:nvPr>
            <p:ph type="clipArt" sz="half" idx="2"/>
            <p:extLst>
              <p:ext uri="{D42A27DB-BD31-4B8C-83A1-F6EECF244321}">
                <p14:modId xmlns:p14="http://schemas.microsoft.com/office/powerpoint/2010/main" val="575723037"/>
              </p:ext>
            </p:extLst>
          </p:nvPr>
        </p:nvGraphicFramePr>
        <p:xfrm>
          <a:off x="6654800" y="1333500"/>
          <a:ext cx="2489199" cy="2581526"/>
        </p:xfrm>
        <a:graphic>
          <a:graphicData uri="http://schemas.openxmlformats.org/presentationml/2006/ole">
            <mc:AlternateContent xmlns:mc="http://schemas.openxmlformats.org/markup-compatibility/2006">
              <mc:Choice xmlns:v="urn:schemas-microsoft-com:vml" Requires="v">
                <p:oleObj spid="_x0000_s3078" name="Clip" r:id="rId4" imgW="2567880" imgH="3440160" progId="MS_ClipArt_Gallery.5">
                  <p:embed/>
                </p:oleObj>
              </mc:Choice>
              <mc:Fallback>
                <p:oleObj name="Clip" r:id="rId4" imgW="2567880" imgH="3440160" progId="MS_ClipArt_Gallery.5">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54800" y="1333500"/>
                        <a:ext cx="2489199" cy="2581526"/>
                      </a:xfrm>
                      <a:prstGeom prst="rect">
                        <a:avLst/>
                      </a:prstGeom>
                    </p:spPr>
                  </p:pic>
                </p:oleObj>
              </mc:Fallback>
            </mc:AlternateContent>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r>
              <a:rPr lang="nl-NL" altLang="nl-NL" dirty="0" smtClean="0"/>
              <a:t>Project </a:t>
            </a:r>
            <a:r>
              <a:rPr lang="nl-NL" altLang="nl-NL" dirty="0" err="1"/>
              <a:t>Governance</a:t>
            </a:r>
            <a:endParaRPr lang="nl-NL" altLang="nl-NL" dirty="0"/>
          </a:p>
        </p:txBody>
      </p:sp>
      <p:sp>
        <p:nvSpPr>
          <p:cNvPr id="111619" name="Rectangle 3"/>
          <p:cNvSpPr>
            <a:spLocks noGrp="1" noChangeArrowheads="1"/>
          </p:cNvSpPr>
          <p:nvPr>
            <p:ph type="body" sz="half" idx="1"/>
          </p:nvPr>
        </p:nvSpPr>
        <p:spPr>
          <a:xfrm>
            <a:off x="136525" y="2197100"/>
            <a:ext cx="6911975" cy="3373438"/>
          </a:xfrm>
        </p:spPr>
        <p:txBody>
          <a:bodyPr/>
          <a:lstStyle/>
          <a:p>
            <a:pPr>
              <a:lnSpc>
                <a:spcPct val="90000"/>
              </a:lnSpc>
            </a:pPr>
            <a:r>
              <a:rPr lang="nl-NL" altLang="nl-NL" sz="2400" dirty="0"/>
              <a:t>Evolutionair ontwikkelingsmodel </a:t>
            </a:r>
          </a:p>
          <a:p>
            <a:pPr>
              <a:lnSpc>
                <a:spcPct val="90000"/>
              </a:lnSpc>
            </a:pPr>
            <a:endParaRPr lang="nl-NL" altLang="nl-NL" sz="2400" dirty="0"/>
          </a:p>
          <a:p>
            <a:pPr>
              <a:lnSpc>
                <a:spcPct val="90000"/>
              </a:lnSpc>
            </a:pPr>
            <a:r>
              <a:rPr lang="nl-NL" altLang="nl-NL" sz="2400" dirty="0" smtClean="0"/>
              <a:t>Logistieke blik op projecten</a:t>
            </a:r>
          </a:p>
          <a:p>
            <a:pPr>
              <a:lnSpc>
                <a:spcPct val="90000"/>
              </a:lnSpc>
            </a:pPr>
            <a:endParaRPr lang="nl-NL" altLang="nl-NL" sz="2400" dirty="0" smtClean="0"/>
          </a:p>
          <a:p>
            <a:pPr>
              <a:lnSpc>
                <a:spcPct val="90000"/>
              </a:lnSpc>
            </a:pPr>
            <a:r>
              <a:rPr lang="nl-NL" altLang="nl-NL" sz="2400" dirty="0" smtClean="0"/>
              <a:t>Verschillende </a:t>
            </a:r>
            <a:r>
              <a:rPr lang="nl-NL" altLang="nl-NL" sz="2400" dirty="0"/>
              <a:t>organisatiekenmerken </a:t>
            </a:r>
          </a:p>
          <a:p>
            <a:pPr>
              <a:lnSpc>
                <a:spcPct val="90000"/>
              </a:lnSpc>
            </a:pPr>
            <a:endParaRPr lang="nl-NL" altLang="nl-NL" sz="2400" dirty="0"/>
          </a:p>
          <a:p>
            <a:pPr>
              <a:lnSpc>
                <a:spcPct val="90000"/>
              </a:lnSpc>
            </a:pPr>
            <a:r>
              <a:rPr lang="nl-NL" altLang="nl-NL" sz="2400" dirty="0"/>
              <a:t>Identificatie</a:t>
            </a:r>
            <a:r>
              <a:rPr lang="en-US" altLang="nl-NL" sz="2400" dirty="0"/>
              <a:t> stadium</a:t>
            </a:r>
            <a:r>
              <a:rPr lang="nl-NL" altLang="nl-NL" sz="2400" dirty="0"/>
              <a:t> huidige organisatie</a:t>
            </a:r>
          </a:p>
          <a:p>
            <a:pPr>
              <a:lnSpc>
                <a:spcPct val="90000"/>
              </a:lnSpc>
            </a:pPr>
            <a:endParaRPr lang="nl-NL" altLang="nl-NL" sz="2400" dirty="0"/>
          </a:p>
          <a:p>
            <a:pPr>
              <a:lnSpc>
                <a:spcPct val="90000"/>
              </a:lnSpc>
            </a:pPr>
            <a:r>
              <a:rPr lang="nl-NL" altLang="nl-NL" sz="2400" dirty="0"/>
              <a:t>Interventies voor ontwikkeling</a:t>
            </a:r>
          </a:p>
          <a:p>
            <a:pPr>
              <a:lnSpc>
                <a:spcPct val="90000"/>
              </a:lnSpc>
            </a:pPr>
            <a:endParaRPr lang="nl-NL" altLang="nl-NL" sz="2400" dirty="0"/>
          </a:p>
        </p:txBody>
      </p:sp>
      <p:graphicFrame>
        <p:nvGraphicFramePr>
          <p:cNvPr id="111620" name="Object 4"/>
          <p:cNvGraphicFramePr>
            <a:graphicFrameLocks noChangeAspect="1"/>
          </p:cNvGraphicFramePr>
          <p:nvPr>
            <p:ph type="clipArt" sz="half" idx="2"/>
            <p:extLst>
              <p:ext uri="{D42A27DB-BD31-4B8C-83A1-F6EECF244321}">
                <p14:modId xmlns:p14="http://schemas.microsoft.com/office/powerpoint/2010/main" val="2609256603"/>
              </p:ext>
            </p:extLst>
          </p:nvPr>
        </p:nvGraphicFramePr>
        <p:xfrm>
          <a:off x="6283998" y="1320800"/>
          <a:ext cx="2860002" cy="2282825"/>
        </p:xfrm>
        <a:graphic>
          <a:graphicData uri="http://schemas.openxmlformats.org/presentationml/2006/ole">
            <mc:AlternateContent xmlns:mc="http://schemas.openxmlformats.org/markup-compatibility/2006">
              <mc:Choice xmlns:v="urn:schemas-microsoft-com:vml" Requires="v">
                <p:oleObj spid="_x0000_s111622" name="Clip" r:id="rId4" imgW="4265640" imgH="3405600" progId="MS_ClipArt_Gallery.5">
                  <p:embed/>
                </p:oleObj>
              </mc:Choice>
              <mc:Fallback>
                <p:oleObj name="Clip" r:id="rId4" imgW="4265640" imgH="3405600" progId="MS_ClipArt_Gallery.5">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83998" y="1320800"/>
                        <a:ext cx="2860002" cy="2282825"/>
                      </a:xfrm>
                      <a:prstGeom prst="rect">
                        <a:avLst/>
                      </a:prstGeom>
                    </p:spPr>
                  </p:pic>
                </p:oleObj>
              </mc:Fallback>
            </mc:AlternateContent>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47700" y="1309688"/>
            <a:ext cx="6172200" cy="887412"/>
          </a:xfrm>
        </p:spPr>
        <p:txBody>
          <a:bodyPr/>
          <a:lstStyle/>
          <a:p>
            <a:r>
              <a:rPr lang="nl-NL" altLang="nl-NL" sz="4000" b="1" dirty="0" smtClean="0"/>
              <a:t>Stadia</a:t>
            </a:r>
            <a:endParaRPr lang="nl-NL" altLang="nl-NL" sz="4000" b="1" dirty="0"/>
          </a:p>
        </p:txBody>
      </p:sp>
      <p:sp>
        <p:nvSpPr>
          <p:cNvPr id="16421" name="Oval 37"/>
          <p:cNvSpPr>
            <a:spLocks noChangeArrowheads="1"/>
          </p:cNvSpPr>
          <p:nvPr/>
        </p:nvSpPr>
        <p:spPr bwMode="auto">
          <a:xfrm>
            <a:off x="4291925" y="1518425"/>
            <a:ext cx="4787900" cy="3721100"/>
          </a:xfrm>
          <a:prstGeom prst="ellipse">
            <a:avLst/>
          </a:prstGeom>
          <a:ln>
            <a:headEnd/>
            <a:tailEnd/>
          </a:ln>
        </p:spPr>
        <p:style>
          <a:lnRef idx="0">
            <a:schemeClr val="accent5"/>
          </a:lnRef>
          <a:fillRef idx="3">
            <a:schemeClr val="accent5"/>
          </a:fillRef>
          <a:effectRef idx="3">
            <a:schemeClr val="accent5"/>
          </a:effectRef>
          <a:fontRef idx="minor">
            <a:schemeClr val="lt1"/>
          </a:fontRef>
        </p:style>
        <p:txBody>
          <a:bodyPr wrap="none" anchor="ctr"/>
          <a:lstStyle/>
          <a:p>
            <a:endParaRPr lang="nl-NL"/>
          </a:p>
        </p:txBody>
      </p:sp>
      <p:sp>
        <p:nvSpPr>
          <p:cNvPr id="16422" name="Oval 38"/>
          <p:cNvSpPr>
            <a:spLocks noChangeArrowheads="1"/>
          </p:cNvSpPr>
          <p:nvPr/>
        </p:nvSpPr>
        <p:spPr bwMode="auto">
          <a:xfrm>
            <a:off x="4279225" y="1880375"/>
            <a:ext cx="3787775" cy="3117850"/>
          </a:xfrm>
          <a:prstGeom prst="ellipse">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endParaRPr lang="nl-NL"/>
          </a:p>
        </p:txBody>
      </p:sp>
      <p:sp>
        <p:nvSpPr>
          <p:cNvPr id="16423" name="Oval 39"/>
          <p:cNvSpPr>
            <a:spLocks noChangeArrowheads="1"/>
          </p:cNvSpPr>
          <p:nvPr/>
        </p:nvSpPr>
        <p:spPr bwMode="auto">
          <a:xfrm>
            <a:off x="4291925" y="2083575"/>
            <a:ext cx="2420938" cy="2736850"/>
          </a:xfrm>
          <a:prstGeom prst="ellipse">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endParaRPr lang="nl-NL"/>
          </a:p>
        </p:txBody>
      </p:sp>
      <p:grpSp>
        <p:nvGrpSpPr>
          <p:cNvPr id="16426" name="Group 42"/>
          <p:cNvGrpSpPr>
            <a:grpSpLocks/>
          </p:cNvGrpSpPr>
          <p:nvPr/>
        </p:nvGrpSpPr>
        <p:grpSpPr bwMode="auto">
          <a:xfrm>
            <a:off x="4698325" y="2599513"/>
            <a:ext cx="1420813" cy="1763712"/>
            <a:chOff x="1104" y="2064"/>
            <a:chExt cx="1296" cy="1392"/>
          </a:xfrm>
        </p:grpSpPr>
        <p:sp>
          <p:nvSpPr>
            <p:cNvPr id="16408" name="AutoShape 24"/>
            <p:cNvSpPr>
              <a:spLocks noChangeArrowheads="1"/>
            </p:cNvSpPr>
            <p:nvPr/>
          </p:nvSpPr>
          <p:spPr bwMode="auto">
            <a:xfrm>
              <a:off x="1152" y="2832"/>
              <a:ext cx="336" cy="432"/>
            </a:xfrm>
            <a:prstGeom prst="triangle">
              <a:avLst>
                <a:gd name="adj" fmla="val 50000"/>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16409" name="AutoShape 25"/>
            <p:cNvSpPr>
              <a:spLocks noChangeArrowheads="1"/>
            </p:cNvSpPr>
            <p:nvPr/>
          </p:nvSpPr>
          <p:spPr bwMode="auto">
            <a:xfrm>
              <a:off x="1776" y="2640"/>
              <a:ext cx="240" cy="288"/>
            </a:xfrm>
            <a:prstGeom prst="triangle">
              <a:avLst>
                <a:gd name="adj" fmla="val 50000"/>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16410" name="AutoShape 26"/>
            <p:cNvSpPr>
              <a:spLocks noChangeArrowheads="1"/>
            </p:cNvSpPr>
            <p:nvPr/>
          </p:nvSpPr>
          <p:spPr bwMode="auto">
            <a:xfrm>
              <a:off x="1104" y="2256"/>
              <a:ext cx="480" cy="384"/>
            </a:xfrm>
            <a:prstGeom prst="triangle">
              <a:avLst>
                <a:gd name="adj" fmla="val 50000"/>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16411" name="AutoShape 27"/>
            <p:cNvSpPr>
              <a:spLocks noChangeArrowheads="1"/>
            </p:cNvSpPr>
            <p:nvPr/>
          </p:nvSpPr>
          <p:spPr bwMode="auto">
            <a:xfrm>
              <a:off x="1776" y="2064"/>
              <a:ext cx="480" cy="528"/>
            </a:xfrm>
            <a:prstGeom prst="triangle">
              <a:avLst>
                <a:gd name="adj" fmla="val 50000"/>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vert270" wrap="none" anchor="ctr"/>
            <a:lstStyle/>
            <a:p>
              <a:pPr>
                <a:buNone/>
              </a:pPr>
              <a:r>
                <a:rPr lang="nl-NL" sz="1200" dirty="0" smtClean="0"/>
                <a:t>Project</a:t>
              </a:r>
              <a:endParaRPr lang="nl-NL" sz="1200" dirty="0"/>
            </a:p>
          </p:txBody>
        </p:sp>
        <p:sp>
          <p:nvSpPr>
            <p:cNvPr id="16412" name="AutoShape 28"/>
            <p:cNvSpPr>
              <a:spLocks noChangeArrowheads="1"/>
            </p:cNvSpPr>
            <p:nvPr/>
          </p:nvSpPr>
          <p:spPr bwMode="auto">
            <a:xfrm>
              <a:off x="1488" y="2064"/>
              <a:ext cx="336" cy="288"/>
            </a:xfrm>
            <a:prstGeom prst="triangle">
              <a:avLst>
                <a:gd name="adj" fmla="val 50000"/>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16413" name="AutoShape 29"/>
            <p:cNvSpPr>
              <a:spLocks noChangeArrowheads="1"/>
            </p:cNvSpPr>
            <p:nvPr/>
          </p:nvSpPr>
          <p:spPr bwMode="auto">
            <a:xfrm>
              <a:off x="1776" y="3024"/>
              <a:ext cx="624" cy="432"/>
            </a:xfrm>
            <a:prstGeom prst="triangle">
              <a:avLst>
                <a:gd name="adj" fmla="val 50000"/>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16425" name="AutoShape 41"/>
            <p:cNvSpPr>
              <a:spLocks noChangeArrowheads="1"/>
            </p:cNvSpPr>
            <p:nvPr/>
          </p:nvSpPr>
          <p:spPr bwMode="auto">
            <a:xfrm>
              <a:off x="1464" y="2728"/>
              <a:ext cx="312" cy="448"/>
            </a:xfrm>
            <a:prstGeom prst="triangle">
              <a:avLst>
                <a:gd name="adj" fmla="val 50000"/>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grpSp>
      <p:grpSp>
        <p:nvGrpSpPr>
          <p:cNvPr id="2" name="Groep 1"/>
          <p:cNvGrpSpPr/>
          <p:nvPr/>
        </p:nvGrpSpPr>
        <p:grpSpPr>
          <a:xfrm>
            <a:off x="4672925" y="2902725"/>
            <a:ext cx="1498600" cy="1663700"/>
            <a:chOff x="4114800" y="4102100"/>
            <a:chExt cx="1498600" cy="1663700"/>
          </a:xfrm>
        </p:grpSpPr>
        <p:sp>
          <p:nvSpPr>
            <p:cNvPr id="16428" name="Oval 44"/>
            <p:cNvSpPr>
              <a:spLocks noChangeArrowheads="1"/>
            </p:cNvSpPr>
            <p:nvPr/>
          </p:nvSpPr>
          <p:spPr bwMode="auto">
            <a:xfrm>
              <a:off x="4876800" y="5143500"/>
              <a:ext cx="736600" cy="622300"/>
            </a:xfrm>
            <a:prstGeom prst="ellipse">
              <a:avLst/>
            </a:prstGeom>
            <a:solidFill>
              <a:srgbClr val="FF6565">
                <a:alpha val="50000"/>
              </a:srgbClr>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16429" name="Oval 45"/>
            <p:cNvSpPr>
              <a:spLocks noChangeArrowheads="1"/>
            </p:cNvSpPr>
            <p:nvPr/>
          </p:nvSpPr>
          <p:spPr bwMode="auto">
            <a:xfrm>
              <a:off x="4114800" y="4902200"/>
              <a:ext cx="457200" cy="457200"/>
            </a:xfrm>
            <a:prstGeom prst="ellipse">
              <a:avLst/>
            </a:prstGeom>
            <a:solidFill>
              <a:srgbClr val="FF6565">
                <a:alpha val="50000"/>
              </a:srgbClr>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16430" name="Oval 46"/>
            <p:cNvSpPr>
              <a:spLocks noChangeArrowheads="1"/>
            </p:cNvSpPr>
            <p:nvPr/>
          </p:nvSpPr>
          <p:spPr bwMode="auto">
            <a:xfrm>
              <a:off x="4457700" y="4787900"/>
              <a:ext cx="457200" cy="457200"/>
            </a:xfrm>
            <a:prstGeom prst="ellipse">
              <a:avLst/>
            </a:prstGeom>
            <a:solidFill>
              <a:srgbClr val="FF6565">
                <a:alpha val="50000"/>
              </a:srgbClr>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16431" name="Oval 47"/>
            <p:cNvSpPr>
              <a:spLocks noChangeArrowheads="1"/>
            </p:cNvSpPr>
            <p:nvPr/>
          </p:nvSpPr>
          <p:spPr bwMode="auto">
            <a:xfrm>
              <a:off x="4914900" y="4102100"/>
              <a:ext cx="457200" cy="457200"/>
            </a:xfrm>
            <a:prstGeom prst="ellipse">
              <a:avLst/>
            </a:prstGeom>
            <a:solidFill>
              <a:srgbClr val="FF6565">
                <a:alpha val="50000"/>
              </a:srgbClr>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16432" name="Oval 48"/>
            <p:cNvSpPr>
              <a:spLocks noChangeArrowheads="1"/>
            </p:cNvSpPr>
            <p:nvPr/>
          </p:nvSpPr>
          <p:spPr bwMode="auto">
            <a:xfrm>
              <a:off x="4191000" y="4203700"/>
              <a:ext cx="457200" cy="457200"/>
            </a:xfrm>
            <a:prstGeom prst="ellipse">
              <a:avLst/>
            </a:prstGeom>
            <a:solidFill>
              <a:srgbClr val="FF6565">
                <a:alpha val="50000"/>
              </a:srgbClr>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grpSp>
      <p:sp>
        <p:nvSpPr>
          <p:cNvPr id="38" name="Rectangle 3"/>
          <p:cNvSpPr txBox="1">
            <a:spLocks noChangeArrowheads="1"/>
          </p:cNvSpPr>
          <p:nvPr/>
        </p:nvSpPr>
        <p:spPr>
          <a:xfrm>
            <a:off x="622300" y="2197099"/>
            <a:ext cx="7772400" cy="3467925"/>
          </a:xfrm>
          <a:prstGeom prst="rect">
            <a:avLst/>
          </a:prstGeom>
        </p:spPr>
        <p:txBody>
          <a:bodyPr/>
          <a:lst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1"/>
                </a:solidFill>
                <a:latin typeface="+mn-lt"/>
                <a:ea typeface="+mn-ea"/>
              </a:defRPr>
            </a:lvl2pPr>
            <a:lvl3pPr marL="1143000" indent="-228600" algn="l" rtl="0" eaLnBrk="0" fontAlgn="base" hangingPunct="0">
              <a:spcBef>
                <a:spcPct val="20000"/>
              </a:spcBef>
              <a:spcAft>
                <a:spcPct val="0"/>
              </a:spcAft>
              <a:buChar char="•"/>
              <a:defRPr sz="2400">
                <a:solidFill>
                  <a:schemeClr val="bg1"/>
                </a:solidFill>
                <a:latin typeface="+mn-lt"/>
                <a:ea typeface="+mn-ea"/>
              </a:defRPr>
            </a:lvl3pPr>
            <a:lvl4pPr marL="1600200" indent="-228600" algn="l" rtl="0" eaLnBrk="0" fontAlgn="base" hangingPunct="0">
              <a:spcBef>
                <a:spcPct val="20000"/>
              </a:spcBef>
              <a:spcAft>
                <a:spcPct val="0"/>
              </a:spcAft>
              <a:buChar char="–"/>
              <a:defRPr sz="2000">
                <a:solidFill>
                  <a:schemeClr val="bg1"/>
                </a:solidFill>
                <a:latin typeface="+mn-lt"/>
                <a:ea typeface="+mn-ea"/>
              </a:defRPr>
            </a:lvl4pPr>
            <a:lvl5pPr marL="2057400" indent="-228600" algn="l" rtl="0" eaLnBrk="0" fontAlgn="base" hangingPunct="0">
              <a:spcBef>
                <a:spcPct val="20000"/>
              </a:spcBef>
              <a:spcAft>
                <a:spcPct val="0"/>
              </a:spcAft>
              <a:buChar char="»"/>
              <a:defRPr sz="2000">
                <a:solidFill>
                  <a:schemeClr val="bg1"/>
                </a:solidFill>
                <a:latin typeface="+mn-lt"/>
                <a:ea typeface="+mn-ea"/>
              </a:defRPr>
            </a:lvl5pPr>
            <a:lvl6pPr marL="2514600" indent="-228600" algn="l" rtl="0" eaLnBrk="0" fontAlgn="base" hangingPunct="0">
              <a:spcBef>
                <a:spcPct val="20000"/>
              </a:spcBef>
              <a:spcAft>
                <a:spcPct val="0"/>
              </a:spcAft>
              <a:buChar char="»"/>
              <a:defRPr sz="2000">
                <a:solidFill>
                  <a:schemeClr val="bg1"/>
                </a:solidFill>
                <a:latin typeface="+mn-lt"/>
                <a:ea typeface="+mn-ea"/>
              </a:defRPr>
            </a:lvl6pPr>
            <a:lvl7pPr marL="2971800" indent="-228600" algn="l" rtl="0" eaLnBrk="0" fontAlgn="base" hangingPunct="0">
              <a:spcBef>
                <a:spcPct val="20000"/>
              </a:spcBef>
              <a:spcAft>
                <a:spcPct val="0"/>
              </a:spcAft>
              <a:buChar char="»"/>
              <a:defRPr sz="2000">
                <a:solidFill>
                  <a:schemeClr val="bg1"/>
                </a:solidFill>
                <a:latin typeface="+mn-lt"/>
                <a:ea typeface="+mn-ea"/>
              </a:defRPr>
            </a:lvl7pPr>
            <a:lvl8pPr marL="3429000" indent="-228600" algn="l" rtl="0" eaLnBrk="0" fontAlgn="base" hangingPunct="0">
              <a:spcBef>
                <a:spcPct val="20000"/>
              </a:spcBef>
              <a:spcAft>
                <a:spcPct val="0"/>
              </a:spcAft>
              <a:buChar char="»"/>
              <a:defRPr sz="2000">
                <a:solidFill>
                  <a:schemeClr val="bg1"/>
                </a:solidFill>
                <a:latin typeface="+mn-lt"/>
                <a:ea typeface="+mn-ea"/>
              </a:defRPr>
            </a:lvl8pPr>
            <a:lvl9pPr marL="3886200" indent="-228600" algn="l" rtl="0" eaLnBrk="0" fontAlgn="base" hangingPunct="0">
              <a:spcBef>
                <a:spcPct val="20000"/>
              </a:spcBef>
              <a:spcAft>
                <a:spcPct val="0"/>
              </a:spcAft>
              <a:buChar char="»"/>
              <a:defRPr sz="2000">
                <a:solidFill>
                  <a:schemeClr val="bg1"/>
                </a:solidFill>
                <a:latin typeface="+mn-lt"/>
                <a:ea typeface="+mn-ea"/>
              </a:defRPr>
            </a:lvl9pPr>
          </a:lstStyle>
          <a:p>
            <a:pPr marL="514350" indent="-514350">
              <a:buClrTx/>
              <a:buSzTx/>
              <a:buFont typeface="+mj-lt"/>
              <a:buAutoNum type="arabicPeriod"/>
            </a:pPr>
            <a:r>
              <a:rPr lang="nl-NL" altLang="nl-NL" kern="0" dirty="0" smtClean="0">
                <a:effectLst/>
              </a:rPr>
              <a:t> </a:t>
            </a:r>
            <a:r>
              <a:rPr lang="en-US" altLang="nl-NL" kern="0" dirty="0" err="1" smtClean="0">
                <a:effectLst/>
              </a:rPr>
              <a:t>Ambachtelijk</a:t>
            </a:r>
            <a:endParaRPr lang="en-US" altLang="nl-NL" kern="0" dirty="0">
              <a:effectLst/>
            </a:endParaRPr>
          </a:p>
          <a:p>
            <a:pPr lvl="1">
              <a:buClrTx/>
              <a:buSzTx/>
              <a:buFontTx/>
            </a:pPr>
            <a:r>
              <a:rPr lang="en-US" altLang="nl-NL" sz="1600" kern="0" dirty="0" err="1" smtClean="0">
                <a:effectLst/>
              </a:rPr>
              <a:t>losse</a:t>
            </a:r>
            <a:r>
              <a:rPr lang="en-US" altLang="nl-NL" sz="1600" kern="0" dirty="0" smtClean="0">
                <a:effectLst/>
              </a:rPr>
              <a:t> </a:t>
            </a:r>
            <a:r>
              <a:rPr lang="en-US" altLang="nl-NL" sz="1600" kern="0" dirty="0" err="1" smtClean="0">
                <a:effectLst/>
              </a:rPr>
              <a:t>projecten</a:t>
            </a:r>
            <a:r>
              <a:rPr lang="en-US" altLang="nl-NL" sz="1600" kern="0" dirty="0" smtClean="0">
                <a:effectLst/>
              </a:rPr>
              <a:t> </a:t>
            </a:r>
          </a:p>
          <a:p>
            <a:pPr marL="514350" indent="-514350">
              <a:buClrTx/>
              <a:buSzTx/>
              <a:buFont typeface="+mj-lt"/>
              <a:buAutoNum type="arabicPeriod"/>
            </a:pPr>
            <a:r>
              <a:rPr lang="en-US" altLang="nl-NL" kern="0" dirty="0" err="1" smtClean="0">
                <a:effectLst/>
              </a:rPr>
              <a:t>Lopende</a:t>
            </a:r>
            <a:r>
              <a:rPr lang="en-US" altLang="nl-NL" kern="0" dirty="0" smtClean="0">
                <a:effectLst/>
              </a:rPr>
              <a:t> band  </a:t>
            </a:r>
          </a:p>
          <a:p>
            <a:pPr lvl="1">
              <a:buClrTx/>
              <a:buSzTx/>
              <a:buFontTx/>
            </a:pPr>
            <a:r>
              <a:rPr lang="en-US" altLang="nl-NL" sz="1600" kern="0" dirty="0" err="1" smtClean="0">
                <a:effectLst/>
              </a:rPr>
              <a:t>projecten</a:t>
            </a:r>
            <a:r>
              <a:rPr lang="en-US" altLang="nl-NL" sz="1600" kern="0" dirty="0" smtClean="0">
                <a:effectLst/>
              </a:rPr>
              <a:t> in </a:t>
            </a:r>
            <a:r>
              <a:rPr lang="en-US" altLang="nl-NL" sz="1600" kern="0" dirty="0" err="1" smtClean="0">
                <a:effectLst/>
              </a:rPr>
              <a:t>samenhang</a:t>
            </a:r>
            <a:endParaRPr lang="en-US" altLang="nl-NL" sz="1600" kern="0" dirty="0">
              <a:effectLst/>
            </a:endParaRPr>
          </a:p>
          <a:p>
            <a:pPr marL="514350" indent="-514350">
              <a:buClrTx/>
              <a:buSzTx/>
              <a:buFont typeface="+mj-lt"/>
              <a:buAutoNum type="arabicPeriod"/>
            </a:pPr>
            <a:r>
              <a:rPr lang="en-US" altLang="nl-NL" kern="0" dirty="0" err="1" smtClean="0">
                <a:effectLst/>
              </a:rPr>
              <a:t>Fabriek</a:t>
            </a:r>
            <a:r>
              <a:rPr lang="en-US" altLang="nl-NL" kern="0" dirty="0" smtClean="0">
                <a:effectLst/>
              </a:rPr>
              <a:t> </a:t>
            </a:r>
          </a:p>
          <a:p>
            <a:pPr lvl="1">
              <a:buClrTx/>
              <a:buSzTx/>
              <a:buFontTx/>
            </a:pPr>
            <a:r>
              <a:rPr lang="en-US" altLang="nl-NL" sz="1600" kern="0" dirty="0" err="1" smtClean="0">
                <a:effectLst/>
              </a:rPr>
              <a:t>projecten</a:t>
            </a:r>
            <a:r>
              <a:rPr lang="en-US" altLang="nl-NL" sz="1600" kern="0" dirty="0" smtClean="0">
                <a:effectLst/>
              </a:rPr>
              <a:t> </a:t>
            </a:r>
            <a:r>
              <a:rPr lang="en-US" altLang="nl-NL" sz="1600" kern="0" dirty="0" err="1" smtClean="0">
                <a:effectLst/>
              </a:rPr>
              <a:t>als</a:t>
            </a:r>
            <a:r>
              <a:rPr lang="en-US" altLang="nl-NL" sz="1600" kern="0" dirty="0" smtClean="0">
                <a:effectLst/>
              </a:rPr>
              <a:t> </a:t>
            </a:r>
            <a:r>
              <a:rPr lang="en-US" altLang="nl-NL" sz="1600" kern="0" dirty="0" err="1" smtClean="0">
                <a:effectLst/>
              </a:rPr>
              <a:t>proces</a:t>
            </a:r>
            <a:endParaRPr lang="en-US" altLang="nl-NL" sz="1600" kern="0" dirty="0">
              <a:effectLst/>
            </a:endParaRPr>
          </a:p>
          <a:p>
            <a:pPr marL="514350" indent="-514350">
              <a:buClrTx/>
              <a:buSzTx/>
              <a:buFont typeface="+mj-lt"/>
              <a:buAutoNum type="arabicPeriod"/>
            </a:pPr>
            <a:r>
              <a:rPr lang="en-US" altLang="nl-NL" kern="0" dirty="0" err="1" smtClean="0">
                <a:effectLst/>
              </a:rPr>
              <a:t>Procesmatig</a:t>
            </a:r>
            <a:r>
              <a:rPr lang="en-US" altLang="nl-NL" kern="0" dirty="0" smtClean="0">
                <a:effectLst/>
              </a:rPr>
              <a:t> </a:t>
            </a:r>
          </a:p>
          <a:p>
            <a:pPr lvl="1">
              <a:buClrTx/>
              <a:buSzTx/>
              <a:buFontTx/>
            </a:pPr>
            <a:r>
              <a:rPr lang="en-US" altLang="nl-NL" sz="1600" kern="0" dirty="0" err="1" smtClean="0">
                <a:effectLst/>
              </a:rPr>
              <a:t>projecten</a:t>
            </a:r>
            <a:r>
              <a:rPr lang="en-US" altLang="nl-NL" sz="1600" kern="0" dirty="0" smtClean="0">
                <a:effectLst/>
              </a:rPr>
              <a:t> </a:t>
            </a:r>
            <a:r>
              <a:rPr lang="en-US" altLang="nl-NL" sz="1600" kern="0" dirty="0" err="1" smtClean="0">
                <a:effectLst/>
              </a:rPr>
              <a:t>als</a:t>
            </a:r>
            <a:r>
              <a:rPr lang="en-US" altLang="nl-NL" sz="1600" kern="0" dirty="0" smtClean="0">
                <a:effectLst/>
              </a:rPr>
              <a:t> </a:t>
            </a:r>
            <a:r>
              <a:rPr lang="en-US" altLang="nl-NL" sz="1600" kern="0" dirty="0" err="1" smtClean="0">
                <a:effectLst/>
              </a:rPr>
              <a:t>integraal</a:t>
            </a:r>
            <a:r>
              <a:rPr lang="en-US" altLang="nl-NL" sz="1600" kern="0" dirty="0" smtClean="0">
                <a:effectLst/>
              </a:rPr>
              <a:t> </a:t>
            </a:r>
            <a:r>
              <a:rPr lang="en-US" altLang="nl-NL" sz="1600" kern="0" dirty="0" err="1" smtClean="0">
                <a:effectLst/>
              </a:rPr>
              <a:t>onderdeel</a:t>
            </a:r>
            <a:endParaRPr lang="en-US" altLang="nl-NL" sz="1600" kern="0" dirty="0" smtClean="0">
              <a:effectLst/>
            </a:endParaRPr>
          </a:p>
          <a:p>
            <a:pPr>
              <a:buClrTx/>
              <a:buSzTx/>
              <a:buFontTx/>
            </a:pPr>
            <a:endParaRPr lang="nl-NL" altLang="nl-NL" kern="0" dirty="0">
              <a:effectLst/>
            </a:endParaRPr>
          </a:p>
        </p:txBody>
      </p:sp>
      <p:grpSp>
        <p:nvGrpSpPr>
          <p:cNvPr id="16424" name="Group 40"/>
          <p:cNvGrpSpPr>
            <a:grpSpLocks/>
          </p:cNvGrpSpPr>
          <p:nvPr/>
        </p:nvGrpSpPr>
        <p:grpSpPr bwMode="auto">
          <a:xfrm>
            <a:off x="4829638" y="1601034"/>
            <a:ext cx="3235548" cy="2736850"/>
            <a:chOff x="1170" y="1276"/>
            <a:chExt cx="2952" cy="2160"/>
          </a:xfrm>
        </p:grpSpPr>
        <p:cxnSp>
          <p:nvCxnSpPr>
            <p:cNvPr id="16415" name="AutoShape 31"/>
            <p:cNvCxnSpPr>
              <a:cxnSpLocks noChangeShapeType="1"/>
              <a:stCxn id="16414" idx="1"/>
              <a:endCxn id="16413" idx="5"/>
            </p:cNvCxnSpPr>
            <p:nvPr/>
          </p:nvCxnSpPr>
          <p:spPr bwMode="auto">
            <a:xfrm rot="10800000" flipV="1">
              <a:off x="2190" y="2356"/>
              <a:ext cx="1571" cy="884"/>
            </a:xfrm>
            <a:prstGeom prst="curvedConnector3">
              <a:avLst>
                <a:gd name="adj1" fmla="val 50000"/>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416" name="AutoShape 32"/>
            <p:cNvCxnSpPr>
              <a:cxnSpLocks noChangeShapeType="1"/>
              <a:stCxn id="16414" idx="0"/>
              <a:endCxn id="16411" idx="5"/>
            </p:cNvCxnSpPr>
            <p:nvPr/>
          </p:nvCxnSpPr>
          <p:spPr bwMode="auto">
            <a:xfrm flipH="1">
              <a:off x="2082" y="1276"/>
              <a:ext cx="2040" cy="1052"/>
            </a:xfrm>
            <a:prstGeom prst="straightConnector1">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417" name="AutoShape 33"/>
            <p:cNvCxnSpPr>
              <a:cxnSpLocks noChangeShapeType="1"/>
              <a:stCxn id="16414" idx="2"/>
              <a:endCxn id="16408" idx="3"/>
            </p:cNvCxnSpPr>
            <p:nvPr/>
          </p:nvCxnSpPr>
          <p:spPr bwMode="auto">
            <a:xfrm rot="5400000" flipH="1">
              <a:off x="2248" y="2282"/>
              <a:ext cx="172" cy="2135"/>
            </a:xfrm>
            <a:prstGeom prst="bentConnector3">
              <a:avLst>
                <a:gd name="adj1" fmla="val -104924"/>
              </a:avLst>
            </a:prstGeom>
            <a:noFill/>
            <a:ln w="9525">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418" name="AutoShape 34"/>
            <p:cNvCxnSpPr>
              <a:cxnSpLocks noChangeShapeType="1"/>
              <a:stCxn id="16414" idx="2"/>
              <a:endCxn id="16409" idx="4"/>
            </p:cNvCxnSpPr>
            <p:nvPr/>
          </p:nvCxnSpPr>
          <p:spPr bwMode="auto">
            <a:xfrm flipH="1" flipV="1">
              <a:off x="1962" y="2928"/>
              <a:ext cx="1439" cy="508"/>
            </a:xfrm>
            <a:prstGeom prst="straightConnector1">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419" name="AutoShape 35"/>
            <p:cNvCxnSpPr>
              <a:cxnSpLocks noChangeShapeType="1"/>
              <a:stCxn id="16414" idx="1"/>
              <a:endCxn id="16410" idx="1"/>
            </p:cNvCxnSpPr>
            <p:nvPr/>
          </p:nvCxnSpPr>
          <p:spPr bwMode="auto">
            <a:xfrm rot="10800000" flipV="1">
              <a:off x="1170" y="2356"/>
              <a:ext cx="2591" cy="92"/>
            </a:xfrm>
            <a:prstGeom prst="curvedConnector5">
              <a:avLst>
                <a:gd name="adj1" fmla="val 36101"/>
                <a:gd name="adj2" fmla="val 504500"/>
                <a:gd name="adj3" fmla="val 108048"/>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420" name="AutoShape 36"/>
            <p:cNvCxnSpPr>
              <a:cxnSpLocks noChangeShapeType="1"/>
              <a:stCxn id="16414" idx="0"/>
              <a:endCxn id="16412" idx="0"/>
            </p:cNvCxnSpPr>
            <p:nvPr/>
          </p:nvCxnSpPr>
          <p:spPr bwMode="auto">
            <a:xfrm rot="16200000" flipH="1" flipV="1">
              <a:off x="2468" y="410"/>
              <a:ext cx="788" cy="2520"/>
            </a:xfrm>
            <a:prstGeom prst="curvedConnector3">
              <a:avLst>
                <a:gd name="adj1" fmla="val -22893"/>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6414" name="AutoShape 30"/>
          <p:cNvSpPr>
            <a:spLocks noChangeArrowheads="1"/>
          </p:cNvSpPr>
          <p:nvPr/>
        </p:nvSpPr>
        <p:spPr bwMode="auto">
          <a:xfrm>
            <a:off x="7275404" y="1600975"/>
            <a:ext cx="1579563" cy="2736850"/>
          </a:xfrm>
          <a:prstGeom prst="triangle">
            <a:avLst>
              <a:gd name="adj" fmla="val 50000"/>
            </a:avLst>
          </a:prstGeom>
          <a:ln>
            <a:headEnd/>
            <a:tailEnd/>
          </a:ln>
        </p:spPr>
        <p:style>
          <a:lnRef idx="0">
            <a:schemeClr val="accent4"/>
          </a:lnRef>
          <a:fillRef idx="3">
            <a:schemeClr val="accent4"/>
          </a:fillRef>
          <a:effectRef idx="3">
            <a:schemeClr val="accent4"/>
          </a:effectRef>
          <a:fontRef idx="minor">
            <a:schemeClr val="lt1"/>
          </a:fontRef>
        </p:style>
        <p:txBody>
          <a:bodyPr vert="vert270" wrap="none" anchor="ctr"/>
          <a:lstStyle/>
          <a:p>
            <a:pPr>
              <a:buNone/>
            </a:pPr>
            <a:r>
              <a:rPr lang="nl-NL" sz="2000" dirty="0" smtClean="0"/>
              <a:t>Organisatie</a:t>
            </a:r>
            <a:endParaRPr lang="nl-NL" sz="20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xEl>
                                              <p:pRg st="0" end="0"/>
                                            </p:txEl>
                                          </p:spTgt>
                                        </p:tgtEl>
                                        <p:attrNameLst>
                                          <p:attrName>style.visibility</p:attrName>
                                        </p:attrNameLst>
                                      </p:cBhvr>
                                      <p:to>
                                        <p:strVal val="visible"/>
                                      </p:to>
                                    </p:set>
                                    <p:animEffect transition="in" filter="fade">
                                      <p:cBhvr>
                                        <p:cTn id="7" dur="500"/>
                                        <p:tgtEl>
                                          <p:spTgt spid="38">
                                            <p:txEl>
                                              <p:pRg st="0" end="0"/>
                                            </p:txEl>
                                          </p:spTgt>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8">
                                            <p:txEl>
                                              <p:pRg st="1" end="1"/>
                                            </p:txEl>
                                          </p:spTgt>
                                        </p:tgtEl>
                                        <p:attrNameLst>
                                          <p:attrName>style.visibility</p:attrName>
                                        </p:attrNameLst>
                                      </p:cBhvr>
                                      <p:to>
                                        <p:strVal val="visible"/>
                                      </p:to>
                                    </p:set>
                                    <p:animEffect transition="in" filter="fade">
                                      <p:cBhvr>
                                        <p:cTn id="17" dur="500"/>
                                        <p:tgtEl>
                                          <p:spTgt spid="3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8">
                                            <p:txEl>
                                              <p:pRg st="2" end="2"/>
                                            </p:txEl>
                                          </p:spTgt>
                                        </p:tgtEl>
                                        <p:attrNameLst>
                                          <p:attrName>style.visibility</p:attrName>
                                        </p:attrNameLst>
                                      </p:cBhvr>
                                      <p:to>
                                        <p:strVal val="visible"/>
                                      </p:to>
                                    </p:set>
                                    <p:animEffect transition="in" filter="fade">
                                      <p:cBhvr>
                                        <p:cTn id="22" dur="500"/>
                                        <p:tgtEl>
                                          <p:spTgt spid="38">
                                            <p:txEl>
                                              <p:pRg st="2" end="2"/>
                                            </p:txEl>
                                          </p:spTgt>
                                        </p:tgtEl>
                                      </p:cBhvr>
                                    </p:animEffect>
                                  </p:childTnLst>
                                </p:cTn>
                              </p:par>
                            </p:childTnLst>
                          </p:cTn>
                        </p:par>
                        <p:par>
                          <p:cTn id="23" fill="hold">
                            <p:stCondLst>
                              <p:cond delay="500"/>
                            </p:stCondLst>
                            <p:childTnLst>
                              <p:par>
                                <p:cTn id="24" presetID="23" presetClass="entr" presetSubtype="16" fill="hold" grpId="0" nodeType="afterEffect">
                                  <p:stCondLst>
                                    <p:cond delay="0"/>
                                  </p:stCondLst>
                                  <p:childTnLst>
                                    <p:set>
                                      <p:cBhvr>
                                        <p:cTn id="25" dur="1" fill="hold">
                                          <p:stCondLst>
                                            <p:cond delay="0"/>
                                          </p:stCondLst>
                                        </p:cTn>
                                        <p:tgtEl>
                                          <p:spTgt spid="16423"/>
                                        </p:tgtEl>
                                        <p:attrNameLst>
                                          <p:attrName>style.visibility</p:attrName>
                                        </p:attrNameLst>
                                      </p:cBhvr>
                                      <p:to>
                                        <p:strVal val="visible"/>
                                      </p:to>
                                    </p:set>
                                    <p:anim calcmode="lin" valueType="num">
                                      <p:cBhvr>
                                        <p:cTn id="26" dur="500" fill="hold"/>
                                        <p:tgtEl>
                                          <p:spTgt spid="16423"/>
                                        </p:tgtEl>
                                        <p:attrNameLst>
                                          <p:attrName>ppt_w</p:attrName>
                                        </p:attrNameLst>
                                      </p:cBhvr>
                                      <p:tavLst>
                                        <p:tav tm="0">
                                          <p:val>
                                            <p:fltVal val="0"/>
                                          </p:val>
                                        </p:tav>
                                        <p:tav tm="100000">
                                          <p:val>
                                            <p:strVal val="#ppt_w"/>
                                          </p:val>
                                        </p:tav>
                                      </p:tavLst>
                                    </p:anim>
                                    <p:anim calcmode="lin" valueType="num">
                                      <p:cBhvr>
                                        <p:cTn id="27" dur="500" fill="hold"/>
                                        <p:tgtEl>
                                          <p:spTgt spid="16423"/>
                                        </p:tgtEl>
                                        <p:attrNameLst>
                                          <p:attrName>ppt_h</p:attrName>
                                        </p:attrNameLst>
                                      </p:cBhvr>
                                      <p:tavLst>
                                        <p:tav tm="0">
                                          <p:val>
                                            <p:fltVal val="0"/>
                                          </p:val>
                                        </p:tav>
                                        <p:tav tm="100000">
                                          <p:val>
                                            <p:strVal val="#ppt_h"/>
                                          </p:val>
                                        </p:tav>
                                      </p:tavLst>
                                    </p:anim>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38">
                                            <p:txEl>
                                              <p:pRg st="3" end="3"/>
                                            </p:txEl>
                                          </p:spTgt>
                                        </p:tgtEl>
                                        <p:attrNameLst>
                                          <p:attrName>style.visibility</p:attrName>
                                        </p:attrNameLst>
                                      </p:cBhvr>
                                      <p:to>
                                        <p:strVal val="visible"/>
                                      </p:to>
                                    </p:set>
                                    <p:animEffect transition="in" filter="fade">
                                      <p:cBhvr>
                                        <p:cTn id="31" dur="500"/>
                                        <p:tgtEl>
                                          <p:spTgt spid="38">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8">
                                            <p:txEl>
                                              <p:pRg st="4" end="4"/>
                                            </p:txEl>
                                          </p:spTgt>
                                        </p:tgtEl>
                                        <p:attrNameLst>
                                          <p:attrName>style.visibility</p:attrName>
                                        </p:attrNameLst>
                                      </p:cBhvr>
                                      <p:to>
                                        <p:strVal val="visible"/>
                                      </p:to>
                                    </p:set>
                                    <p:animEffect transition="in" filter="fade">
                                      <p:cBhvr>
                                        <p:cTn id="36" dur="500"/>
                                        <p:tgtEl>
                                          <p:spTgt spid="38">
                                            <p:txEl>
                                              <p:pRg st="4" end="4"/>
                                            </p:txEl>
                                          </p:spTgt>
                                        </p:tgtEl>
                                      </p:cBhvr>
                                    </p:animEffect>
                                  </p:childTnLst>
                                </p:cTn>
                              </p:par>
                            </p:childTnLst>
                          </p:cTn>
                        </p:par>
                        <p:par>
                          <p:cTn id="37" fill="hold">
                            <p:stCondLst>
                              <p:cond delay="500"/>
                            </p:stCondLst>
                            <p:childTnLst>
                              <p:par>
                                <p:cTn id="38" presetID="23" presetClass="entr" presetSubtype="16" fill="hold" grpId="0" nodeType="afterEffect">
                                  <p:stCondLst>
                                    <p:cond delay="0"/>
                                  </p:stCondLst>
                                  <p:childTnLst>
                                    <p:set>
                                      <p:cBhvr>
                                        <p:cTn id="39" dur="1" fill="hold">
                                          <p:stCondLst>
                                            <p:cond delay="0"/>
                                          </p:stCondLst>
                                        </p:cTn>
                                        <p:tgtEl>
                                          <p:spTgt spid="16422"/>
                                        </p:tgtEl>
                                        <p:attrNameLst>
                                          <p:attrName>style.visibility</p:attrName>
                                        </p:attrNameLst>
                                      </p:cBhvr>
                                      <p:to>
                                        <p:strVal val="visible"/>
                                      </p:to>
                                    </p:set>
                                    <p:anim calcmode="lin" valueType="num">
                                      <p:cBhvr>
                                        <p:cTn id="40" dur="500" fill="hold"/>
                                        <p:tgtEl>
                                          <p:spTgt spid="16422"/>
                                        </p:tgtEl>
                                        <p:attrNameLst>
                                          <p:attrName>ppt_w</p:attrName>
                                        </p:attrNameLst>
                                      </p:cBhvr>
                                      <p:tavLst>
                                        <p:tav tm="0">
                                          <p:val>
                                            <p:fltVal val="0"/>
                                          </p:val>
                                        </p:tav>
                                        <p:tav tm="100000">
                                          <p:val>
                                            <p:strVal val="#ppt_w"/>
                                          </p:val>
                                        </p:tav>
                                      </p:tavLst>
                                    </p:anim>
                                    <p:anim calcmode="lin" valueType="num">
                                      <p:cBhvr>
                                        <p:cTn id="41" dur="500" fill="hold"/>
                                        <p:tgtEl>
                                          <p:spTgt spid="16422"/>
                                        </p:tgtEl>
                                        <p:attrNameLst>
                                          <p:attrName>ppt_h</p:attrName>
                                        </p:attrNameLst>
                                      </p:cBhvr>
                                      <p:tavLst>
                                        <p:tav tm="0">
                                          <p:val>
                                            <p:fltVal val="0"/>
                                          </p:val>
                                        </p:tav>
                                        <p:tav tm="100000">
                                          <p:val>
                                            <p:strVal val="#ppt_h"/>
                                          </p:val>
                                        </p:tav>
                                      </p:tavLst>
                                    </p:anim>
                                  </p:childTnLst>
                                </p:cTn>
                              </p:par>
                            </p:childTnLst>
                          </p:cTn>
                        </p:par>
                        <p:par>
                          <p:cTn id="42" fill="hold">
                            <p:stCondLst>
                              <p:cond delay="1000"/>
                            </p:stCondLst>
                            <p:childTnLst>
                              <p:par>
                                <p:cTn id="43" presetID="10" presetClass="entr" presetSubtype="0" fill="hold" grpId="0" nodeType="afterEffect">
                                  <p:stCondLst>
                                    <p:cond delay="0"/>
                                  </p:stCondLst>
                                  <p:childTnLst>
                                    <p:set>
                                      <p:cBhvr>
                                        <p:cTn id="44" dur="1" fill="hold">
                                          <p:stCondLst>
                                            <p:cond delay="0"/>
                                          </p:stCondLst>
                                        </p:cTn>
                                        <p:tgtEl>
                                          <p:spTgt spid="38">
                                            <p:txEl>
                                              <p:pRg st="5" end="5"/>
                                            </p:txEl>
                                          </p:spTgt>
                                        </p:tgtEl>
                                        <p:attrNameLst>
                                          <p:attrName>style.visibility</p:attrName>
                                        </p:attrNameLst>
                                      </p:cBhvr>
                                      <p:to>
                                        <p:strVal val="visible"/>
                                      </p:to>
                                    </p:set>
                                    <p:animEffect transition="in" filter="fade">
                                      <p:cBhvr>
                                        <p:cTn id="45" dur="500"/>
                                        <p:tgtEl>
                                          <p:spTgt spid="38">
                                            <p:txEl>
                                              <p:pRg st="5" end="5"/>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38">
                                            <p:txEl>
                                              <p:pRg st="6" end="6"/>
                                            </p:txEl>
                                          </p:spTgt>
                                        </p:tgtEl>
                                        <p:attrNameLst>
                                          <p:attrName>style.visibility</p:attrName>
                                        </p:attrNameLst>
                                      </p:cBhvr>
                                      <p:to>
                                        <p:strVal val="visible"/>
                                      </p:to>
                                    </p:set>
                                    <p:animEffect transition="in" filter="fade">
                                      <p:cBhvr>
                                        <p:cTn id="50" dur="500"/>
                                        <p:tgtEl>
                                          <p:spTgt spid="38">
                                            <p:txEl>
                                              <p:pRg st="6" end="6"/>
                                            </p:txEl>
                                          </p:spTgt>
                                        </p:tgtEl>
                                      </p:cBhvr>
                                    </p:animEffect>
                                  </p:childTnLst>
                                </p:cTn>
                              </p:par>
                            </p:childTnLst>
                          </p:cTn>
                        </p:par>
                        <p:par>
                          <p:cTn id="51" fill="hold">
                            <p:stCondLst>
                              <p:cond delay="500"/>
                            </p:stCondLst>
                            <p:childTnLst>
                              <p:par>
                                <p:cTn id="52" presetID="23" presetClass="entr" presetSubtype="16" fill="hold" grpId="0" nodeType="afterEffect">
                                  <p:stCondLst>
                                    <p:cond delay="0"/>
                                  </p:stCondLst>
                                  <p:childTnLst>
                                    <p:set>
                                      <p:cBhvr>
                                        <p:cTn id="53" dur="1" fill="hold">
                                          <p:stCondLst>
                                            <p:cond delay="0"/>
                                          </p:stCondLst>
                                        </p:cTn>
                                        <p:tgtEl>
                                          <p:spTgt spid="16421"/>
                                        </p:tgtEl>
                                        <p:attrNameLst>
                                          <p:attrName>style.visibility</p:attrName>
                                        </p:attrNameLst>
                                      </p:cBhvr>
                                      <p:to>
                                        <p:strVal val="visible"/>
                                      </p:to>
                                    </p:set>
                                    <p:anim calcmode="lin" valueType="num">
                                      <p:cBhvr>
                                        <p:cTn id="54" dur="500" fill="hold"/>
                                        <p:tgtEl>
                                          <p:spTgt spid="16421"/>
                                        </p:tgtEl>
                                        <p:attrNameLst>
                                          <p:attrName>ppt_w</p:attrName>
                                        </p:attrNameLst>
                                      </p:cBhvr>
                                      <p:tavLst>
                                        <p:tav tm="0">
                                          <p:val>
                                            <p:fltVal val="0"/>
                                          </p:val>
                                        </p:tav>
                                        <p:tav tm="100000">
                                          <p:val>
                                            <p:strVal val="#ppt_w"/>
                                          </p:val>
                                        </p:tav>
                                      </p:tavLst>
                                    </p:anim>
                                    <p:anim calcmode="lin" valueType="num">
                                      <p:cBhvr>
                                        <p:cTn id="55" dur="500" fill="hold"/>
                                        <p:tgtEl>
                                          <p:spTgt spid="16421"/>
                                        </p:tgtEl>
                                        <p:attrNameLst>
                                          <p:attrName>ppt_h</p:attrName>
                                        </p:attrNameLst>
                                      </p:cBhvr>
                                      <p:tavLst>
                                        <p:tav tm="0">
                                          <p:val>
                                            <p:fltVal val="0"/>
                                          </p:val>
                                        </p:tav>
                                        <p:tav tm="100000">
                                          <p:val>
                                            <p:strVal val="#ppt_h"/>
                                          </p:val>
                                        </p:tav>
                                      </p:tavLst>
                                    </p:anim>
                                  </p:childTnLst>
                                </p:cTn>
                              </p:par>
                            </p:childTnLst>
                          </p:cTn>
                        </p:par>
                        <p:par>
                          <p:cTn id="56" fill="hold">
                            <p:stCondLst>
                              <p:cond delay="1000"/>
                            </p:stCondLst>
                            <p:childTnLst>
                              <p:par>
                                <p:cTn id="57" presetID="10" presetClass="entr" presetSubtype="0" fill="hold" grpId="0" nodeType="afterEffect">
                                  <p:stCondLst>
                                    <p:cond delay="0"/>
                                  </p:stCondLst>
                                  <p:childTnLst>
                                    <p:set>
                                      <p:cBhvr>
                                        <p:cTn id="58" dur="1" fill="hold">
                                          <p:stCondLst>
                                            <p:cond delay="0"/>
                                          </p:stCondLst>
                                        </p:cTn>
                                        <p:tgtEl>
                                          <p:spTgt spid="38">
                                            <p:txEl>
                                              <p:pRg st="7" end="7"/>
                                            </p:txEl>
                                          </p:spTgt>
                                        </p:tgtEl>
                                        <p:attrNameLst>
                                          <p:attrName>style.visibility</p:attrName>
                                        </p:attrNameLst>
                                      </p:cBhvr>
                                      <p:to>
                                        <p:strVal val="visible"/>
                                      </p:to>
                                    </p:set>
                                    <p:animEffect transition="in" filter="fade">
                                      <p:cBhvr>
                                        <p:cTn id="59" dur="500"/>
                                        <p:tgtEl>
                                          <p:spTgt spid="3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21" grpId="0" animBg="1"/>
      <p:bldP spid="16422" grpId="0" animBg="1"/>
      <p:bldP spid="16423" grpId="0" animBg="1"/>
      <p:bldP spid="38" grpId="0" uiExpand="1"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498764" y="1341438"/>
            <a:ext cx="8645236" cy="1143000"/>
          </a:xfrm>
        </p:spPr>
        <p:txBody>
          <a:bodyPr/>
          <a:lstStyle/>
          <a:p>
            <a:r>
              <a:rPr lang="nl-NL" altLang="nl-NL" dirty="0" smtClean="0"/>
              <a:t>Hoe herken je stadia?</a:t>
            </a:r>
            <a:endParaRPr lang="nl-NL" altLang="nl-NL" dirty="0"/>
          </a:p>
        </p:txBody>
      </p:sp>
      <p:sp>
        <p:nvSpPr>
          <p:cNvPr id="112643" name="Rectangle 3"/>
          <p:cNvSpPr>
            <a:spLocks noGrp="1" noChangeArrowheads="1"/>
          </p:cNvSpPr>
          <p:nvPr>
            <p:ph type="body" idx="1"/>
          </p:nvPr>
        </p:nvSpPr>
        <p:spPr>
          <a:xfrm>
            <a:off x="622300" y="2197099"/>
            <a:ext cx="7772400" cy="3467925"/>
          </a:xfrm>
        </p:spPr>
        <p:txBody>
          <a:bodyPr/>
          <a:lstStyle/>
          <a:p>
            <a:pPr marL="514350" indent="-457200"/>
            <a:r>
              <a:rPr lang="en-US" altLang="nl-NL" sz="2400" dirty="0" smtClean="0"/>
              <a:t>De </a:t>
            </a:r>
            <a:r>
              <a:rPr lang="en-US" altLang="nl-NL" sz="2400" dirty="0" err="1" smtClean="0"/>
              <a:t>wijze</a:t>
            </a:r>
            <a:r>
              <a:rPr lang="en-US" altLang="nl-NL" sz="2400" dirty="0" smtClean="0"/>
              <a:t> van Control</a:t>
            </a:r>
          </a:p>
          <a:p>
            <a:pPr marL="914400" lvl="1" indent="-457200"/>
            <a:r>
              <a:rPr lang="en-US" altLang="nl-NL" sz="2000" dirty="0" err="1" smtClean="0"/>
              <a:t>Standaardisatiegraad</a:t>
            </a:r>
            <a:r>
              <a:rPr lang="en-US" altLang="nl-NL" sz="2000" dirty="0" smtClean="0"/>
              <a:t>, </a:t>
            </a:r>
            <a:r>
              <a:rPr lang="en-US" altLang="nl-NL" sz="2000" dirty="0" err="1" smtClean="0"/>
              <a:t>beheersingsconcept</a:t>
            </a:r>
            <a:endParaRPr lang="en-US" altLang="nl-NL" sz="2000" dirty="0" smtClean="0"/>
          </a:p>
          <a:p>
            <a:pPr marL="514350" indent="-457200"/>
            <a:endParaRPr lang="en-US" altLang="nl-NL" sz="2400" dirty="0" smtClean="0"/>
          </a:p>
          <a:p>
            <a:pPr marL="514350" indent="-457200"/>
            <a:r>
              <a:rPr lang="en-US" altLang="nl-NL" sz="2400" dirty="0" smtClean="0"/>
              <a:t>De </a:t>
            </a:r>
            <a:r>
              <a:rPr lang="en-US" altLang="nl-NL" sz="2400" dirty="0" err="1" smtClean="0"/>
              <a:t>Organisatievorm</a:t>
            </a:r>
            <a:endParaRPr lang="en-US" altLang="nl-NL" sz="2400" dirty="0" smtClean="0"/>
          </a:p>
          <a:p>
            <a:pPr marL="914400" lvl="1" indent="-457200"/>
            <a:r>
              <a:rPr lang="en-US" altLang="nl-NL" sz="2000" dirty="0" err="1" smtClean="0"/>
              <a:t>Welke</a:t>
            </a:r>
            <a:r>
              <a:rPr lang="en-US" altLang="nl-NL" sz="2000" dirty="0" smtClean="0"/>
              <a:t> </a:t>
            </a:r>
            <a:r>
              <a:rPr lang="en-US" altLang="nl-NL" sz="2000" dirty="0" err="1" smtClean="0"/>
              <a:t>plaats</a:t>
            </a:r>
            <a:r>
              <a:rPr lang="en-US" altLang="nl-NL" sz="2000" dirty="0" smtClean="0"/>
              <a:t> </a:t>
            </a:r>
            <a:r>
              <a:rPr lang="en-US" altLang="nl-NL" sz="2000" dirty="0" err="1" smtClean="0"/>
              <a:t>hebben</a:t>
            </a:r>
            <a:r>
              <a:rPr lang="en-US" altLang="nl-NL" sz="2000" dirty="0" smtClean="0"/>
              <a:t> </a:t>
            </a:r>
            <a:r>
              <a:rPr lang="en-US" altLang="nl-NL" sz="2000" dirty="0" err="1" smtClean="0"/>
              <a:t>projecten</a:t>
            </a:r>
            <a:r>
              <a:rPr lang="en-US" altLang="nl-NL" sz="2000" dirty="0" smtClean="0"/>
              <a:t> in het </a:t>
            </a:r>
            <a:r>
              <a:rPr lang="en-US" altLang="nl-NL" sz="2000" dirty="0" err="1" smtClean="0"/>
              <a:t>organigram</a:t>
            </a:r>
            <a:endParaRPr lang="en-US" altLang="nl-NL" sz="2000" dirty="0" smtClean="0"/>
          </a:p>
          <a:p>
            <a:pPr marL="514350" indent="-457200"/>
            <a:endParaRPr lang="en-US" altLang="nl-NL" sz="2400" dirty="0" smtClean="0"/>
          </a:p>
          <a:p>
            <a:pPr marL="514350" indent="-457200"/>
            <a:r>
              <a:rPr lang="en-US" altLang="nl-NL" sz="2400" dirty="0" smtClean="0"/>
              <a:t>De </a:t>
            </a:r>
            <a:r>
              <a:rPr lang="en-US" altLang="nl-NL" sz="2400" dirty="0" err="1" smtClean="0"/>
              <a:t>Cultuur</a:t>
            </a:r>
            <a:endParaRPr lang="en-US" altLang="nl-NL" sz="2400" dirty="0" smtClean="0"/>
          </a:p>
          <a:p>
            <a:pPr marL="914400" lvl="1" indent="-457200"/>
            <a:r>
              <a:rPr lang="en-US" altLang="nl-NL" sz="2000" dirty="0" err="1" smtClean="0"/>
              <a:t>Reactief</a:t>
            </a:r>
            <a:r>
              <a:rPr lang="en-US" altLang="nl-NL" sz="2000" dirty="0" smtClean="0"/>
              <a:t>, </a:t>
            </a:r>
            <a:r>
              <a:rPr lang="en-US" altLang="nl-NL" sz="2000" dirty="0" err="1" smtClean="0"/>
              <a:t>Proactief</a:t>
            </a:r>
            <a:r>
              <a:rPr lang="en-US" altLang="nl-NL" sz="2000" dirty="0" smtClean="0"/>
              <a:t>?</a:t>
            </a:r>
          </a:p>
          <a:p>
            <a:endParaRPr lang="nl-NL" altLang="nl-NL"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ChangeArrowheads="1"/>
          </p:cNvSpPr>
          <p:nvPr>
            <p:ph type="title"/>
          </p:nvPr>
        </p:nvSpPr>
        <p:spPr/>
        <p:txBody>
          <a:bodyPr/>
          <a:lstStyle/>
          <a:p>
            <a:r>
              <a:rPr lang="en-US" altLang="nl-NL" dirty="0" err="1"/>
              <a:t>Wat</a:t>
            </a:r>
            <a:r>
              <a:rPr lang="en-US" altLang="nl-NL" dirty="0"/>
              <a:t> </a:t>
            </a:r>
            <a:r>
              <a:rPr lang="en-US" altLang="nl-NL" dirty="0" smtClean="0"/>
              <a:t>kun je </a:t>
            </a:r>
            <a:r>
              <a:rPr lang="en-US" altLang="nl-NL" dirty="0" err="1"/>
              <a:t>er</a:t>
            </a:r>
            <a:r>
              <a:rPr lang="en-US" altLang="nl-NL" dirty="0"/>
              <a:t> </a:t>
            </a:r>
            <a:r>
              <a:rPr lang="en-US" altLang="nl-NL" dirty="0" err="1"/>
              <a:t>mee</a:t>
            </a:r>
            <a:r>
              <a:rPr lang="en-US" altLang="nl-NL" dirty="0"/>
              <a:t>?</a:t>
            </a:r>
          </a:p>
        </p:txBody>
      </p:sp>
      <p:graphicFrame>
        <p:nvGraphicFramePr>
          <p:cNvPr id="180228" name="Object 4"/>
          <p:cNvGraphicFramePr>
            <a:graphicFrameLocks noChangeAspect="1"/>
          </p:cNvGraphicFramePr>
          <p:nvPr>
            <p:extLst>
              <p:ext uri="{D42A27DB-BD31-4B8C-83A1-F6EECF244321}">
                <p14:modId xmlns:p14="http://schemas.microsoft.com/office/powerpoint/2010/main" val="435403921"/>
              </p:ext>
            </p:extLst>
          </p:nvPr>
        </p:nvGraphicFramePr>
        <p:xfrm>
          <a:off x="4537149" y="3016498"/>
          <a:ext cx="4606851" cy="3384303"/>
        </p:xfrm>
        <a:graphic>
          <a:graphicData uri="http://schemas.openxmlformats.org/presentationml/2006/ole">
            <mc:AlternateContent xmlns:mc="http://schemas.openxmlformats.org/markup-compatibility/2006">
              <mc:Choice xmlns:v="urn:schemas-microsoft-com:vml" Requires="v">
                <p:oleObj spid="_x0000_s180232" name="Worksheet" r:id="rId4" imgW="6820205" imgH="5010607" progId="Excel.Sheet.8">
                  <p:embed/>
                </p:oleObj>
              </mc:Choice>
              <mc:Fallback>
                <p:oleObj name="Worksheet" r:id="rId4" imgW="6820205" imgH="5010607" progId="Excel.Sheet.8">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37149" y="3016498"/>
                        <a:ext cx="4606851" cy="3384303"/>
                      </a:xfrm>
                      <a:prstGeom prst="rect">
                        <a:avLst/>
                      </a:prstGeom>
                      <a:noFill/>
                      <a:ln>
                        <a:noFill/>
                      </a:ln>
                      <a:effectLst/>
                    </p:spPr>
                  </p:pic>
                </p:oleObj>
              </mc:Fallback>
            </mc:AlternateContent>
          </a:graphicData>
        </a:graphic>
      </p:graphicFrame>
      <p:sp>
        <p:nvSpPr>
          <p:cNvPr id="6" name="Rectangle 3"/>
          <p:cNvSpPr txBox="1">
            <a:spLocks noChangeArrowheads="1"/>
          </p:cNvSpPr>
          <p:nvPr/>
        </p:nvSpPr>
        <p:spPr>
          <a:xfrm>
            <a:off x="325417" y="2197099"/>
            <a:ext cx="4270334" cy="3467925"/>
          </a:xfrm>
          <a:prstGeom prst="rect">
            <a:avLst/>
          </a:prstGeom>
        </p:spPr>
        <p:txBody>
          <a:bodyPr/>
          <a:lst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1"/>
                </a:solidFill>
                <a:latin typeface="+mn-lt"/>
                <a:ea typeface="+mn-ea"/>
              </a:defRPr>
            </a:lvl2pPr>
            <a:lvl3pPr marL="1143000" indent="-228600" algn="l" rtl="0" eaLnBrk="0" fontAlgn="base" hangingPunct="0">
              <a:spcBef>
                <a:spcPct val="20000"/>
              </a:spcBef>
              <a:spcAft>
                <a:spcPct val="0"/>
              </a:spcAft>
              <a:buChar char="•"/>
              <a:defRPr sz="2400">
                <a:solidFill>
                  <a:schemeClr val="bg1"/>
                </a:solidFill>
                <a:latin typeface="+mn-lt"/>
                <a:ea typeface="+mn-ea"/>
              </a:defRPr>
            </a:lvl3pPr>
            <a:lvl4pPr marL="1600200" indent="-228600" algn="l" rtl="0" eaLnBrk="0" fontAlgn="base" hangingPunct="0">
              <a:spcBef>
                <a:spcPct val="20000"/>
              </a:spcBef>
              <a:spcAft>
                <a:spcPct val="0"/>
              </a:spcAft>
              <a:buChar char="–"/>
              <a:defRPr sz="2000">
                <a:solidFill>
                  <a:schemeClr val="bg1"/>
                </a:solidFill>
                <a:latin typeface="+mn-lt"/>
                <a:ea typeface="+mn-ea"/>
              </a:defRPr>
            </a:lvl4pPr>
            <a:lvl5pPr marL="2057400" indent="-228600" algn="l" rtl="0" eaLnBrk="0" fontAlgn="base" hangingPunct="0">
              <a:spcBef>
                <a:spcPct val="20000"/>
              </a:spcBef>
              <a:spcAft>
                <a:spcPct val="0"/>
              </a:spcAft>
              <a:buChar char="»"/>
              <a:defRPr sz="2000">
                <a:solidFill>
                  <a:schemeClr val="bg1"/>
                </a:solidFill>
                <a:latin typeface="+mn-lt"/>
                <a:ea typeface="+mn-ea"/>
              </a:defRPr>
            </a:lvl5pPr>
            <a:lvl6pPr marL="2514600" indent="-228600" algn="l" rtl="0" eaLnBrk="0" fontAlgn="base" hangingPunct="0">
              <a:spcBef>
                <a:spcPct val="20000"/>
              </a:spcBef>
              <a:spcAft>
                <a:spcPct val="0"/>
              </a:spcAft>
              <a:buChar char="»"/>
              <a:defRPr sz="2000">
                <a:solidFill>
                  <a:schemeClr val="bg1"/>
                </a:solidFill>
                <a:latin typeface="+mn-lt"/>
                <a:ea typeface="+mn-ea"/>
              </a:defRPr>
            </a:lvl6pPr>
            <a:lvl7pPr marL="2971800" indent="-228600" algn="l" rtl="0" eaLnBrk="0" fontAlgn="base" hangingPunct="0">
              <a:spcBef>
                <a:spcPct val="20000"/>
              </a:spcBef>
              <a:spcAft>
                <a:spcPct val="0"/>
              </a:spcAft>
              <a:buChar char="»"/>
              <a:defRPr sz="2000">
                <a:solidFill>
                  <a:schemeClr val="bg1"/>
                </a:solidFill>
                <a:latin typeface="+mn-lt"/>
                <a:ea typeface="+mn-ea"/>
              </a:defRPr>
            </a:lvl7pPr>
            <a:lvl8pPr marL="3429000" indent="-228600" algn="l" rtl="0" eaLnBrk="0" fontAlgn="base" hangingPunct="0">
              <a:spcBef>
                <a:spcPct val="20000"/>
              </a:spcBef>
              <a:spcAft>
                <a:spcPct val="0"/>
              </a:spcAft>
              <a:buChar char="»"/>
              <a:defRPr sz="2000">
                <a:solidFill>
                  <a:schemeClr val="bg1"/>
                </a:solidFill>
                <a:latin typeface="+mn-lt"/>
                <a:ea typeface="+mn-ea"/>
              </a:defRPr>
            </a:lvl8pPr>
            <a:lvl9pPr marL="3886200" indent="-228600" algn="l" rtl="0" eaLnBrk="0" fontAlgn="base" hangingPunct="0">
              <a:spcBef>
                <a:spcPct val="20000"/>
              </a:spcBef>
              <a:spcAft>
                <a:spcPct val="0"/>
              </a:spcAft>
              <a:buChar char="»"/>
              <a:defRPr sz="2000">
                <a:solidFill>
                  <a:schemeClr val="bg1"/>
                </a:solidFill>
                <a:latin typeface="+mn-lt"/>
                <a:ea typeface="+mn-ea"/>
              </a:defRPr>
            </a:lvl9pPr>
          </a:lstStyle>
          <a:p>
            <a:pPr marL="514350" indent="-457200">
              <a:buClrTx/>
              <a:buSzTx/>
              <a:buFontTx/>
            </a:pPr>
            <a:r>
              <a:rPr lang="en-US" altLang="nl-NL" sz="2400" kern="0" dirty="0" err="1" smtClean="0">
                <a:effectLst/>
              </a:rPr>
              <a:t>Gedetailleerd</a:t>
            </a:r>
            <a:r>
              <a:rPr lang="en-US" altLang="nl-NL" sz="2400" kern="0" dirty="0" smtClean="0">
                <a:effectLst/>
              </a:rPr>
              <a:t> </a:t>
            </a:r>
            <a:r>
              <a:rPr lang="en-US" altLang="nl-NL" sz="2400" kern="0" dirty="0" err="1" smtClean="0">
                <a:effectLst/>
              </a:rPr>
              <a:t>meten</a:t>
            </a:r>
            <a:endParaRPr lang="en-US" altLang="nl-NL" sz="2400" kern="0" dirty="0" smtClean="0">
              <a:effectLst/>
            </a:endParaRPr>
          </a:p>
          <a:p>
            <a:pPr marL="514350" indent="-457200">
              <a:buClrTx/>
              <a:buSzTx/>
              <a:buFontTx/>
            </a:pPr>
            <a:endParaRPr lang="en-US" altLang="nl-NL" sz="2400" kern="0" dirty="0" smtClean="0">
              <a:effectLst/>
            </a:endParaRPr>
          </a:p>
          <a:p>
            <a:pPr marL="514350" indent="-457200">
              <a:buClrTx/>
              <a:buSzTx/>
              <a:buFontTx/>
            </a:pPr>
            <a:r>
              <a:rPr lang="en-US" altLang="nl-NL" sz="2400" kern="0" dirty="0" err="1" smtClean="0">
                <a:effectLst/>
              </a:rPr>
              <a:t>Gericht</a:t>
            </a:r>
            <a:r>
              <a:rPr lang="en-US" altLang="nl-NL" sz="2400" kern="0" dirty="0" smtClean="0">
                <a:effectLst/>
              </a:rPr>
              <a:t> </a:t>
            </a:r>
            <a:r>
              <a:rPr lang="en-US" altLang="nl-NL" sz="2400" kern="0" dirty="0" err="1" smtClean="0">
                <a:effectLst/>
              </a:rPr>
              <a:t>verbeteren</a:t>
            </a:r>
            <a:endParaRPr lang="en-US" altLang="nl-NL" sz="2400" kern="0" dirty="0" smtClean="0">
              <a:effectLst/>
            </a:endParaRPr>
          </a:p>
          <a:p>
            <a:pPr marL="514350" indent="-457200">
              <a:buClrTx/>
              <a:buSzTx/>
              <a:buFontTx/>
            </a:pPr>
            <a:endParaRPr lang="en-US" altLang="nl-NL" sz="2400" kern="0" dirty="0" smtClean="0">
              <a:effectLst/>
            </a:endParaRPr>
          </a:p>
          <a:p>
            <a:pPr marL="514350" indent="-457200">
              <a:buClrTx/>
              <a:buSzTx/>
              <a:buFontTx/>
            </a:pPr>
            <a:r>
              <a:rPr lang="en-US" altLang="nl-NL" sz="2400" kern="0" dirty="0" err="1" smtClean="0">
                <a:effectLst/>
              </a:rPr>
              <a:t>Bewust</a:t>
            </a:r>
            <a:r>
              <a:rPr lang="en-US" altLang="nl-NL" sz="2400" kern="0" dirty="0" smtClean="0">
                <a:effectLst/>
              </a:rPr>
              <a:t> </a:t>
            </a:r>
            <a:r>
              <a:rPr lang="en-US" altLang="nl-NL" sz="2400" kern="0" dirty="0" err="1" smtClean="0">
                <a:effectLst/>
              </a:rPr>
              <a:t>besturing</a:t>
            </a:r>
            <a:r>
              <a:rPr lang="en-US" altLang="nl-NL" sz="2400" kern="0" dirty="0" smtClean="0">
                <a:effectLst/>
              </a:rPr>
              <a:t> </a:t>
            </a:r>
            <a:r>
              <a:rPr lang="en-US" altLang="nl-NL" sz="2400" kern="0" dirty="0" err="1" smtClean="0">
                <a:effectLst/>
              </a:rPr>
              <a:t>aanpassen</a:t>
            </a:r>
            <a:endParaRPr lang="en-US" altLang="nl-NL" sz="2400" kern="0" dirty="0" smtClean="0">
              <a:effectLs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180228"/>
                                        </p:tgtEl>
                                        <p:attrNameLst>
                                          <p:attrName>style.visibility</p:attrName>
                                        </p:attrNameLst>
                                      </p:cBhvr>
                                      <p:to>
                                        <p:strVal val="visible"/>
                                      </p:to>
                                    </p:set>
                                    <p:anim calcmode="lin" valueType="num">
                                      <p:cBhvr>
                                        <p:cTn id="7" dur="500" fill="hold"/>
                                        <p:tgtEl>
                                          <p:spTgt spid="180228"/>
                                        </p:tgtEl>
                                        <p:attrNameLst>
                                          <p:attrName>ppt_w</p:attrName>
                                        </p:attrNameLst>
                                      </p:cBhvr>
                                      <p:tavLst>
                                        <p:tav tm="0">
                                          <p:val>
                                            <p:fltVal val="0"/>
                                          </p:val>
                                        </p:tav>
                                        <p:tav tm="100000">
                                          <p:val>
                                            <p:strVal val="#ppt_w"/>
                                          </p:val>
                                        </p:tav>
                                      </p:tavLst>
                                    </p:anim>
                                    <p:anim calcmode="lin" valueType="num">
                                      <p:cBhvr>
                                        <p:cTn id="8" dur="500" fill="hold"/>
                                        <p:tgtEl>
                                          <p:spTgt spid="18022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p:txBody>
          <a:bodyPr/>
          <a:lstStyle/>
          <a:p>
            <a:r>
              <a:rPr lang="en-US" altLang="nl-NL"/>
              <a:t>Ambachtelijk</a:t>
            </a:r>
          </a:p>
        </p:txBody>
      </p:sp>
      <p:grpSp>
        <p:nvGrpSpPr>
          <p:cNvPr id="27" name="Group 42"/>
          <p:cNvGrpSpPr>
            <a:grpSpLocks/>
          </p:cNvGrpSpPr>
          <p:nvPr/>
        </p:nvGrpSpPr>
        <p:grpSpPr bwMode="auto">
          <a:xfrm>
            <a:off x="1839464" y="3841263"/>
            <a:ext cx="1420813" cy="1763712"/>
            <a:chOff x="1104" y="2064"/>
            <a:chExt cx="1296" cy="1392"/>
          </a:xfrm>
        </p:grpSpPr>
        <p:sp>
          <p:nvSpPr>
            <p:cNvPr id="28" name="AutoShape 24"/>
            <p:cNvSpPr>
              <a:spLocks noChangeArrowheads="1"/>
            </p:cNvSpPr>
            <p:nvPr/>
          </p:nvSpPr>
          <p:spPr bwMode="auto">
            <a:xfrm>
              <a:off x="1152" y="2832"/>
              <a:ext cx="336" cy="432"/>
            </a:xfrm>
            <a:prstGeom prst="triangle">
              <a:avLst>
                <a:gd name="adj" fmla="val 50000"/>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9" name="AutoShape 25"/>
            <p:cNvSpPr>
              <a:spLocks noChangeArrowheads="1"/>
            </p:cNvSpPr>
            <p:nvPr/>
          </p:nvSpPr>
          <p:spPr bwMode="auto">
            <a:xfrm>
              <a:off x="1776" y="2640"/>
              <a:ext cx="240" cy="288"/>
            </a:xfrm>
            <a:prstGeom prst="triangle">
              <a:avLst>
                <a:gd name="adj" fmla="val 50000"/>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30" name="AutoShape 26"/>
            <p:cNvSpPr>
              <a:spLocks noChangeArrowheads="1"/>
            </p:cNvSpPr>
            <p:nvPr/>
          </p:nvSpPr>
          <p:spPr bwMode="auto">
            <a:xfrm>
              <a:off x="1104" y="2256"/>
              <a:ext cx="480" cy="384"/>
            </a:xfrm>
            <a:prstGeom prst="triangle">
              <a:avLst>
                <a:gd name="adj" fmla="val 50000"/>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31" name="AutoShape 27"/>
            <p:cNvSpPr>
              <a:spLocks noChangeArrowheads="1"/>
            </p:cNvSpPr>
            <p:nvPr/>
          </p:nvSpPr>
          <p:spPr bwMode="auto">
            <a:xfrm>
              <a:off x="1776" y="2064"/>
              <a:ext cx="480" cy="528"/>
            </a:xfrm>
            <a:prstGeom prst="triangle">
              <a:avLst>
                <a:gd name="adj" fmla="val 50000"/>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vert270" wrap="none" anchor="ctr"/>
            <a:lstStyle/>
            <a:p>
              <a:pPr>
                <a:buNone/>
              </a:pPr>
              <a:r>
                <a:rPr lang="nl-NL" sz="1200" dirty="0" smtClean="0"/>
                <a:t>Project</a:t>
              </a:r>
              <a:endParaRPr lang="nl-NL" sz="1200" dirty="0"/>
            </a:p>
          </p:txBody>
        </p:sp>
        <p:sp>
          <p:nvSpPr>
            <p:cNvPr id="32" name="AutoShape 28"/>
            <p:cNvSpPr>
              <a:spLocks noChangeArrowheads="1"/>
            </p:cNvSpPr>
            <p:nvPr/>
          </p:nvSpPr>
          <p:spPr bwMode="auto">
            <a:xfrm>
              <a:off x="1488" y="2064"/>
              <a:ext cx="336" cy="288"/>
            </a:xfrm>
            <a:prstGeom prst="triangle">
              <a:avLst>
                <a:gd name="adj" fmla="val 50000"/>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33" name="AutoShape 29"/>
            <p:cNvSpPr>
              <a:spLocks noChangeArrowheads="1"/>
            </p:cNvSpPr>
            <p:nvPr/>
          </p:nvSpPr>
          <p:spPr bwMode="auto">
            <a:xfrm>
              <a:off x="1776" y="3024"/>
              <a:ext cx="624" cy="432"/>
            </a:xfrm>
            <a:prstGeom prst="triangle">
              <a:avLst>
                <a:gd name="adj" fmla="val 50000"/>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34" name="AutoShape 41"/>
            <p:cNvSpPr>
              <a:spLocks noChangeArrowheads="1"/>
            </p:cNvSpPr>
            <p:nvPr/>
          </p:nvSpPr>
          <p:spPr bwMode="auto">
            <a:xfrm>
              <a:off x="1464" y="2728"/>
              <a:ext cx="312" cy="448"/>
            </a:xfrm>
            <a:prstGeom prst="triangle">
              <a:avLst>
                <a:gd name="adj" fmla="val 50000"/>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grpSp>
      <p:grpSp>
        <p:nvGrpSpPr>
          <p:cNvPr id="35" name="Groep 34"/>
          <p:cNvGrpSpPr/>
          <p:nvPr/>
        </p:nvGrpSpPr>
        <p:grpSpPr>
          <a:xfrm>
            <a:off x="1814064" y="4144475"/>
            <a:ext cx="1498600" cy="1663700"/>
            <a:chOff x="4114800" y="4102100"/>
            <a:chExt cx="1498600" cy="1663700"/>
          </a:xfrm>
        </p:grpSpPr>
        <p:sp>
          <p:nvSpPr>
            <p:cNvPr id="36" name="Oval 44"/>
            <p:cNvSpPr>
              <a:spLocks noChangeArrowheads="1"/>
            </p:cNvSpPr>
            <p:nvPr/>
          </p:nvSpPr>
          <p:spPr bwMode="auto">
            <a:xfrm>
              <a:off x="4876800" y="5143500"/>
              <a:ext cx="736600" cy="622300"/>
            </a:xfrm>
            <a:prstGeom prst="ellipse">
              <a:avLst/>
            </a:prstGeom>
            <a:solidFill>
              <a:srgbClr val="FF6565">
                <a:alpha val="50000"/>
              </a:srgbClr>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37" name="Oval 45"/>
            <p:cNvSpPr>
              <a:spLocks noChangeArrowheads="1"/>
            </p:cNvSpPr>
            <p:nvPr/>
          </p:nvSpPr>
          <p:spPr bwMode="auto">
            <a:xfrm>
              <a:off x="4114800" y="4902200"/>
              <a:ext cx="457200" cy="457200"/>
            </a:xfrm>
            <a:prstGeom prst="ellipse">
              <a:avLst/>
            </a:prstGeom>
            <a:solidFill>
              <a:srgbClr val="FF6565">
                <a:alpha val="50000"/>
              </a:srgbClr>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38" name="Oval 46"/>
            <p:cNvSpPr>
              <a:spLocks noChangeArrowheads="1"/>
            </p:cNvSpPr>
            <p:nvPr/>
          </p:nvSpPr>
          <p:spPr bwMode="auto">
            <a:xfrm>
              <a:off x="4457700" y="4787900"/>
              <a:ext cx="457200" cy="457200"/>
            </a:xfrm>
            <a:prstGeom prst="ellipse">
              <a:avLst/>
            </a:prstGeom>
            <a:solidFill>
              <a:srgbClr val="FF6565">
                <a:alpha val="50000"/>
              </a:srgbClr>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39" name="Oval 47"/>
            <p:cNvSpPr>
              <a:spLocks noChangeArrowheads="1"/>
            </p:cNvSpPr>
            <p:nvPr/>
          </p:nvSpPr>
          <p:spPr bwMode="auto">
            <a:xfrm>
              <a:off x="4914900" y="4102100"/>
              <a:ext cx="457200" cy="457200"/>
            </a:xfrm>
            <a:prstGeom prst="ellipse">
              <a:avLst/>
            </a:prstGeom>
            <a:solidFill>
              <a:srgbClr val="FF6565">
                <a:alpha val="50000"/>
              </a:srgbClr>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40" name="Oval 48"/>
            <p:cNvSpPr>
              <a:spLocks noChangeArrowheads="1"/>
            </p:cNvSpPr>
            <p:nvPr/>
          </p:nvSpPr>
          <p:spPr bwMode="auto">
            <a:xfrm>
              <a:off x="4191000" y="4203700"/>
              <a:ext cx="457200" cy="457200"/>
            </a:xfrm>
            <a:prstGeom prst="ellipse">
              <a:avLst/>
            </a:prstGeom>
            <a:solidFill>
              <a:srgbClr val="FF6565">
                <a:alpha val="50000"/>
              </a:srgbClr>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grpSp>
      <p:grpSp>
        <p:nvGrpSpPr>
          <p:cNvPr id="41" name="Group 40"/>
          <p:cNvGrpSpPr>
            <a:grpSpLocks/>
          </p:cNvGrpSpPr>
          <p:nvPr/>
        </p:nvGrpSpPr>
        <p:grpSpPr bwMode="auto">
          <a:xfrm>
            <a:off x="1970777" y="2842784"/>
            <a:ext cx="3235548" cy="2736850"/>
            <a:chOff x="1170" y="1276"/>
            <a:chExt cx="2952" cy="2160"/>
          </a:xfrm>
        </p:grpSpPr>
        <p:cxnSp>
          <p:nvCxnSpPr>
            <p:cNvPr id="42" name="AutoShape 31"/>
            <p:cNvCxnSpPr>
              <a:cxnSpLocks noChangeShapeType="1"/>
              <a:stCxn id="48" idx="1"/>
              <a:endCxn id="33" idx="5"/>
            </p:cNvCxnSpPr>
            <p:nvPr/>
          </p:nvCxnSpPr>
          <p:spPr bwMode="auto">
            <a:xfrm rot="10800000" flipV="1">
              <a:off x="2190" y="2356"/>
              <a:ext cx="1571" cy="884"/>
            </a:xfrm>
            <a:prstGeom prst="curvedConnector3">
              <a:avLst>
                <a:gd name="adj1" fmla="val 50000"/>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 name="AutoShape 32"/>
            <p:cNvCxnSpPr>
              <a:cxnSpLocks noChangeShapeType="1"/>
              <a:stCxn id="48" idx="0"/>
              <a:endCxn id="31" idx="5"/>
            </p:cNvCxnSpPr>
            <p:nvPr/>
          </p:nvCxnSpPr>
          <p:spPr bwMode="auto">
            <a:xfrm flipH="1">
              <a:off x="2082" y="1276"/>
              <a:ext cx="2040" cy="1052"/>
            </a:xfrm>
            <a:prstGeom prst="straightConnector1">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 name="AutoShape 33"/>
            <p:cNvCxnSpPr>
              <a:cxnSpLocks noChangeShapeType="1"/>
              <a:stCxn id="48" idx="2"/>
              <a:endCxn id="28" idx="3"/>
            </p:cNvCxnSpPr>
            <p:nvPr/>
          </p:nvCxnSpPr>
          <p:spPr bwMode="auto">
            <a:xfrm rot="5400000" flipH="1">
              <a:off x="2248" y="2282"/>
              <a:ext cx="172" cy="2135"/>
            </a:xfrm>
            <a:prstGeom prst="bentConnector3">
              <a:avLst>
                <a:gd name="adj1" fmla="val -104924"/>
              </a:avLst>
            </a:prstGeom>
            <a:noFill/>
            <a:ln w="9525">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5" name="AutoShape 34"/>
            <p:cNvCxnSpPr>
              <a:cxnSpLocks noChangeShapeType="1"/>
              <a:stCxn id="48" idx="2"/>
              <a:endCxn id="29" idx="4"/>
            </p:cNvCxnSpPr>
            <p:nvPr/>
          </p:nvCxnSpPr>
          <p:spPr bwMode="auto">
            <a:xfrm flipH="1" flipV="1">
              <a:off x="1962" y="2928"/>
              <a:ext cx="1439" cy="508"/>
            </a:xfrm>
            <a:prstGeom prst="straightConnector1">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AutoShape 35"/>
            <p:cNvCxnSpPr>
              <a:cxnSpLocks noChangeShapeType="1"/>
              <a:stCxn id="48" idx="1"/>
              <a:endCxn id="30" idx="1"/>
            </p:cNvCxnSpPr>
            <p:nvPr/>
          </p:nvCxnSpPr>
          <p:spPr bwMode="auto">
            <a:xfrm rot="10800000" flipV="1">
              <a:off x="1170" y="2356"/>
              <a:ext cx="2591" cy="92"/>
            </a:xfrm>
            <a:prstGeom prst="curvedConnector5">
              <a:avLst>
                <a:gd name="adj1" fmla="val 36101"/>
                <a:gd name="adj2" fmla="val 504500"/>
                <a:gd name="adj3" fmla="val 108048"/>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AutoShape 36"/>
            <p:cNvCxnSpPr>
              <a:cxnSpLocks noChangeShapeType="1"/>
              <a:stCxn id="48" idx="0"/>
              <a:endCxn id="32" idx="0"/>
            </p:cNvCxnSpPr>
            <p:nvPr/>
          </p:nvCxnSpPr>
          <p:spPr bwMode="auto">
            <a:xfrm rot="16200000" flipH="1" flipV="1">
              <a:off x="2468" y="410"/>
              <a:ext cx="788" cy="2520"/>
            </a:xfrm>
            <a:prstGeom prst="curvedConnector3">
              <a:avLst>
                <a:gd name="adj1" fmla="val -22893"/>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48" name="AutoShape 30"/>
          <p:cNvSpPr>
            <a:spLocks noChangeArrowheads="1"/>
          </p:cNvSpPr>
          <p:nvPr/>
        </p:nvSpPr>
        <p:spPr bwMode="auto">
          <a:xfrm>
            <a:off x="4416543" y="2842725"/>
            <a:ext cx="1579563" cy="2736850"/>
          </a:xfrm>
          <a:prstGeom prst="triangle">
            <a:avLst>
              <a:gd name="adj" fmla="val 50000"/>
            </a:avLst>
          </a:prstGeom>
          <a:ln>
            <a:headEnd/>
            <a:tailEnd/>
          </a:ln>
        </p:spPr>
        <p:style>
          <a:lnRef idx="0">
            <a:schemeClr val="accent4"/>
          </a:lnRef>
          <a:fillRef idx="3">
            <a:schemeClr val="accent4"/>
          </a:fillRef>
          <a:effectRef idx="3">
            <a:schemeClr val="accent4"/>
          </a:effectRef>
          <a:fontRef idx="minor">
            <a:schemeClr val="lt1"/>
          </a:fontRef>
        </p:style>
        <p:txBody>
          <a:bodyPr vert="vert270" wrap="none" anchor="ctr"/>
          <a:lstStyle/>
          <a:p>
            <a:pPr>
              <a:buNone/>
            </a:pPr>
            <a:r>
              <a:rPr lang="nl-NL" sz="2000" dirty="0" smtClean="0"/>
              <a:t>Organisatie</a:t>
            </a:r>
            <a:endParaRPr lang="nl-NL" sz="2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90488" y="1328738"/>
            <a:ext cx="9053512" cy="842962"/>
          </a:xfrm>
        </p:spPr>
        <p:txBody>
          <a:bodyPr/>
          <a:lstStyle/>
          <a:p>
            <a:r>
              <a:rPr lang="en-US" altLang="nl-NL" dirty="0" smtClean="0"/>
              <a:t>Stadium </a:t>
            </a:r>
            <a:r>
              <a:rPr lang="en-US" altLang="nl-NL" dirty="0" err="1" smtClean="0"/>
              <a:t>Ambachtelijk</a:t>
            </a:r>
            <a:r>
              <a:rPr lang="en-US" altLang="nl-NL" dirty="0" smtClean="0"/>
              <a:t> </a:t>
            </a:r>
            <a:r>
              <a:rPr lang="en-US" altLang="nl-NL" dirty="0" err="1" smtClean="0"/>
              <a:t>werken</a:t>
            </a:r>
            <a:r>
              <a:rPr lang="en-US" altLang="nl-NL" dirty="0" smtClean="0"/>
              <a:t>:</a:t>
            </a:r>
            <a:endParaRPr lang="en-US" altLang="nl-NL" dirty="0"/>
          </a:p>
        </p:txBody>
      </p:sp>
      <p:sp>
        <p:nvSpPr>
          <p:cNvPr id="134147" name="Rectangle 3"/>
          <p:cNvSpPr>
            <a:spLocks noGrp="1" noChangeArrowheads="1"/>
          </p:cNvSpPr>
          <p:nvPr>
            <p:ph type="body" sz="half" idx="1"/>
          </p:nvPr>
        </p:nvSpPr>
        <p:spPr>
          <a:xfrm>
            <a:off x="107950" y="2453479"/>
            <a:ext cx="4033838" cy="3701259"/>
          </a:xfrm>
        </p:spPr>
        <p:txBody>
          <a:bodyPr/>
          <a:lstStyle/>
          <a:p>
            <a:r>
              <a:rPr lang="en-US" altLang="nl-NL" sz="2400" dirty="0" err="1"/>
              <a:t>Individuele</a:t>
            </a:r>
            <a:r>
              <a:rPr lang="en-US" altLang="nl-NL" sz="2400" dirty="0"/>
              <a:t> </a:t>
            </a:r>
            <a:r>
              <a:rPr lang="en-US" altLang="nl-NL" sz="2400" dirty="0" err="1"/>
              <a:t>uitvoering</a:t>
            </a:r>
            <a:r>
              <a:rPr lang="en-US" altLang="nl-NL" sz="2400" dirty="0"/>
              <a:t> </a:t>
            </a:r>
          </a:p>
          <a:p>
            <a:endParaRPr lang="en-US" altLang="nl-NL" sz="2400" dirty="0"/>
          </a:p>
          <a:p>
            <a:r>
              <a:rPr lang="en-US" altLang="nl-NL" sz="2400" dirty="0" err="1"/>
              <a:t>Heldencultuur</a:t>
            </a:r>
            <a:endParaRPr lang="en-US" altLang="nl-NL" sz="2400" dirty="0"/>
          </a:p>
          <a:p>
            <a:endParaRPr lang="en-US" altLang="nl-NL" sz="2400" dirty="0"/>
          </a:p>
          <a:p>
            <a:r>
              <a:rPr lang="en-US" altLang="nl-NL" sz="2400" dirty="0" err="1"/>
              <a:t>Brandjes</a:t>
            </a:r>
            <a:r>
              <a:rPr lang="en-US" altLang="nl-NL" sz="2400" dirty="0"/>
              <a:t>, </a:t>
            </a:r>
            <a:r>
              <a:rPr lang="en-US" altLang="nl-NL" sz="2400" dirty="0" err="1"/>
              <a:t>branden</a:t>
            </a:r>
            <a:endParaRPr lang="en-US" altLang="nl-NL" sz="2400" dirty="0"/>
          </a:p>
          <a:p>
            <a:endParaRPr lang="en-US" altLang="nl-NL" sz="2400" dirty="0"/>
          </a:p>
          <a:p>
            <a:r>
              <a:rPr lang="en-US" altLang="nl-NL" sz="2400" dirty="0"/>
              <a:t>Focus: </a:t>
            </a:r>
            <a:r>
              <a:rPr lang="en-US" altLang="nl-NL" sz="2400" dirty="0" err="1"/>
              <a:t>eigenbelang</a:t>
            </a:r>
            <a:endParaRPr lang="en-US" altLang="nl-NL" sz="2400" dirty="0"/>
          </a:p>
        </p:txBody>
      </p:sp>
      <p:grpSp>
        <p:nvGrpSpPr>
          <p:cNvPr id="134149" name="Group 5"/>
          <p:cNvGrpSpPr>
            <a:grpSpLocks/>
          </p:cNvGrpSpPr>
          <p:nvPr/>
        </p:nvGrpSpPr>
        <p:grpSpPr bwMode="auto">
          <a:xfrm>
            <a:off x="4470400" y="2453479"/>
            <a:ext cx="4673600" cy="2581275"/>
            <a:chOff x="240" y="1200"/>
            <a:chExt cx="5040" cy="2784"/>
          </a:xfrm>
        </p:grpSpPr>
        <p:sp>
          <p:nvSpPr>
            <p:cNvPr id="134150" name="Oval 6"/>
            <p:cNvSpPr>
              <a:spLocks noChangeArrowheads="1"/>
            </p:cNvSpPr>
            <p:nvPr/>
          </p:nvSpPr>
          <p:spPr bwMode="auto">
            <a:xfrm>
              <a:off x="1632" y="1200"/>
              <a:ext cx="2256" cy="2256"/>
            </a:xfrm>
            <a:prstGeom prst="ellipse">
              <a:avLst/>
            </a:prstGeom>
            <a:solidFill>
              <a:srgbClr val="333399"/>
            </a:solidFill>
            <a:ln w="9525">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Bef>
                  <a:spcPct val="0"/>
                </a:spcBef>
                <a:buClrTx/>
                <a:buSzTx/>
                <a:buFontTx/>
                <a:buNone/>
              </a:pPr>
              <a:endParaRPr lang="nl-NL" altLang="nl-NL" sz="900">
                <a:solidFill>
                  <a:schemeClr val="tx1"/>
                </a:solidFill>
                <a:effectLst/>
                <a:latin typeface="Times New Roman" charset="0"/>
              </a:endParaRPr>
            </a:p>
          </p:txBody>
        </p:sp>
        <p:sp>
          <p:nvSpPr>
            <p:cNvPr id="134151" name="Oval 7"/>
            <p:cNvSpPr>
              <a:spLocks noChangeArrowheads="1"/>
            </p:cNvSpPr>
            <p:nvPr/>
          </p:nvSpPr>
          <p:spPr bwMode="auto">
            <a:xfrm>
              <a:off x="1728" y="1728"/>
              <a:ext cx="672" cy="672"/>
            </a:xfrm>
            <a:prstGeom prst="ellipse">
              <a:avLst/>
            </a:prstGeom>
            <a:solidFill>
              <a:srgbClr val="FFCC00"/>
            </a:solidFill>
            <a:ln w="9525">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134152" name="Oval 8"/>
            <p:cNvSpPr>
              <a:spLocks noChangeArrowheads="1"/>
            </p:cNvSpPr>
            <p:nvPr/>
          </p:nvSpPr>
          <p:spPr bwMode="auto">
            <a:xfrm>
              <a:off x="3072" y="1632"/>
              <a:ext cx="672" cy="672"/>
            </a:xfrm>
            <a:prstGeom prst="ellipse">
              <a:avLst/>
            </a:prstGeom>
            <a:solidFill>
              <a:srgbClr val="FFCC00"/>
            </a:solidFill>
            <a:ln w="9525">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134153" name="Oval 9"/>
            <p:cNvSpPr>
              <a:spLocks noChangeArrowheads="1"/>
            </p:cNvSpPr>
            <p:nvPr/>
          </p:nvSpPr>
          <p:spPr bwMode="auto">
            <a:xfrm>
              <a:off x="2448" y="2448"/>
              <a:ext cx="672" cy="672"/>
            </a:xfrm>
            <a:prstGeom prst="ellipse">
              <a:avLst/>
            </a:prstGeom>
            <a:solidFill>
              <a:srgbClr val="FFCC00"/>
            </a:solidFill>
            <a:ln w="9525">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134154" name="Rectangle 10"/>
            <p:cNvSpPr>
              <a:spLocks noChangeArrowheads="1"/>
            </p:cNvSpPr>
            <p:nvPr/>
          </p:nvSpPr>
          <p:spPr bwMode="auto">
            <a:xfrm>
              <a:off x="240" y="1584"/>
              <a:ext cx="816" cy="528"/>
            </a:xfrm>
            <a:prstGeom prst="rect">
              <a:avLst/>
            </a:prstGeom>
            <a:solidFill>
              <a:srgbClr val="FF9900"/>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Bef>
                  <a:spcPct val="0"/>
                </a:spcBef>
                <a:buClrTx/>
                <a:buSzTx/>
                <a:buFontTx/>
                <a:buNone/>
              </a:pPr>
              <a:r>
                <a:rPr lang="en-US" altLang="nl-NL" sz="1400" b="1">
                  <a:effectLst/>
                  <a:latin typeface="Book Antiqua" charset="0"/>
                </a:rPr>
                <a:t>Afdeling </a:t>
              </a:r>
            </a:p>
            <a:p>
              <a:pPr algn="ctr">
                <a:spcBef>
                  <a:spcPct val="0"/>
                </a:spcBef>
                <a:buClrTx/>
                <a:buSzTx/>
                <a:buFontTx/>
                <a:buNone/>
              </a:pPr>
              <a:r>
                <a:rPr lang="en-US" altLang="nl-NL" sz="1400" b="1">
                  <a:effectLst/>
                  <a:latin typeface="Book Antiqua" charset="0"/>
                </a:rPr>
                <a:t>A</a:t>
              </a:r>
              <a:endParaRPr lang="nl-NL" altLang="nl-NL" sz="1400" b="1">
                <a:effectLst/>
                <a:latin typeface="Book Antiqua" charset="0"/>
              </a:endParaRPr>
            </a:p>
          </p:txBody>
        </p:sp>
        <p:sp>
          <p:nvSpPr>
            <p:cNvPr id="134155" name="Rectangle 11"/>
            <p:cNvSpPr>
              <a:spLocks noChangeArrowheads="1"/>
            </p:cNvSpPr>
            <p:nvPr/>
          </p:nvSpPr>
          <p:spPr bwMode="auto">
            <a:xfrm>
              <a:off x="1680" y="3456"/>
              <a:ext cx="816" cy="528"/>
            </a:xfrm>
            <a:prstGeom prst="rect">
              <a:avLst/>
            </a:prstGeom>
            <a:solidFill>
              <a:srgbClr val="FF9900"/>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Bef>
                  <a:spcPct val="0"/>
                </a:spcBef>
                <a:buClrTx/>
                <a:buSzTx/>
                <a:buFontTx/>
                <a:buNone/>
              </a:pPr>
              <a:r>
                <a:rPr lang="en-US" altLang="nl-NL" sz="1400">
                  <a:effectLst/>
                  <a:latin typeface="Book Antiqua" charset="0"/>
                </a:rPr>
                <a:t>Afdeling</a:t>
              </a:r>
            </a:p>
            <a:p>
              <a:pPr algn="ctr">
                <a:spcBef>
                  <a:spcPct val="0"/>
                </a:spcBef>
                <a:buClrTx/>
                <a:buSzTx/>
                <a:buFontTx/>
                <a:buNone/>
              </a:pPr>
              <a:r>
                <a:rPr lang="en-US" altLang="nl-NL" sz="1400">
                  <a:effectLst/>
                  <a:latin typeface="Book Antiqua" charset="0"/>
                </a:rPr>
                <a:t> B</a:t>
              </a:r>
              <a:endParaRPr lang="nl-NL" altLang="nl-NL" sz="1400">
                <a:effectLst/>
                <a:latin typeface="Book Antiqua" charset="0"/>
              </a:endParaRPr>
            </a:p>
          </p:txBody>
        </p:sp>
        <p:sp>
          <p:nvSpPr>
            <p:cNvPr id="134156" name="Rectangle 12"/>
            <p:cNvSpPr>
              <a:spLocks noChangeArrowheads="1"/>
            </p:cNvSpPr>
            <p:nvPr/>
          </p:nvSpPr>
          <p:spPr bwMode="auto">
            <a:xfrm>
              <a:off x="4464" y="2112"/>
              <a:ext cx="816" cy="528"/>
            </a:xfrm>
            <a:prstGeom prst="rect">
              <a:avLst/>
            </a:prstGeom>
            <a:solidFill>
              <a:srgbClr val="FF9900"/>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Bef>
                  <a:spcPct val="0"/>
                </a:spcBef>
                <a:buClrTx/>
                <a:buSzTx/>
                <a:buFontTx/>
                <a:buNone/>
              </a:pPr>
              <a:r>
                <a:rPr lang="en-US" altLang="nl-NL" sz="1400">
                  <a:effectLst/>
                  <a:latin typeface="Book Antiqua" charset="0"/>
                </a:rPr>
                <a:t>Afdeling </a:t>
              </a:r>
            </a:p>
            <a:p>
              <a:pPr algn="ctr">
                <a:spcBef>
                  <a:spcPct val="0"/>
                </a:spcBef>
                <a:buClrTx/>
                <a:buSzTx/>
                <a:buFontTx/>
                <a:buNone/>
              </a:pPr>
              <a:r>
                <a:rPr lang="en-US" altLang="nl-NL" sz="1400">
                  <a:effectLst/>
                  <a:latin typeface="Book Antiqua" charset="0"/>
                </a:rPr>
                <a:t>C</a:t>
              </a:r>
              <a:endParaRPr lang="nl-NL" altLang="nl-NL" sz="1000">
                <a:effectLst/>
                <a:latin typeface="Book Antiqua" charset="0"/>
              </a:endParaRPr>
            </a:p>
          </p:txBody>
        </p:sp>
        <p:sp>
          <p:nvSpPr>
            <p:cNvPr id="134157" name="Line 13"/>
            <p:cNvSpPr>
              <a:spLocks noChangeShapeType="1"/>
            </p:cNvSpPr>
            <p:nvPr/>
          </p:nvSpPr>
          <p:spPr bwMode="auto">
            <a:xfrm>
              <a:off x="1056" y="1872"/>
              <a:ext cx="672" cy="144"/>
            </a:xfrm>
            <a:prstGeom prst="line">
              <a:avLst/>
            </a:prstGeom>
            <a:noFill/>
            <a:ln w="9525">
              <a:solidFill>
                <a:schemeClr val="bg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134158" name="Line 14"/>
            <p:cNvSpPr>
              <a:spLocks noChangeShapeType="1"/>
            </p:cNvSpPr>
            <p:nvPr/>
          </p:nvSpPr>
          <p:spPr bwMode="auto">
            <a:xfrm flipV="1">
              <a:off x="2064" y="3072"/>
              <a:ext cx="528" cy="384"/>
            </a:xfrm>
            <a:prstGeom prst="line">
              <a:avLst/>
            </a:prstGeom>
            <a:noFill/>
            <a:ln w="9525">
              <a:solidFill>
                <a:schemeClr val="bg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134159" name="Line 15"/>
            <p:cNvSpPr>
              <a:spLocks noChangeShapeType="1"/>
            </p:cNvSpPr>
            <p:nvPr/>
          </p:nvSpPr>
          <p:spPr bwMode="auto">
            <a:xfrm flipH="1" flipV="1">
              <a:off x="3744" y="2064"/>
              <a:ext cx="720" cy="288"/>
            </a:xfrm>
            <a:prstGeom prst="line">
              <a:avLst/>
            </a:prstGeom>
            <a:noFill/>
            <a:ln w="9525">
              <a:solidFill>
                <a:schemeClr val="bg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134160" name="Text Box 16"/>
            <p:cNvSpPr txBox="1">
              <a:spLocks noChangeArrowheads="1"/>
            </p:cNvSpPr>
            <p:nvPr/>
          </p:nvSpPr>
          <p:spPr bwMode="auto">
            <a:xfrm>
              <a:off x="2353" y="2236"/>
              <a:ext cx="767" cy="306"/>
            </a:xfrm>
            <a:prstGeom prst="rect">
              <a:avLst/>
            </a:prstGeom>
            <a:noFill/>
            <a:ln w="952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0"/>
                </a:spcBef>
                <a:buClrTx/>
                <a:buSzTx/>
                <a:buFontTx/>
                <a:buNone/>
              </a:pPr>
              <a:r>
                <a:rPr lang="en-US" altLang="nl-NL" sz="1200" b="1">
                  <a:solidFill>
                    <a:schemeClr val="tx1"/>
                  </a:solidFill>
                  <a:effectLst/>
                  <a:latin typeface="Book Antiqua" charset="0"/>
                </a:rPr>
                <a:t>Prince2</a:t>
              </a:r>
              <a:endParaRPr lang="nl-NL" altLang="nl-NL" sz="900">
                <a:solidFill>
                  <a:schemeClr val="tx1"/>
                </a:solidFill>
                <a:effectLst/>
                <a:latin typeface="Book Antiqua" charset="0"/>
              </a:endParaRPr>
            </a:p>
          </p:txBody>
        </p:sp>
        <p:sp>
          <p:nvSpPr>
            <p:cNvPr id="134161" name="Text Box 17"/>
            <p:cNvSpPr txBox="1">
              <a:spLocks noChangeArrowheads="1"/>
            </p:cNvSpPr>
            <p:nvPr/>
          </p:nvSpPr>
          <p:spPr bwMode="auto">
            <a:xfrm>
              <a:off x="1824" y="2931"/>
              <a:ext cx="708" cy="339"/>
            </a:xfrm>
            <a:prstGeom prst="rect">
              <a:avLst/>
            </a:prstGeom>
            <a:noFill/>
            <a:ln w="952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0"/>
                </a:spcBef>
                <a:buClrTx/>
                <a:buSzTx/>
                <a:buFontTx/>
                <a:buNone/>
              </a:pPr>
              <a:r>
                <a:rPr lang="en-US" altLang="nl-NL" sz="1400" b="1">
                  <a:solidFill>
                    <a:schemeClr val="tx1"/>
                  </a:solidFill>
                  <a:effectLst/>
                  <a:latin typeface="Book Antiqua" charset="0"/>
                </a:rPr>
                <a:t>PMW</a:t>
              </a:r>
              <a:endParaRPr lang="nl-NL" altLang="nl-NL" sz="900">
                <a:solidFill>
                  <a:schemeClr val="tx1"/>
                </a:solidFill>
                <a:effectLst/>
                <a:latin typeface="Book Antiqua" charset="0"/>
              </a:endParaRPr>
            </a:p>
          </p:txBody>
        </p:sp>
        <p:sp>
          <p:nvSpPr>
            <p:cNvPr id="134162" name="Text Box 18"/>
            <p:cNvSpPr txBox="1">
              <a:spLocks noChangeArrowheads="1"/>
            </p:cNvSpPr>
            <p:nvPr/>
          </p:nvSpPr>
          <p:spPr bwMode="auto">
            <a:xfrm>
              <a:off x="3215" y="2727"/>
              <a:ext cx="502" cy="307"/>
            </a:xfrm>
            <a:prstGeom prst="rect">
              <a:avLst/>
            </a:prstGeom>
            <a:noFill/>
            <a:ln w="952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0"/>
                </a:spcBef>
                <a:buClrTx/>
                <a:buSzTx/>
                <a:buFontTx/>
                <a:buNone/>
              </a:pPr>
              <a:r>
                <a:rPr lang="en-US" altLang="nl-NL" sz="1200" b="1">
                  <a:solidFill>
                    <a:schemeClr val="tx1"/>
                  </a:solidFill>
                  <a:effectLst/>
                  <a:latin typeface="Times New Roman" charset="0"/>
                </a:rPr>
                <a:t>JBF</a:t>
              </a:r>
              <a:endParaRPr lang="nl-NL" altLang="nl-NL" sz="900">
                <a:solidFill>
                  <a:schemeClr val="tx1"/>
                </a:solidFill>
                <a:effectLst/>
                <a:latin typeface="Times New Roman" charset="0"/>
              </a:endParaRPr>
            </a:p>
          </p:txBody>
        </p:sp>
        <p:sp>
          <p:nvSpPr>
            <p:cNvPr id="134163" name="Text Box 19"/>
            <p:cNvSpPr txBox="1">
              <a:spLocks noChangeArrowheads="1"/>
            </p:cNvSpPr>
            <p:nvPr/>
          </p:nvSpPr>
          <p:spPr bwMode="auto">
            <a:xfrm>
              <a:off x="2353" y="1585"/>
              <a:ext cx="953" cy="339"/>
            </a:xfrm>
            <a:prstGeom prst="rect">
              <a:avLst/>
            </a:prstGeom>
            <a:noFill/>
            <a:ln w="952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0"/>
                </a:spcBef>
                <a:buClrTx/>
                <a:buSzTx/>
                <a:buFontTx/>
                <a:buNone/>
              </a:pPr>
              <a:r>
                <a:rPr lang="en-US" altLang="nl-NL" sz="1400" b="1">
                  <a:solidFill>
                    <a:schemeClr val="tx1"/>
                  </a:solidFill>
                  <a:effectLst/>
                  <a:latin typeface="Book Antiqua" charset="0"/>
                </a:rPr>
                <a:t>PMBOK</a:t>
              </a:r>
              <a:endParaRPr lang="nl-NL" altLang="nl-NL" sz="900">
                <a:solidFill>
                  <a:schemeClr val="tx1"/>
                </a:solidFill>
                <a:effectLst/>
                <a:latin typeface="Book Antiqua" charset="0"/>
              </a:endParaRP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5" name="Rectangle 5"/>
          <p:cNvSpPr>
            <a:spLocks noGrp="1" noChangeArrowheads="1"/>
          </p:cNvSpPr>
          <p:nvPr>
            <p:ph type="title"/>
          </p:nvPr>
        </p:nvSpPr>
        <p:spPr/>
        <p:txBody>
          <a:bodyPr/>
          <a:lstStyle/>
          <a:p>
            <a:r>
              <a:rPr lang="nl-NL" altLang="nl-NL"/>
              <a:t>Control Ambachtelijk</a:t>
            </a:r>
          </a:p>
        </p:txBody>
      </p:sp>
      <p:sp>
        <p:nvSpPr>
          <p:cNvPr id="61446" name="Rectangle 6"/>
          <p:cNvSpPr>
            <a:spLocks noGrp="1" noChangeArrowheads="1"/>
          </p:cNvSpPr>
          <p:nvPr>
            <p:ph type="body" sz="half" idx="1"/>
          </p:nvPr>
        </p:nvSpPr>
        <p:spPr>
          <a:xfrm>
            <a:off x="191077" y="2197100"/>
            <a:ext cx="4033838" cy="3373438"/>
          </a:xfrm>
        </p:spPr>
        <p:txBody>
          <a:bodyPr/>
          <a:lstStyle/>
          <a:p>
            <a:pPr>
              <a:lnSpc>
                <a:spcPct val="90000"/>
              </a:lnSpc>
            </a:pPr>
            <a:r>
              <a:rPr lang="nl-NL" altLang="nl-NL" sz="2400" dirty="0"/>
              <a:t>Per project</a:t>
            </a:r>
          </a:p>
          <a:p>
            <a:pPr>
              <a:lnSpc>
                <a:spcPct val="90000"/>
              </a:lnSpc>
            </a:pPr>
            <a:endParaRPr lang="nl-NL" altLang="nl-NL" sz="2400" dirty="0"/>
          </a:p>
          <a:p>
            <a:pPr>
              <a:lnSpc>
                <a:spcPct val="90000"/>
              </a:lnSpc>
            </a:pPr>
            <a:r>
              <a:rPr lang="nl-NL" altLang="nl-NL" sz="2400" dirty="0"/>
              <a:t>Geen standaard afrekenmethode</a:t>
            </a:r>
          </a:p>
          <a:p>
            <a:pPr>
              <a:lnSpc>
                <a:spcPct val="90000"/>
              </a:lnSpc>
            </a:pPr>
            <a:endParaRPr lang="nl-NL" altLang="nl-NL" sz="2400" dirty="0"/>
          </a:p>
          <a:p>
            <a:pPr>
              <a:lnSpc>
                <a:spcPct val="90000"/>
              </a:lnSpc>
            </a:pPr>
            <a:r>
              <a:rPr lang="nl-NL" altLang="nl-NL" sz="2400" dirty="0"/>
              <a:t>Cijfers per </a:t>
            </a:r>
            <a:r>
              <a:rPr lang="nl-NL" altLang="nl-NL" sz="2400" dirty="0" smtClean="0"/>
              <a:t>project</a:t>
            </a:r>
          </a:p>
          <a:p>
            <a:pPr>
              <a:lnSpc>
                <a:spcPct val="90000"/>
              </a:lnSpc>
            </a:pPr>
            <a:endParaRPr lang="nl-NL" altLang="nl-NL" sz="2400" dirty="0"/>
          </a:p>
          <a:p>
            <a:pPr>
              <a:lnSpc>
                <a:spcPct val="90000"/>
              </a:lnSpc>
            </a:pPr>
            <a:r>
              <a:rPr lang="nl-NL" altLang="nl-NL" sz="2400" dirty="0" smtClean="0"/>
              <a:t>Geen trend-informatie</a:t>
            </a:r>
            <a:endParaRPr lang="nl-NL" altLang="nl-NL" sz="2400" dirty="0"/>
          </a:p>
          <a:p>
            <a:pPr>
              <a:lnSpc>
                <a:spcPct val="90000"/>
              </a:lnSpc>
            </a:pPr>
            <a:endParaRPr lang="nl-NL" altLang="nl-NL" sz="2400" dirty="0"/>
          </a:p>
          <a:p>
            <a:pPr>
              <a:lnSpc>
                <a:spcPct val="90000"/>
              </a:lnSpc>
            </a:pPr>
            <a:r>
              <a:rPr lang="nl-NL" altLang="nl-NL" sz="2400" dirty="0"/>
              <a:t>Stuurgroepen </a:t>
            </a:r>
            <a:r>
              <a:rPr lang="nl-NL" altLang="nl-NL" sz="2400" dirty="0" smtClean="0"/>
              <a:t>bemensing ad </a:t>
            </a:r>
            <a:r>
              <a:rPr lang="nl-NL" altLang="nl-NL" sz="2400" dirty="0"/>
              <a:t>hoc</a:t>
            </a:r>
          </a:p>
          <a:p>
            <a:pPr>
              <a:lnSpc>
                <a:spcPct val="90000"/>
              </a:lnSpc>
            </a:pPr>
            <a:endParaRPr lang="nl-NL" altLang="nl-NL" sz="2400" dirty="0"/>
          </a:p>
        </p:txBody>
      </p:sp>
      <p:graphicFrame>
        <p:nvGraphicFramePr>
          <p:cNvPr id="61452" name="Object 12"/>
          <p:cNvGraphicFramePr>
            <a:graphicFrameLocks noChangeAspect="1"/>
          </p:cNvGraphicFramePr>
          <p:nvPr>
            <p:ph type="clipArt" sz="half" idx="2"/>
            <p:extLst>
              <p:ext uri="{D42A27DB-BD31-4B8C-83A1-F6EECF244321}">
                <p14:modId xmlns:p14="http://schemas.microsoft.com/office/powerpoint/2010/main" val="1346470445"/>
              </p:ext>
            </p:extLst>
          </p:nvPr>
        </p:nvGraphicFramePr>
        <p:xfrm>
          <a:off x="6132025" y="1364936"/>
          <a:ext cx="3011975" cy="2553030"/>
        </p:xfrm>
        <a:graphic>
          <a:graphicData uri="http://schemas.openxmlformats.org/presentationml/2006/ole">
            <mc:AlternateContent xmlns:mc="http://schemas.openxmlformats.org/markup-compatibility/2006">
              <mc:Choice xmlns:v="urn:schemas-microsoft-com:vml" Requires="v">
                <p:oleObj spid="_x0000_s61456" name="Clip" r:id="rId4" imgW="2169720" imgH="2374920" progId="MS_ClipArt_Gallery.5">
                  <p:embed/>
                </p:oleObj>
              </mc:Choice>
              <mc:Fallback>
                <p:oleObj name="Clip" r:id="rId4" imgW="2169720" imgH="2374920" progId="MS_ClipArt_Gallery.5">
                  <p:embed/>
                  <p:pic>
                    <p:nvPicPr>
                      <p:cNvPr id="0" name="Object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32025" y="1364936"/>
                        <a:ext cx="3011975" cy="2553030"/>
                      </a:xfrm>
                      <a:prstGeom prst="rect">
                        <a:avLst/>
                      </a:prstGeom>
                      <a:noFill/>
                      <a:ln>
                        <a:noFill/>
                      </a:ln>
                      <a:effectLst/>
                    </p:spPr>
                  </p:pic>
                </p:oleObj>
              </mc:Fallback>
            </mc:AlternateContent>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nl-NL" altLang="nl-NL"/>
              <a:t>Organisatie Ambachtelijk</a:t>
            </a:r>
          </a:p>
        </p:txBody>
      </p:sp>
      <p:sp>
        <p:nvSpPr>
          <p:cNvPr id="68611" name="Rectangle 3"/>
          <p:cNvSpPr>
            <a:spLocks noGrp="1" noChangeArrowheads="1"/>
          </p:cNvSpPr>
          <p:nvPr>
            <p:ph type="body" sz="half" idx="1"/>
          </p:nvPr>
        </p:nvSpPr>
        <p:spPr>
          <a:xfrm>
            <a:off x="107950" y="2781300"/>
            <a:ext cx="4033838" cy="3373438"/>
          </a:xfrm>
        </p:spPr>
        <p:txBody>
          <a:bodyPr/>
          <a:lstStyle/>
          <a:p>
            <a:pPr>
              <a:lnSpc>
                <a:spcPct val="90000"/>
              </a:lnSpc>
            </a:pPr>
            <a:r>
              <a:rPr lang="nl-NL" altLang="nl-NL" sz="2400"/>
              <a:t>Varieert per project </a:t>
            </a:r>
          </a:p>
          <a:p>
            <a:pPr>
              <a:lnSpc>
                <a:spcPct val="90000"/>
              </a:lnSpc>
            </a:pPr>
            <a:r>
              <a:rPr lang="nl-NL" altLang="nl-NL" sz="2400"/>
              <a:t>Elementen wisselend</a:t>
            </a:r>
            <a:endParaRPr lang="nl-NL" altLang="nl-NL" sz="2800"/>
          </a:p>
          <a:p>
            <a:pPr lvl="2">
              <a:lnSpc>
                <a:spcPct val="90000"/>
              </a:lnSpc>
            </a:pPr>
            <a:r>
              <a:rPr lang="nl-NL" altLang="nl-NL" sz="2000"/>
              <a:t>stuurgroep </a:t>
            </a:r>
          </a:p>
          <a:p>
            <a:pPr lvl="2">
              <a:lnSpc>
                <a:spcPct val="90000"/>
              </a:lnSpc>
            </a:pPr>
            <a:r>
              <a:rPr lang="nl-NL" altLang="nl-NL" sz="2000"/>
              <a:t>projectleiders</a:t>
            </a:r>
          </a:p>
          <a:p>
            <a:pPr lvl="2">
              <a:lnSpc>
                <a:spcPct val="90000"/>
              </a:lnSpc>
            </a:pPr>
            <a:r>
              <a:rPr lang="nl-NL" altLang="nl-NL" sz="2000"/>
              <a:t>projectmanagers</a:t>
            </a:r>
          </a:p>
          <a:p>
            <a:pPr lvl="2">
              <a:lnSpc>
                <a:spcPct val="90000"/>
              </a:lnSpc>
            </a:pPr>
            <a:r>
              <a:rPr lang="nl-NL" altLang="nl-NL" sz="2000"/>
              <a:t>gebruikersgroepen</a:t>
            </a:r>
          </a:p>
          <a:p>
            <a:pPr>
              <a:lnSpc>
                <a:spcPct val="90000"/>
              </a:lnSpc>
            </a:pPr>
            <a:r>
              <a:rPr lang="nl-NL" altLang="nl-NL" sz="2400"/>
              <a:t>Ontbrekende standaards en richtlijnen</a:t>
            </a:r>
            <a:endParaRPr lang="nl-NL" altLang="nl-NL" sz="2800"/>
          </a:p>
          <a:p>
            <a:pPr lvl="2">
              <a:lnSpc>
                <a:spcPct val="90000"/>
              </a:lnSpc>
              <a:buFontTx/>
              <a:buNone/>
            </a:pPr>
            <a:endParaRPr lang="nl-NL" altLang="nl-NL" sz="2000"/>
          </a:p>
        </p:txBody>
      </p:sp>
      <p:graphicFrame>
        <p:nvGraphicFramePr>
          <p:cNvPr id="68613" name="Object 5"/>
          <p:cNvGraphicFramePr>
            <a:graphicFrameLocks noChangeAspect="1"/>
          </p:cNvGraphicFramePr>
          <p:nvPr>
            <p:ph type="clipArt" sz="half" idx="2"/>
            <p:extLst>
              <p:ext uri="{D42A27DB-BD31-4B8C-83A1-F6EECF244321}">
                <p14:modId xmlns:p14="http://schemas.microsoft.com/office/powerpoint/2010/main" val="1866079771"/>
              </p:ext>
            </p:extLst>
          </p:nvPr>
        </p:nvGraphicFramePr>
        <p:xfrm>
          <a:off x="4708525" y="3474720"/>
          <a:ext cx="4020318" cy="1654493"/>
        </p:xfrm>
        <a:graphic>
          <a:graphicData uri="http://schemas.openxmlformats.org/presentationml/2006/ole">
            <mc:AlternateContent xmlns:mc="http://schemas.openxmlformats.org/markup-compatibility/2006">
              <mc:Choice xmlns:v="urn:schemas-microsoft-com:vml" Requires="v">
                <p:oleObj spid="_x0000_s68616" name="Microsoft Organization Chart" r:id="rId4" imgW="5676900" imgH="2336800" progId="MSOrgChart.2">
                  <p:embed followColorScheme="full"/>
                </p:oleObj>
              </mc:Choice>
              <mc:Fallback>
                <p:oleObj name="Microsoft Organization Chart" r:id="rId4" imgW="5676900" imgH="2336800" progId="MSOrgChart.2">
                  <p:embed followColorScheme="full"/>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8525" y="3474720"/>
                        <a:ext cx="4020318" cy="1654493"/>
                      </a:xfrm>
                      <a:prstGeom prst="rect">
                        <a:avLst/>
                      </a:prstGeom>
                      <a:noFill/>
                      <a:ln w="9525">
                        <a:solidFill>
                          <a:schemeClr val="bg2"/>
                        </a:solidFill>
                        <a:miter lim="800000"/>
                        <a:headEnd/>
                        <a:tailEnd/>
                      </a:ln>
                      <a:effectLst/>
                    </p:spPr>
                  </p:pic>
                </p:oleObj>
              </mc:Fallback>
            </mc:AlternateContent>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r>
              <a:rPr lang="nl-NL" altLang="nl-NL"/>
              <a:t>Cultuur Ambachtelijk</a:t>
            </a:r>
          </a:p>
        </p:txBody>
      </p:sp>
      <p:sp>
        <p:nvSpPr>
          <p:cNvPr id="99331" name="Rectangle 3"/>
          <p:cNvSpPr>
            <a:spLocks noGrp="1" noChangeArrowheads="1"/>
          </p:cNvSpPr>
          <p:nvPr>
            <p:ph type="body" sz="half" idx="1"/>
          </p:nvPr>
        </p:nvSpPr>
        <p:spPr>
          <a:xfrm>
            <a:off x="107950" y="2781300"/>
            <a:ext cx="4033838" cy="3373438"/>
          </a:xfrm>
        </p:spPr>
        <p:txBody>
          <a:bodyPr/>
          <a:lstStyle/>
          <a:p>
            <a:pPr>
              <a:lnSpc>
                <a:spcPct val="90000"/>
              </a:lnSpc>
            </a:pPr>
            <a:r>
              <a:rPr lang="nl-NL" altLang="nl-NL" sz="2400" b="1"/>
              <a:t>Basis: Ieder voor zich</a:t>
            </a:r>
            <a:endParaRPr lang="nl-NL" altLang="nl-NL" sz="2400"/>
          </a:p>
          <a:p>
            <a:pPr>
              <a:lnSpc>
                <a:spcPct val="90000"/>
              </a:lnSpc>
            </a:pPr>
            <a:endParaRPr lang="nl-NL" altLang="nl-NL" sz="2400"/>
          </a:p>
          <a:p>
            <a:pPr>
              <a:lnSpc>
                <a:spcPct val="90000"/>
              </a:lnSpc>
            </a:pPr>
            <a:r>
              <a:rPr lang="nl-NL" altLang="nl-NL" sz="2400"/>
              <a:t>Persoonsgericht</a:t>
            </a:r>
          </a:p>
          <a:p>
            <a:pPr>
              <a:lnSpc>
                <a:spcPct val="90000"/>
              </a:lnSpc>
            </a:pPr>
            <a:endParaRPr lang="nl-NL" altLang="nl-NL" sz="2400"/>
          </a:p>
          <a:p>
            <a:pPr>
              <a:lnSpc>
                <a:spcPct val="90000"/>
              </a:lnSpc>
            </a:pPr>
            <a:r>
              <a:rPr lang="nl-NL" altLang="nl-NL" sz="2400"/>
              <a:t>Afrekening op incidenten </a:t>
            </a:r>
          </a:p>
          <a:p>
            <a:pPr>
              <a:lnSpc>
                <a:spcPct val="90000"/>
              </a:lnSpc>
            </a:pPr>
            <a:endParaRPr lang="nl-NL" altLang="nl-NL" sz="2400"/>
          </a:p>
          <a:p>
            <a:pPr>
              <a:lnSpc>
                <a:spcPct val="90000"/>
              </a:lnSpc>
            </a:pPr>
            <a:r>
              <a:rPr lang="nl-NL" altLang="nl-NL" sz="2400"/>
              <a:t>Individuele prestaties </a:t>
            </a:r>
          </a:p>
          <a:p>
            <a:pPr>
              <a:lnSpc>
                <a:spcPct val="90000"/>
              </a:lnSpc>
            </a:pPr>
            <a:endParaRPr lang="nl-NL" altLang="nl-NL" sz="2400"/>
          </a:p>
        </p:txBody>
      </p:sp>
      <p:graphicFrame>
        <p:nvGraphicFramePr>
          <p:cNvPr id="99332" name="Object 4"/>
          <p:cNvGraphicFramePr>
            <a:graphicFrameLocks noChangeAspect="1"/>
          </p:cNvGraphicFramePr>
          <p:nvPr>
            <p:ph type="clipArt" sz="half" idx="2"/>
            <p:extLst>
              <p:ext uri="{D42A27DB-BD31-4B8C-83A1-F6EECF244321}">
                <p14:modId xmlns:p14="http://schemas.microsoft.com/office/powerpoint/2010/main" val="2235707440"/>
              </p:ext>
            </p:extLst>
          </p:nvPr>
        </p:nvGraphicFramePr>
        <p:xfrm>
          <a:off x="6032127" y="1404620"/>
          <a:ext cx="3111873" cy="2504440"/>
        </p:xfrm>
        <a:graphic>
          <a:graphicData uri="http://schemas.openxmlformats.org/presentationml/2006/ole">
            <mc:AlternateContent xmlns:mc="http://schemas.openxmlformats.org/markup-compatibility/2006">
              <mc:Choice xmlns:v="urn:schemas-microsoft-com:vml" Requires="v">
                <p:oleObj spid="_x0000_s99335" name="Clip" r:id="rId4" imgW="3195720" imgH="3321000" progId="MS_ClipArt_Gallery.5">
                  <p:embed/>
                </p:oleObj>
              </mc:Choice>
              <mc:Fallback>
                <p:oleObj name="Clip" r:id="rId4" imgW="3195720" imgH="3321000" progId="MS_ClipArt_Gallery.5">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32127" y="1404620"/>
                        <a:ext cx="3111873" cy="2504440"/>
                      </a:xfrm>
                      <a:prstGeom prst="rect">
                        <a:avLst/>
                      </a:prstGeom>
                    </p:spPr>
                  </p:pic>
                </p:oleObj>
              </mc:Fallback>
            </mc:AlternateContent>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r>
              <a:rPr lang="nl-NL" altLang="nl-NL"/>
              <a:t>Verbetering Ambachtelijk</a:t>
            </a:r>
          </a:p>
        </p:txBody>
      </p:sp>
      <p:sp>
        <p:nvSpPr>
          <p:cNvPr id="130051" name="Rectangle 3"/>
          <p:cNvSpPr>
            <a:spLocks noGrp="1" noChangeArrowheads="1"/>
          </p:cNvSpPr>
          <p:nvPr>
            <p:ph type="body" idx="1"/>
          </p:nvPr>
        </p:nvSpPr>
        <p:spPr/>
        <p:txBody>
          <a:bodyPr/>
          <a:lstStyle/>
          <a:p>
            <a:r>
              <a:rPr lang="nl-NL" altLang="nl-NL" dirty="0" smtClean="0"/>
              <a:t>Invoeren </a:t>
            </a:r>
            <a:r>
              <a:rPr lang="nl-NL" altLang="nl-NL" dirty="0" err="1" smtClean="0"/>
              <a:t>Earned</a:t>
            </a:r>
            <a:r>
              <a:rPr lang="nl-NL" altLang="nl-NL" dirty="0" smtClean="0"/>
              <a:t> </a:t>
            </a:r>
            <a:r>
              <a:rPr lang="nl-NL" altLang="nl-NL" dirty="0"/>
              <a:t>Value Management</a:t>
            </a:r>
          </a:p>
          <a:p>
            <a:endParaRPr lang="nl-NL" altLang="nl-NL" dirty="0"/>
          </a:p>
          <a:p>
            <a:r>
              <a:rPr lang="nl-NL" altLang="nl-NL" dirty="0" smtClean="0"/>
              <a:t>Standaardisatie van projectmanagement methode</a:t>
            </a:r>
            <a:endParaRPr lang="en-US" altLang="nl-NL"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p:txBody>
          <a:bodyPr/>
          <a:lstStyle/>
          <a:p>
            <a:r>
              <a:rPr lang="en-US" altLang="nl-NL"/>
              <a:t>Projecten-’lopende band’</a:t>
            </a:r>
          </a:p>
        </p:txBody>
      </p:sp>
      <p:sp>
        <p:nvSpPr>
          <p:cNvPr id="21" name="Oval 39"/>
          <p:cNvSpPr>
            <a:spLocks noChangeArrowheads="1"/>
          </p:cNvSpPr>
          <p:nvPr/>
        </p:nvSpPr>
        <p:spPr bwMode="auto">
          <a:xfrm>
            <a:off x="1552468" y="2934010"/>
            <a:ext cx="2420938" cy="2736850"/>
          </a:xfrm>
          <a:prstGeom prst="ellipse">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endParaRPr lang="nl-NL"/>
          </a:p>
        </p:txBody>
      </p:sp>
      <p:grpSp>
        <p:nvGrpSpPr>
          <p:cNvPr id="22" name="Group 42"/>
          <p:cNvGrpSpPr>
            <a:grpSpLocks/>
          </p:cNvGrpSpPr>
          <p:nvPr/>
        </p:nvGrpSpPr>
        <p:grpSpPr bwMode="auto">
          <a:xfrm>
            <a:off x="1958868" y="3449948"/>
            <a:ext cx="1420813" cy="1763712"/>
            <a:chOff x="1104" y="2064"/>
            <a:chExt cx="1296" cy="1392"/>
          </a:xfrm>
        </p:grpSpPr>
        <p:sp>
          <p:nvSpPr>
            <p:cNvPr id="23" name="AutoShape 24"/>
            <p:cNvSpPr>
              <a:spLocks noChangeArrowheads="1"/>
            </p:cNvSpPr>
            <p:nvPr/>
          </p:nvSpPr>
          <p:spPr bwMode="auto">
            <a:xfrm>
              <a:off x="1152" y="2832"/>
              <a:ext cx="336" cy="432"/>
            </a:xfrm>
            <a:prstGeom prst="triangle">
              <a:avLst>
                <a:gd name="adj" fmla="val 50000"/>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4" name="AutoShape 25"/>
            <p:cNvSpPr>
              <a:spLocks noChangeArrowheads="1"/>
            </p:cNvSpPr>
            <p:nvPr/>
          </p:nvSpPr>
          <p:spPr bwMode="auto">
            <a:xfrm>
              <a:off x="1776" y="2640"/>
              <a:ext cx="240" cy="288"/>
            </a:xfrm>
            <a:prstGeom prst="triangle">
              <a:avLst>
                <a:gd name="adj" fmla="val 50000"/>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5" name="AutoShape 26"/>
            <p:cNvSpPr>
              <a:spLocks noChangeArrowheads="1"/>
            </p:cNvSpPr>
            <p:nvPr/>
          </p:nvSpPr>
          <p:spPr bwMode="auto">
            <a:xfrm>
              <a:off x="1104" y="2256"/>
              <a:ext cx="480" cy="384"/>
            </a:xfrm>
            <a:prstGeom prst="triangle">
              <a:avLst>
                <a:gd name="adj" fmla="val 50000"/>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6" name="AutoShape 27"/>
            <p:cNvSpPr>
              <a:spLocks noChangeArrowheads="1"/>
            </p:cNvSpPr>
            <p:nvPr/>
          </p:nvSpPr>
          <p:spPr bwMode="auto">
            <a:xfrm>
              <a:off x="1776" y="2064"/>
              <a:ext cx="480" cy="528"/>
            </a:xfrm>
            <a:prstGeom prst="triangle">
              <a:avLst>
                <a:gd name="adj" fmla="val 50000"/>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vert270" wrap="none" anchor="ctr"/>
            <a:lstStyle/>
            <a:p>
              <a:pPr>
                <a:buNone/>
              </a:pPr>
              <a:r>
                <a:rPr lang="nl-NL" sz="1200" dirty="0" smtClean="0"/>
                <a:t>Project</a:t>
              </a:r>
              <a:endParaRPr lang="nl-NL" sz="1200" dirty="0"/>
            </a:p>
          </p:txBody>
        </p:sp>
        <p:sp>
          <p:nvSpPr>
            <p:cNvPr id="27" name="AutoShape 28"/>
            <p:cNvSpPr>
              <a:spLocks noChangeArrowheads="1"/>
            </p:cNvSpPr>
            <p:nvPr/>
          </p:nvSpPr>
          <p:spPr bwMode="auto">
            <a:xfrm>
              <a:off x="1488" y="2064"/>
              <a:ext cx="336" cy="288"/>
            </a:xfrm>
            <a:prstGeom prst="triangle">
              <a:avLst>
                <a:gd name="adj" fmla="val 50000"/>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8" name="AutoShape 29"/>
            <p:cNvSpPr>
              <a:spLocks noChangeArrowheads="1"/>
            </p:cNvSpPr>
            <p:nvPr/>
          </p:nvSpPr>
          <p:spPr bwMode="auto">
            <a:xfrm>
              <a:off x="1776" y="3024"/>
              <a:ext cx="624" cy="432"/>
            </a:xfrm>
            <a:prstGeom prst="triangle">
              <a:avLst>
                <a:gd name="adj" fmla="val 50000"/>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9" name="AutoShape 41"/>
            <p:cNvSpPr>
              <a:spLocks noChangeArrowheads="1"/>
            </p:cNvSpPr>
            <p:nvPr/>
          </p:nvSpPr>
          <p:spPr bwMode="auto">
            <a:xfrm>
              <a:off x="1464" y="2728"/>
              <a:ext cx="312" cy="448"/>
            </a:xfrm>
            <a:prstGeom prst="triangle">
              <a:avLst>
                <a:gd name="adj" fmla="val 50000"/>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grpSp>
      <p:grpSp>
        <p:nvGrpSpPr>
          <p:cNvPr id="30" name="Groep 29"/>
          <p:cNvGrpSpPr/>
          <p:nvPr/>
        </p:nvGrpSpPr>
        <p:grpSpPr>
          <a:xfrm>
            <a:off x="1933468" y="3753160"/>
            <a:ext cx="1498600" cy="1663700"/>
            <a:chOff x="4114800" y="4102100"/>
            <a:chExt cx="1498600" cy="1663700"/>
          </a:xfrm>
        </p:grpSpPr>
        <p:sp>
          <p:nvSpPr>
            <p:cNvPr id="31" name="Oval 44"/>
            <p:cNvSpPr>
              <a:spLocks noChangeArrowheads="1"/>
            </p:cNvSpPr>
            <p:nvPr/>
          </p:nvSpPr>
          <p:spPr bwMode="auto">
            <a:xfrm>
              <a:off x="4876800" y="5143500"/>
              <a:ext cx="736600" cy="622300"/>
            </a:xfrm>
            <a:prstGeom prst="ellipse">
              <a:avLst/>
            </a:prstGeom>
            <a:solidFill>
              <a:srgbClr val="FF6565">
                <a:alpha val="50000"/>
              </a:srgbClr>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32" name="Oval 45"/>
            <p:cNvSpPr>
              <a:spLocks noChangeArrowheads="1"/>
            </p:cNvSpPr>
            <p:nvPr/>
          </p:nvSpPr>
          <p:spPr bwMode="auto">
            <a:xfrm>
              <a:off x="4114800" y="4902200"/>
              <a:ext cx="457200" cy="457200"/>
            </a:xfrm>
            <a:prstGeom prst="ellipse">
              <a:avLst/>
            </a:prstGeom>
            <a:solidFill>
              <a:srgbClr val="FF6565">
                <a:alpha val="50000"/>
              </a:srgbClr>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33" name="Oval 46"/>
            <p:cNvSpPr>
              <a:spLocks noChangeArrowheads="1"/>
            </p:cNvSpPr>
            <p:nvPr/>
          </p:nvSpPr>
          <p:spPr bwMode="auto">
            <a:xfrm>
              <a:off x="4457700" y="4787900"/>
              <a:ext cx="457200" cy="457200"/>
            </a:xfrm>
            <a:prstGeom prst="ellipse">
              <a:avLst/>
            </a:prstGeom>
            <a:solidFill>
              <a:srgbClr val="FF6565">
                <a:alpha val="50000"/>
              </a:srgbClr>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34" name="Oval 47"/>
            <p:cNvSpPr>
              <a:spLocks noChangeArrowheads="1"/>
            </p:cNvSpPr>
            <p:nvPr/>
          </p:nvSpPr>
          <p:spPr bwMode="auto">
            <a:xfrm>
              <a:off x="4914900" y="4102100"/>
              <a:ext cx="457200" cy="457200"/>
            </a:xfrm>
            <a:prstGeom prst="ellipse">
              <a:avLst/>
            </a:prstGeom>
            <a:solidFill>
              <a:srgbClr val="FF6565">
                <a:alpha val="50000"/>
              </a:srgbClr>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35" name="Oval 48"/>
            <p:cNvSpPr>
              <a:spLocks noChangeArrowheads="1"/>
            </p:cNvSpPr>
            <p:nvPr/>
          </p:nvSpPr>
          <p:spPr bwMode="auto">
            <a:xfrm>
              <a:off x="4191000" y="4203700"/>
              <a:ext cx="457200" cy="457200"/>
            </a:xfrm>
            <a:prstGeom prst="ellipse">
              <a:avLst/>
            </a:prstGeom>
            <a:solidFill>
              <a:srgbClr val="FF6565">
                <a:alpha val="50000"/>
              </a:srgbClr>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grpSp>
      <p:grpSp>
        <p:nvGrpSpPr>
          <p:cNvPr id="36" name="Group 40"/>
          <p:cNvGrpSpPr>
            <a:grpSpLocks/>
          </p:cNvGrpSpPr>
          <p:nvPr/>
        </p:nvGrpSpPr>
        <p:grpSpPr bwMode="auto">
          <a:xfrm>
            <a:off x="2090181" y="2451469"/>
            <a:ext cx="3235548" cy="2736850"/>
            <a:chOff x="1170" y="1276"/>
            <a:chExt cx="2952" cy="2160"/>
          </a:xfrm>
        </p:grpSpPr>
        <p:cxnSp>
          <p:nvCxnSpPr>
            <p:cNvPr id="37" name="AutoShape 31"/>
            <p:cNvCxnSpPr>
              <a:cxnSpLocks noChangeShapeType="1"/>
              <a:stCxn id="43" idx="1"/>
              <a:endCxn id="28" idx="5"/>
            </p:cNvCxnSpPr>
            <p:nvPr/>
          </p:nvCxnSpPr>
          <p:spPr bwMode="auto">
            <a:xfrm rot="10800000" flipV="1">
              <a:off x="2190" y="2356"/>
              <a:ext cx="1571" cy="884"/>
            </a:xfrm>
            <a:prstGeom prst="curvedConnector3">
              <a:avLst>
                <a:gd name="adj1" fmla="val 50000"/>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AutoShape 32"/>
            <p:cNvCxnSpPr>
              <a:cxnSpLocks noChangeShapeType="1"/>
              <a:stCxn id="43" idx="0"/>
              <a:endCxn id="26" idx="5"/>
            </p:cNvCxnSpPr>
            <p:nvPr/>
          </p:nvCxnSpPr>
          <p:spPr bwMode="auto">
            <a:xfrm flipH="1">
              <a:off x="2082" y="1276"/>
              <a:ext cx="2040" cy="1052"/>
            </a:xfrm>
            <a:prstGeom prst="straightConnector1">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AutoShape 33"/>
            <p:cNvCxnSpPr>
              <a:cxnSpLocks noChangeShapeType="1"/>
              <a:stCxn id="43" idx="2"/>
              <a:endCxn id="23" idx="3"/>
            </p:cNvCxnSpPr>
            <p:nvPr/>
          </p:nvCxnSpPr>
          <p:spPr bwMode="auto">
            <a:xfrm rot="5400000" flipH="1">
              <a:off x="2248" y="2282"/>
              <a:ext cx="172" cy="2135"/>
            </a:xfrm>
            <a:prstGeom prst="bentConnector3">
              <a:avLst>
                <a:gd name="adj1" fmla="val -104924"/>
              </a:avLst>
            </a:prstGeom>
            <a:noFill/>
            <a:ln w="9525">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AutoShape 34"/>
            <p:cNvCxnSpPr>
              <a:cxnSpLocks noChangeShapeType="1"/>
              <a:stCxn id="43" idx="2"/>
              <a:endCxn id="24" idx="4"/>
            </p:cNvCxnSpPr>
            <p:nvPr/>
          </p:nvCxnSpPr>
          <p:spPr bwMode="auto">
            <a:xfrm flipH="1" flipV="1">
              <a:off x="1962" y="2928"/>
              <a:ext cx="1439" cy="508"/>
            </a:xfrm>
            <a:prstGeom prst="straightConnector1">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 name="AutoShape 35"/>
            <p:cNvCxnSpPr>
              <a:cxnSpLocks noChangeShapeType="1"/>
              <a:stCxn id="43" idx="1"/>
              <a:endCxn id="25" idx="1"/>
            </p:cNvCxnSpPr>
            <p:nvPr/>
          </p:nvCxnSpPr>
          <p:spPr bwMode="auto">
            <a:xfrm rot="10800000" flipV="1">
              <a:off x="1170" y="2356"/>
              <a:ext cx="2591" cy="92"/>
            </a:xfrm>
            <a:prstGeom prst="curvedConnector5">
              <a:avLst>
                <a:gd name="adj1" fmla="val 36101"/>
                <a:gd name="adj2" fmla="val 504500"/>
                <a:gd name="adj3" fmla="val 108048"/>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 name="AutoShape 36"/>
            <p:cNvCxnSpPr>
              <a:cxnSpLocks noChangeShapeType="1"/>
              <a:stCxn id="43" idx="0"/>
              <a:endCxn id="27" idx="0"/>
            </p:cNvCxnSpPr>
            <p:nvPr/>
          </p:nvCxnSpPr>
          <p:spPr bwMode="auto">
            <a:xfrm rot="16200000" flipH="1" flipV="1">
              <a:off x="2468" y="410"/>
              <a:ext cx="788" cy="2520"/>
            </a:xfrm>
            <a:prstGeom prst="curvedConnector3">
              <a:avLst>
                <a:gd name="adj1" fmla="val -22893"/>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43" name="AutoShape 30"/>
          <p:cNvSpPr>
            <a:spLocks noChangeArrowheads="1"/>
          </p:cNvSpPr>
          <p:nvPr/>
        </p:nvSpPr>
        <p:spPr bwMode="auto">
          <a:xfrm>
            <a:off x="4535947" y="2451410"/>
            <a:ext cx="1579563" cy="2736850"/>
          </a:xfrm>
          <a:prstGeom prst="triangle">
            <a:avLst>
              <a:gd name="adj" fmla="val 50000"/>
            </a:avLst>
          </a:prstGeom>
          <a:ln>
            <a:headEnd/>
            <a:tailEnd/>
          </a:ln>
        </p:spPr>
        <p:style>
          <a:lnRef idx="0">
            <a:schemeClr val="accent4"/>
          </a:lnRef>
          <a:fillRef idx="3">
            <a:schemeClr val="accent4"/>
          </a:fillRef>
          <a:effectRef idx="3">
            <a:schemeClr val="accent4"/>
          </a:effectRef>
          <a:fontRef idx="minor">
            <a:schemeClr val="lt1"/>
          </a:fontRef>
        </p:style>
        <p:txBody>
          <a:bodyPr vert="vert270" wrap="none" anchor="ctr"/>
          <a:lstStyle/>
          <a:p>
            <a:pPr>
              <a:buNone/>
            </a:pPr>
            <a:r>
              <a:rPr lang="nl-NL" sz="2000" dirty="0" smtClean="0"/>
              <a:t>Organisatie</a:t>
            </a:r>
            <a:endParaRPr lang="nl-NL" sz="2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nl-NL" altLang="nl-NL"/>
              <a:t>Herkenning ‘Lopende band’</a:t>
            </a:r>
          </a:p>
        </p:txBody>
      </p:sp>
      <p:sp>
        <p:nvSpPr>
          <p:cNvPr id="21533" name="Rectangle 29"/>
          <p:cNvSpPr>
            <a:spLocks noGrp="1" noChangeArrowheads="1"/>
          </p:cNvSpPr>
          <p:nvPr>
            <p:ph type="body" sz="half" idx="1"/>
          </p:nvPr>
        </p:nvSpPr>
        <p:spPr>
          <a:xfrm>
            <a:off x="107950" y="2197100"/>
            <a:ext cx="5505450" cy="3957638"/>
          </a:xfrm>
        </p:spPr>
        <p:txBody>
          <a:bodyPr/>
          <a:lstStyle/>
          <a:p>
            <a:r>
              <a:rPr lang="en-US" altLang="nl-NL" sz="2400" dirty="0" err="1" smtClean="0"/>
              <a:t>Standaardisatie</a:t>
            </a:r>
            <a:r>
              <a:rPr lang="en-US" altLang="nl-NL" sz="2400" dirty="0" smtClean="0"/>
              <a:t> van </a:t>
            </a:r>
            <a:r>
              <a:rPr lang="en-US" altLang="nl-NL" sz="2400" dirty="0" err="1" smtClean="0"/>
              <a:t>projecten</a:t>
            </a:r>
            <a:endParaRPr lang="en-US" altLang="nl-NL" sz="2400" dirty="0"/>
          </a:p>
          <a:p>
            <a:endParaRPr lang="en-US" altLang="nl-NL" sz="2400" dirty="0"/>
          </a:p>
          <a:p>
            <a:r>
              <a:rPr lang="en-US" altLang="nl-NL" sz="2400" dirty="0" err="1"/>
              <a:t>Functionele</a:t>
            </a:r>
            <a:r>
              <a:rPr lang="en-US" altLang="nl-NL" sz="2400" dirty="0"/>
              <a:t> </a:t>
            </a:r>
            <a:r>
              <a:rPr lang="en-US" altLang="nl-NL" sz="2400" dirty="0" err="1"/>
              <a:t>indeling</a:t>
            </a:r>
            <a:endParaRPr lang="en-US" altLang="nl-NL" sz="2400" dirty="0"/>
          </a:p>
          <a:p>
            <a:endParaRPr lang="en-US" altLang="nl-NL" sz="2400" dirty="0"/>
          </a:p>
          <a:p>
            <a:r>
              <a:rPr lang="en-US" altLang="nl-NL" sz="2400" dirty="0" err="1" smtClean="0"/>
              <a:t>Vakbaas-werkbaas</a:t>
            </a:r>
            <a:r>
              <a:rPr lang="en-US" altLang="nl-NL" sz="2400" dirty="0" smtClean="0"/>
              <a:t> </a:t>
            </a:r>
            <a:r>
              <a:rPr lang="en-US" altLang="nl-NL" sz="2400" dirty="0" err="1" smtClean="0"/>
              <a:t>structuur</a:t>
            </a:r>
            <a:endParaRPr lang="en-US" altLang="nl-NL" sz="2400" dirty="0"/>
          </a:p>
          <a:p>
            <a:endParaRPr lang="en-US" altLang="nl-NL" sz="2400" dirty="0"/>
          </a:p>
          <a:p>
            <a:r>
              <a:rPr lang="en-US" altLang="nl-NL" sz="2400" dirty="0"/>
              <a:t>Focus: </a:t>
            </a:r>
            <a:r>
              <a:rPr lang="en-US" altLang="nl-NL" sz="2400" dirty="0" err="1"/>
              <a:t>accepteren</a:t>
            </a:r>
            <a:endParaRPr lang="en-US" altLang="nl-NL" sz="2400" dirty="0"/>
          </a:p>
        </p:txBody>
      </p:sp>
      <p:sp>
        <p:nvSpPr>
          <p:cNvPr id="21535" name="AutoShape 31"/>
          <p:cNvSpPr>
            <a:spLocks noChangeArrowheads="1"/>
          </p:cNvSpPr>
          <p:nvPr/>
        </p:nvSpPr>
        <p:spPr bwMode="auto">
          <a:xfrm rot="16200000">
            <a:off x="5461000" y="5791199"/>
            <a:ext cx="762000" cy="152400"/>
          </a:xfrm>
          <a:prstGeom prst="rightArrow">
            <a:avLst>
              <a:gd name="adj1" fmla="val 50000"/>
              <a:gd name="adj2" fmla="val 125000"/>
            </a:avLst>
          </a:prstGeom>
          <a:solidFill>
            <a:srgbClr val="FF3300"/>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1536" name="AutoShape 32"/>
          <p:cNvSpPr>
            <a:spLocks noChangeArrowheads="1"/>
          </p:cNvSpPr>
          <p:nvPr/>
        </p:nvSpPr>
        <p:spPr bwMode="auto">
          <a:xfrm rot="16200000">
            <a:off x="6197600" y="5791199"/>
            <a:ext cx="762000" cy="152400"/>
          </a:xfrm>
          <a:prstGeom prst="rightArrow">
            <a:avLst>
              <a:gd name="adj1" fmla="val 50000"/>
              <a:gd name="adj2" fmla="val 125000"/>
            </a:avLst>
          </a:prstGeom>
          <a:solidFill>
            <a:srgbClr val="FF3300"/>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1537" name="AutoShape 33"/>
          <p:cNvSpPr>
            <a:spLocks noChangeArrowheads="1"/>
          </p:cNvSpPr>
          <p:nvPr/>
        </p:nvSpPr>
        <p:spPr bwMode="auto">
          <a:xfrm rot="16200000">
            <a:off x="6934200" y="5791199"/>
            <a:ext cx="762000" cy="152400"/>
          </a:xfrm>
          <a:prstGeom prst="rightArrow">
            <a:avLst>
              <a:gd name="adj1" fmla="val 50000"/>
              <a:gd name="adj2" fmla="val 125000"/>
            </a:avLst>
          </a:prstGeom>
          <a:solidFill>
            <a:srgbClr val="FF3300"/>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1538" name="AutoShape 34"/>
          <p:cNvSpPr>
            <a:spLocks noChangeArrowheads="1"/>
          </p:cNvSpPr>
          <p:nvPr/>
        </p:nvSpPr>
        <p:spPr bwMode="auto">
          <a:xfrm rot="16200000">
            <a:off x="7670800" y="5791199"/>
            <a:ext cx="762000" cy="152400"/>
          </a:xfrm>
          <a:prstGeom prst="rightArrow">
            <a:avLst>
              <a:gd name="adj1" fmla="val 50000"/>
              <a:gd name="adj2" fmla="val 125000"/>
            </a:avLst>
          </a:prstGeom>
          <a:solidFill>
            <a:srgbClr val="FF3300"/>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grpSp>
        <p:nvGrpSpPr>
          <p:cNvPr id="21539" name="Group 35"/>
          <p:cNvGrpSpPr>
            <a:grpSpLocks/>
          </p:cNvGrpSpPr>
          <p:nvPr/>
        </p:nvGrpSpPr>
        <p:grpSpPr bwMode="auto">
          <a:xfrm>
            <a:off x="5613400" y="2362199"/>
            <a:ext cx="2667000" cy="3124200"/>
            <a:chOff x="1152" y="2160"/>
            <a:chExt cx="1680" cy="1968"/>
          </a:xfrm>
        </p:grpSpPr>
        <p:grpSp>
          <p:nvGrpSpPr>
            <p:cNvPr id="21540" name="Group 36"/>
            <p:cNvGrpSpPr>
              <a:grpSpLocks/>
            </p:cNvGrpSpPr>
            <p:nvPr/>
          </p:nvGrpSpPr>
          <p:grpSpPr bwMode="auto">
            <a:xfrm>
              <a:off x="1152" y="3504"/>
              <a:ext cx="1680" cy="624"/>
              <a:chOff x="2016" y="2592"/>
              <a:chExt cx="1680" cy="624"/>
            </a:xfrm>
          </p:grpSpPr>
          <p:sp>
            <p:nvSpPr>
              <p:cNvPr id="21541" name="Rectangle 37"/>
              <p:cNvSpPr>
                <a:spLocks noChangeArrowheads="1"/>
              </p:cNvSpPr>
              <p:nvPr/>
            </p:nvSpPr>
            <p:spPr bwMode="auto">
              <a:xfrm>
                <a:off x="2016" y="2592"/>
                <a:ext cx="384" cy="624"/>
              </a:xfrm>
              <a:prstGeom prst="rect">
                <a:avLst/>
              </a:prstGeom>
              <a:solidFill>
                <a:schemeClr val="tx2"/>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777777"/>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1542" name="Rectangle 38"/>
              <p:cNvSpPr>
                <a:spLocks noChangeArrowheads="1"/>
              </p:cNvSpPr>
              <p:nvPr/>
            </p:nvSpPr>
            <p:spPr bwMode="auto">
              <a:xfrm>
                <a:off x="2448" y="2592"/>
                <a:ext cx="384" cy="624"/>
              </a:xfrm>
              <a:prstGeom prst="rect">
                <a:avLst/>
              </a:prstGeom>
              <a:solidFill>
                <a:schemeClr val="tx2"/>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777777"/>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1543" name="Rectangle 39"/>
              <p:cNvSpPr>
                <a:spLocks noChangeArrowheads="1"/>
              </p:cNvSpPr>
              <p:nvPr/>
            </p:nvSpPr>
            <p:spPr bwMode="auto">
              <a:xfrm>
                <a:off x="2880" y="2592"/>
                <a:ext cx="384" cy="624"/>
              </a:xfrm>
              <a:prstGeom prst="rect">
                <a:avLst/>
              </a:prstGeom>
              <a:solidFill>
                <a:schemeClr val="tx2"/>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777777"/>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1544" name="Rectangle 40"/>
              <p:cNvSpPr>
                <a:spLocks noChangeArrowheads="1"/>
              </p:cNvSpPr>
              <p:nvPr/>
            </p:nvSpPr>
            <p:spPr bwMode="auto">
              <a:xfrm>
                <a:off x="3312" y="2592"/>
                <a:ext cx="384" cy="624"/>
              </a:xfrm>
              <a:prstGeom prst="rect">
                <a:avLst/>
              </a:prstGeom>
              <a:solidFill>
                <a:schemeClr val="tx2"/>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777777"/>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grpSp>
        <p:grpSp>
          <p:nvGrpSpPr>
            <p:cNvPr id="21545" name="Group 41"/>
            <p:cNvGrpSpPr>
              <a:grpSpLocks/>
            </p:cNvGrpSpPr>
            <p:nvPr/>
          </p:nvGrpSpPr>
          <p:grpSpPr bwMode="auto">
            <a:xfrm>
              <a:off x="1152" y="2832"/>
              <a:ext cx="1680" cy="624"/>
              <a:chOff x="3744" y="2568"/>
              <a:chExt cx="1680" cy="624"/>
            </a:xfrm>
          </p:grpSpPr>
          <p:sp>
            <p:nvSpPr>
              <p:cNvPr id="21546" name="Rectangle 42"/>
              <p:cNvSpPr>
                <a:spLocks noChangeArrowheads="1"/>
              </p:cNvSpPr>
              <p:nvPr/>
            </p:nvSpPr>
            <p:spPr bwMode="auto">
              <a:xfrm>
                <a:off x="3744" y="2568"/>
                <a:ext cx="384" cy="624"/>
              </a:xfrm>
              <a:prstGeom prst="rect">
                <a:avLst/>
              </a:prstGeom>
              <a:solidFill>
                <a:schemeClr val="folHlink"/>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chemeClr val="fo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1547" name="Rectangle 43"/>
              <p:cNvSpPr>
                <a:spLocks noChangeArrowheads="1"/>
              </p:cNvSpPr>
              <p:nvPr/>
            </p:nvSpPr>
            <p:spPr bwMode="auto">
              <a:xfrm>
                <a:off x="4176" y="2568"/>
                <a:ext cx="384" cy="624"/>
              </a:xfrm>
              <a:prstGeom prst="rect">
                <a:avLst/>
              </a:prstGeom>
              <a:solidFill>
                <a:schemeClr val="folHlink"/>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chemeClr val="fo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1548" name="Rectangle 44"/>
              <p:cNvSpPr>
                <a:spLocks noChangeArrowheads="1"/>
              </p:cNvSpPr>
              <p:nvPr/>
            </p:nvSpPr>
            <p:spPr bwMode="auto">
              <a:xfrm>
                <a:off x="4608" y="2568"/>
                <a:ext cx="384" cy="624"/>
              </a:xfrm>
              <a:prstGeom prst="rect">
                <a:avLst/>
              </a:prstGeom>
              <a:solidFill>
                <a:schemeClr val="folHlink"/>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chemeClr val="fo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1549" name="Rectangle 45"/>
              <p:cNvSpPr>
                <a:spLocks noChangeArrowheads="1"/>
              </p:cNvSpPr>
              <p:nvPr/>
            </p:nvSpPr>
            <p:spPr bwMode="auto">
              <a:xfrm>
                <a:off x="5040" y="2568"/>
                <a:ext cx="384" cy="624"/>
              </a:xfrm>
              <a:prstGeom prst="rect">
                <a:avLst/>
              </a:prstGeom>
              <a:solidFill>
                <a:schemeClr val="folHlink"/>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chemeClr val="fo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grpSp>
        <p:grpSp>
          <p:nvGrpSpPr>
            <p:cNvPr id="21550" name="Group 46"/>
            <p:cNvGrpSpPr>
              <a:grpSpLocks/>
            </p:cNvGrpSpPr>
            <p:nvPr/>
          </p:nvGrpSpPr>
          <p:grpSpPr bwMode="auto">
            <a:xfrm>
              <a:off x="1152" y="2160"/>
              <a:ext cx="1680" cy="624"/>
              <a:chOff x="336" y="2112"/>
              <a:chExt cx="1680" cy="624"/>
            </a:xfrm>
          </p:grpSpPr>
          <p:sp>
            <p:nvSpPr>
              <p:cNvPr id="21551" name="Rectangle 47"/>
              <p:cNvSpPr>
                <a:spLocks noChangeArrowheads="1"/>
              </p:cNvSpPr>
              <p:nvPr/>
            </p:nvSpPr>
            <p:spPr bwMode="auto">
              <a:xfrm>
                <a:off x="336" y="2112"/>
                <a:ext cx="384" cy="624"/>
              </a:xfrm>
              <a:prstGeom prst="rect">
                <a:avLst/>
              </a:prstGeom>
              <a:solidFill>
                <a:srgbClr val="FF3300"/>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FF33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1552" name="Rectangle 48"/>
              <p:cNvSpPr>
                <a:spLocks noChangeArrowheads="1"/>
              </p:cNvSpPr>
              <p:nvPr/>
            </p:nvSpPr>
            <p:spPr bwMode="auto">
              <a:xfrm>
                <a:off x="768" y="2112"/>
                <a:ext cx="384" cy="624"/>
              </a:xfrm>
              <a:prstGeom prst="rect">
                <a:avLst/>
              </a:prstGeom>
              <a:solidFill>
                <a:srgbClr val="FF3300"/>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FF33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1553" name="Rectangle 49"/>
              <p:cNvSpPr>
                <a:spLocks noChangeArrowheads="1"/>
              </p:cNvSpPr>
              <p:nvPr/>
            </p:nvSpPr>
            <p:spPr bwMode="auto">
              <a:xfrm>
                <a:off x="1200" y="2112"/>
                <a:ext cx="384" cy="624"/>
              </a:xfrm>
              <a:prstGeom prst="rect">
                <a:avLst/>
              </a:prstGeom>
              <a:solidFill>
                <a:srgbClr val="FF3300"/>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FF33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1554" name="Rectangle 50"/>
              <p:cNvSpPr>
                <a:spLocks noChangeArrowheads="1"/>
              </p:cNvSpPr>
              <p:nvPr/>
            </p:nvSpPr>
            <p:spPr bwMode="auto">
              <a:xfrm>
                <a:off x="1632" y="2112"/>
                <a:ext cx="384" cy="624"/>
              </a:xfrm>
              <a:prstGeom prst="rect">
                <a:avLst/>
              </a:prstGeom>
              <a:solidFill>
                <a:srgbClr val="FF3300"/>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FF33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gr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151122" y="1318260"/>
            <a:ext cx="8861039" cy="1143000"/>
          </a:xfrm>
        </p:spPr>
        <p:txBody>
          <a:bodyPr/>
          <a:lstStyle/>
          <a:p>
            <a:r>
              <a:rPr lang="nl-NL" altLang="nl-NL" dirty="0" err="1"/>
              <a:t>Earned</a:t>
            </a:r>
            <a:r>
              <a:rPr lang="nl-NL" altLang="nl-NL" dirty="0"/>
              <a:t> Value management</a:t>
            </a:r>
          </a:p>
        </p:txBody>
      </p:sp>
      <p:pic>
        <p:nvPicPr>
          <p:cNvPr id="2" name="Afbeelding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9108" y="2594774"/>
            <a:ext cx="3492064" cy="2628572"/>
          </a:xfrm>
          <a:prstGeom prst="rect">
            <a:avLst/>
          </a:prstGeom>
        </p:spPr>
      </p:pic>
      <p:sp>
        <p:nvSpPr>
          <p:cNvPr id="65" name="Rectangle 29"/>
          <p:cNvSpPr txBox="1">
            <a:spLocks noChangeArrowheads="1"/>
          </p:cNvSpPr>
          <p:nvPr/>
        </p:nvSpPr>
        <p:spPr>
          <a:xfrm>
            <a:off x="107950" y="2197100"/>
            <a:ext cx="5505450" cy="3957638"/>
          </a:xfrm>
          <a:prstGeom prst="rect">
            <a:avLst/>
          </a:prstGeom>
        </p:spPr>
        <p:txBody>
          <a:bodyPr/>
          <a:lst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1"/>
                </a:solidFill>
                <a:latin typeface="+mn-lt"/>
                <a:ea typeface="+mn-ea"/>
              </a:defRPr>
            </a:lvl2pPr>
            <a:lvl3pPr marL="1143000" indent="-228600" algn="l" rtl="0" eaLnBrk="0" fontAlgn="base" hangingPunct="0">
              <a:spcBef>
                <a:spcPct val="20000"/>
              </a:spcBef>
              <a:spcAft>
                <a:spcPct val="0"/>
              </a:spcAft>
              <a:buChar char="•"/>
              <a:defRPr sz="2400">
                <a:solidFill>
                  <a:schemeClr val="bg1"/>
                </a:solidFill>
                <a:latin typeface="+mn-lt"/>
                <a:ea typeface="+mn-ea"/>
              </a:defRPr>
            </a:lvl3pPr>
            <a:lvl4pPr marL="1600200" indent="-228600" algn="l" rtl="0" eaLnBrk="0" fontAlgn="base" hangingPunct="0">
              <a:spcBef>
                <a:spcPct val="20000"/>
              </a:spcBef>
              <a:spcAft>
                <a:spcPct val="0"/>
              </a:spcAft>
              <a:buChar char="–"/>
              <a:defRPr sz="2000">
                <a:solidFill>
                  <a:schemeClr val="bg1"/>
                </a:solidFill>
                <a:latin typeface="+mn-lt"/>
                <a:ea typeface="+mn-ea"/>
              </a:defRPr>
            </a:lvl4pPr>
            <a:lvl5pPr marL="2057400" indent="-228600" algn="l" rtl="0" eaLnBrk="0" fontAlgn="base" hangingPunct="0">
              <a:spcBef>
                <a:spcPct val="20000"/>
              </a:spcBef>
              <a:spcAft>
                <a:spcPct val="0"/>
              </a:spcAft>
              <a:buChar char="»"/>
              <a:defRPr sz="2000">
                <a:solidFill>
                  <a:schemeClr val="bg1"/>
                </a:solidFill>
                <a:latin typeface="+mn-lt"/>
                <a:ea typeface="+mn-ea"/>
              </a:defRPr>
            </a:lvl5pPr>
            <a:lvl6pPr marL="2514600" indent="-228600" algn="l" rtl="0" eaLnBrk="0" fontAlgn="base" hangingPunct="0">
              <a:spcBef>
                <a:spcPct val="20000"/>
              </a:spcBef>
              <a:spcAft>
                <a:spcPct val="0"/>
              </a:spcAft>
              <a:buChar char="»"/>
              <a:defRPr sz="2000">
                <a:solidFill>
                  <a:schemeClr val="bg1"/>
                </a:solidFill>
                <a:latin typeface="+mn-lt"/>
                <a:ea typeface="+mn-ea"/>
              </a:defRPr>
            </a:lvl6pPr>
            <a:lvl7pPr marL="2971800" indent="-228600" algn="l" rtl="0" eaLnBrk="0" fontAlgn="base" hangingPunct="0">
              <a:spcBef>
                <a:spcPct val="20000"/>
              </a:spcBef>
              <a:spcAft>
                <a:spcPct val="0"/>
              </a:spcAft>
              <a:buChar char="»"/>
              <a:defRPr sz="2000">
                <a:solidFill>
                  <a:schemeClr val="bg1"/>
                </a:solidFill>
                <a:latin typeface="+mn-lt"/>
                <a:ea typeface="+mn-ea"/>
              </a:defRPr>
            </a:lvl7pPr>
            <a:lvl8pPr marL="3429000" indent="-228600" algn="l" rtl="0" eaLnBrk="0" fontAlgn="base" hangingPunct="0">
              <a:spcBef>
                <a:spcPct val="20000"/>
              </a:spcBef>
              <a:spcAft>
                <a:spcPct val="0"/>
              </a:spcAft>
              <a:buChar char="»"/>
              <a:defRPr sz="2000">
                <a:solidFill>
                  <a:schemeClr val="bg1"/>
                </a:solidFill>
                <a:latin typeface="+mn-lt"/>
                <a:ea typeface="+mn-ea"/>
              </a:defRPr>
            </a:lvl8pPr>
            <a:lvl9pPr marL="3886200" indent="-228600" algn="l" rtl="0" eaLnBrk="0" fontAlgn="base" hangingPunct="0">
              <a:spcBef>
                <a:spcPct val="20000"/>
              </a:spcBef>
              <a:spcAft>
                <a:spcPct val="0"/>
              </a:spcAft>
              <a:buChar char="»"/>
              <a:defRPr sz="2000">
                <a:solidFill>
                  <a:schemeClr val="bg1"/>
                </a:solidFill>
                <a:latin typeface="+mn-lt"/>
                <a:ea typeface="+mn-ea"/>
              </a:defRPr>
            </a:lvl9pPr>
          </a:lstStyle>
          <a:p>
            <a:pPr>
              <a:buClrTx/>
              <a:buSzTx/>
              <a:buFontTx/>
            </a:pPr>
            <a:r>
              <a:rPr lang="en-US" altLang="nl-NL" sz="2400" kern="0" dirty="0" err="1" smtClean="0">
                <a:effectLst/>
              </a:rPr>
              <a:t>Meten</a:t>
            </a:r>
            <a:r>
              <a:rPr lang="en-US" altLang="nl-NL" sz="2400" kern="0" dirty="0" smtClean="0">
                <a:effectLst/>
              </a:rPr>
              <a:t> van de </a:t>
            </a:r>
            <a:r>
              <a:rPr lang="en-US" altLang="nl-NL" sz="2400" kern="0" dirty="0" err="1" smtClean="0">
                <a:effectLst/>
              </a:rPr>
              <a:t>inhoudelijke</a:t>
            </a:r>
            <a:r>
              <a:rPr lang="en-US" altLang="nl-NL" sz="2400" kern="0" dirty="0" smtClean="0">
                <a:effectLst/>
              </a:rPr>
              <a:t> </a:t>
            </a:r>
            <a:r>
              <a:rPr lang="en-US" altLang="nl-NL" sz="2400" kern="0" dirty="0" err="1" smtClean="0">
                <a:effectLst/>
              </a:rPr>
              <a:t>voortgang</a:t>
            </a:r>
            <a:endParaRPr lang="en-US" altLang="nl-NL" sz="2400" kern="0" dirty="0" smtClean="0">
              <a:effectLst/>
            </a:endParaRPr>
          </a:p>
          <a:p>
            <a:pPr lvl="1">
              <a:buClrTx/>
              <a:buSzTx/>
              <a:buFontTx/>
            </a:pPr>
            <a:r>
              <a:rPr lang="en-US" altLang="nl-NL" sz="2000" kern="0" dirty="0" err="1" smtClean="0">
                <a:effectLst/>
              </a:rPr>
              <a:t>verdienregels</a:t>
            </a:r>
            <a:endParaRPr lang="en-US" altLang="nl-NL" sz="2000" kern="0" dirty="0" smtClean="0">
              <a:effectLst/>
            </a:endParaRPr>
          </a:p>
          <a:p>
            <a:pPr>
              <a:buClrTx/>
              <a:buSzTx/>
              <a:buFontTx/>
            </a:pPr>
            <a:endParaRPr lang="en-US" altLang="nl-NL" sz="2400" kern="0" dirty="0" smtClean="0">
              <a:effectLst/>
            </a:endParaRPr>
          </a:p>
          <a:p>
            <a:pPr>
              <a:buClrTx/>
              <a:buSzTx/>
              <a:buFontTx/>
            </a:pPr>
            <a:r>
              <a:rPr lang="en-US" altLang="nl-NL" sz="2400" kern="0" dirty="0" err="1" smtClean="0">
                <a:effectLst/>
              </a:rPr>
              <a:t>Vergelijking</a:t>
            </a:r>
            <a:r>
              <a:rPr lang="en-US" altLang="nl-NL" sz="2400" kern="0" dirty="0" smtClean="0">
                <a:effectLst/>
              </a:rPr>
              <a:t> van </a:t>
            </a:r>
            <a:r>
              <a:rPr lang="en-US" altLang="nl-NL" sz="2400" kern="0" dirty="0" err="1" smtClean="0">
                <a:effectLst/>
              </a:rPr>
              <a:t>tijd</a:t>
            </a:r>
            <a:r>
              <a:rPr lang="en-US" altLang="nl-NL" sz="2400" kern="0" dirty="0" smtClean="0">
                <a:effectLst/>
              </a:rPr>
              <a:t>, budget, </a:t>
            </a:r>
            <a:r>
              <a:rPr lang="en-US" altLang="nl-NL" sz="2400" kern="0" dirty="0" err="1" smtClean="0">
                <a:effectLst/>
              </a:rPr>
              <a:t>kosten</a:t>
            </a:r>
            <a:r>
              <a:rPr lang="en-US" altLang="nl-NL" sz="2400" kern="0" dirty="0" smtClean="0">
                <a:effectLst/>
              </a:rPr>
              <a:t> en % </a:t>
            </a:r>
            <a:r>
              <a:rPr lang="en-US" altLang="nl-NL" sz="2400" kern="0" dirty="0" err="1" smtClean="0">
                <a:effectLst/>
              </a:rPr>
              <a:t>gereed</a:t>
            </a:r>
            <a:endParaRPr lang="en-US" altLang="nl-NL" sz="2400" kern="0" dirty="0" smtClean="0">
              <a:effectLst/>
            </a:endParaRPr>
          </a:p>
          <a:p>
            <a:pPr>
              <a:buClrTx/>
              <a:buSzTx/>
              <a:buFontTx/>
            </a:pPr>
            <a:endParaRPr lang="en-US" altLang="nl-NL" sz="2400" kern="0" dirty="0" smtClean="0">
              <a:effectLst/>
            </a:endParaRPr>
          </a:p>
          <a:p>
            <a:pPr>
              <a:buClrTx/>
              <a:buSzTx/>
              <a:buFontTx/>
            </a:pPr>
            <a:r>
              <a:rPr lang="en-US" altLang="nl-NL" sz="2400" kern="0" dirty="0" err="1" smtClean="0">
                <a:effectLst/>
              </a:rPr>
              <a:t>Uitsekende</a:t>
            </a:r>
            <a:r>
              <a:rPr lang="en-US" altLang="nl-NL" sz="2400" kern="0" dirty="0" smtClean="0">
                <a:effectLst/>
              </a:rPr>
              <a:t> </a:t>
            </a:r>
            <a:r>
              <a:rPr lang="en-US" altLang="nl-NL" sz="2400" kern="0" dirty="0" err="1" smtClean="0">
                <a:effectLst/>
              </a:rPr>
              <a:t>voorspelling</a:t>
            </a:r>
            <a:r>
              <a:rPr lang="en-US" altLang="nl-NL" sz="2400" kern="0" dirty="0" smtClean="0">
                <a:effectLst/>
              </a:rPr>
              <a:t> van </a:t>
            </a:r>
            <a:r>
              <a:rPr lang="en-US" altLang="nl-NL" sz="2400" kern="0" dirty="0" err="1" smtClean="0">
                <a:effectLst/>
              </a:rPr>
              <a:t>projectuitkomst</a:t>
            </a:r>
            <a:endParaRPr lang="en-US" altLang="nl-NL" sz="2400" kern="0" dirty="0" smtClean="0">
              <a:effectLst/>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nl-NL" altLang="nl-NL" dirty="0"/>
              <a:t>Control ‘lopende band’</a:t>
            </a:r>
          </a:p>
        </p:txBody>
      </p:sp>
      <p:sp>
        <p:nvSpPr>
          <p:cNvPr id="56323" name="Rectangle 3"/>
          <p:cNvSpPr>
            <a:spLocks noGrp="1" noChangeArrowheads="1"/>
          </p:cNvSpPr>
          <p:nvPr>
            <p:ph type="body" sz="half" idx="1"/>
          </p:nvPr>
        </p:nvSpPr>
        <p:spPr>
          <a:xfrm>
            <a:off x="495300" y="2197100"/>
            <a:ext cx="6832600" cy="3963988"/>
          </a:xfrm>
        </p:spPr>
        <p:txBody>
          <a:bodyPr/>
          <a:lstStyle/>
          <a:p>
            <a:pPr>
              <a:lnSpc>
                <a:spcPct val="90000"/>
              </a:lnSpc>
            </a:pPr>
            <a:r>
              <a:rPr lang="nl-NL" altLang="nl-NL" sz="2400" dirty="0"/>
              <a:t>Coördineer </a:t>
            </a:r>
          </a:p>
          <a:p>
            <a:pPr>
              <a:lnSpc>
                <a:spcPct val="90000"/>
              </a:lnSpc>
            </a:pPr>
            <a:endParaRPr lang="nl-NL" altLang="nl-NL" sz="2400" dirty="0"/>
          </a:p>
          <a:p>
            <a:pPr>
              <a:lnSpc>
                <a:spcPct val="90000"/>
              </a:lnSpc>
            </a:pPr>
            <a:r>
              <a:rPr lang="nl-NL" altLang="nl-NL" sz="2400" dirty="0"/>
              <a:t>Eensluidende projectadministraties</a:t>
            </a:r>
          </a:p>
          <a:p>
            <a:pPr>
              <a:lnSpc>
                <a:spcPct val="90000"/>
              </a:lnSpc>
            </a:pPr>
            <a:endParaRPr lang="nl-NL" altLang="nl-NL" sz="2400" dirty="0"/>
          </a:p>
          <a:p>
            <a:pPr>
              <a:lnSpc>
                <a:spcPct val="90000"/>
              </a:lnSpc>
            </a:pPr>
            <a:r>
              <a:rPr lang="nl-NL" altLang="nl-NL" sz="2400" dirty="0" smtClean="0"/>
              <a:t>Capaciteitsplanning</a:t>
            </a:r>
          </a:p>
          <a:p>
            <a:pPr>
              <a:lnSpc>
                <a:spcPct val="90000"/>
              </a:lnSpc>
            </a:pPr>
            <a:endParaRPr lang="nl-NL" altLang="nl-NL" sz="2400" dirty="0"/>
          </a:p>
          <a:p>
            <a:pPr>
              <a:lnSpc>
                <a:spcPct val="90000"/>
              </a:lnSpc>
            </a:pPr>
            <a:r>
              <a:rPr lang="nl-NL" altLang="nl-NL" sz="2400" dirty="0" smtClean="0"/>
              <a:t>bezettingsgraad</a:t>
            </a:r>
            <a:endParaRPr lang="nl-NL" altLang="nl-NL" sz="2400" dirty="0"/>
          </a:p>
          <a:p>
            <a:pPr>
              <a:lnSpc>
                <a:spcPct val="90000"/>
              </a:lnSpc>
            </a:pPr>
            <a:endParaRPr lang="nl-NL" altLang="nl-NL" sz="2400" dirty="0" smtClean="0"/>
          </a:p>
          <a:p>
            <a:pPr>
              <a:lnSpc>
                <a:spcPct val="90000"/>
              </a:lnSpc>
            </a:pPr>
            <a:r>
              <a:rPr lang="nl-NL" altLang="nl-NL" sz="2400" dirty="0" smtClean="0"/>
              <a:t>Aggregatie van projectdata</a:t>
            </a:r>
          </a:p>
          <a:p>
            <a:pPr>
              <a:lnSpc>
                <a:spcPct val="90000"/>
              </a:lnSpc>
            </a:pPr>
            <a:endParaRPr lang="nl-NL" altLang="nl-NL" sz="2400" dirty="0"/>
          </a:p>
          <a:p>
            <a:pPr>
              <a:lnSpc>
                <a:spcPct val="90000"/>
              </a:lnSpc>
            </a:pPr>
            <a:endParaRPr lang="nl-NL" altLang="nl-NL" sz="2400" dirty="0"/>
          </a:p>
          <a:p>
            <a:pPr>
              <a:lnSpc>
                <a:spcPct val="90000"/>
              </a:lnSpc>
            </a:pPr>
            <a:endParaRPr lang="nl-NL" altLang="nl-NL" sz="2800" dirty="0"/>
          </a:p>
        </p:txBody>
      </p:sp>
      <p:grpSp>
        <p:nvGrpSpPr>
          <p:cNvPr id="56329" name="Group 9"/>
          <p:cNvGrpSpPr>
            <a:grpSpLocks/>
          </p:cNvGrpSpPr>
          <p:nvPr/>
        </p:nvGrpSpPr>
        <p:grpSpPr bwMode="auto">
          <a:xfrm>
            <a:off x="6756400" y="2964042"/>
            <a:ext cx="1905000" cy="1676400"/>
            <a:chOff x="3360" y="1920"/>
            <a:chExt cx="1200" cy="1056"/>
          </a:xfrm>
        </p:grpSpPr>
        <p:sp>
          <p:nvSpPr>
            <p:cNvPr id="56327" name="Oval 7"/>
            <p:cNvSpPr>
              <a:spLocks noChangeArrowheads="1"/>
            </p:cNvSpPr>
            <p:nvPr/>
          </p:nvSpPr>
          <p:spPr bwMode="auto">
            <a:xfrm>
              <a:off x="3408" y="2016"/>
              <a:ext cx="1008" cy="864"/>
            </a:xfrm>
            <a:prstGeom prst="ellipse">
              <a:avLst/>
            </a:prstGeom>
            <a:ln>
              <a:headEnd type="none" w="sm" len="sm"/>
              <a:tailEnd type="none" w="sm" len="sm"/>
            </a:ln>
          </p:spPr>
          <p:style>
            <a:lnRef idx="3">
              <a:schemeClr val="lt1"/>
            </a:lnRef>
            <a:fillRef idx="1">
              <a:schemeClr val="accent1"/>
            </a:fillRef>
            <a:effectRef idx="1">
              <a:schemeClr val="accent1"/>
            </a:effectRef>
            <a:fontRef idx="minor">
              <a:schemeClr val="lt1"/>
            </a:fontRef>
          </p:style>
          <p:txBody>
            <a:bodyPr wrap="none" anchor="ctr"/>
            <a:lstStyle/>
            <a:p>
              <a:endParaRPr lang="nl-NL"/>
            </a:p>
          </p:txBody>
        </p:sp>
        <p:sp>
          <p:nvSpPr>
            <p:cNvPr id="56326" name="Oval 6"/>
            <p:cNvSpPr>
              <a:spLocks noChangeArrowheads="1"/>
            </p:cNvSpPr>
            <p:nvPr/>
          </p:nvSpPr>
          <p:spPr bwMode="auto">
            <a:xfrm>
              <a:off x="3648" y="2208"/>
              <a:ext cx="528" cy="480"/>
            </a:xfrm>
            <a:prstGeom prst="ellipse">
              <a:avLst/>
            </a:prstGeom>
            <a:ln>
              <a:headEnd type="none" w="sm" len="sm"/>
              <a:tailEnd type="none" w="sm" len="sm"/>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nl-NL"/>
            </a:p>
          </p:txBody>
        </p:sp>
        <p:sp>
          <p:nvSpPr>
            <p:cNvPr id="56324" name="Line 4"/>
            <p:cNvSpPr>
              <a:spLocks noChangeShapeType="1"/>
            </p:cNvSpPr>
            <p:nvPr/>
          </p:nvSpPr>
          <p:spPr bwMode="auto">
            <a:xfrm>
              <a:off x="3904" y="1920"/>
              <a:ext cx="0" cy="1056"/>
            </a:xfrm>
            <a:prstGeom prst="line">
              <a:avLst/>
            </a:prstGeom>
            <a:noFill/>
            <a:ln w="12700">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56325" name="Line 5"/>
            <p:cNvSpPr>
              <a:spLocks noChangeShapeType="1"/>
            </p:cNvSpPr>
            <p:nvPr/>
          </p:nvSpPr>
          <p:spPr bwMode="auto">
            <a:xfrm>
              <a:off x="3360" y="2448"/>
              <a:ext cx="1200" cy="0"/>
            </a:xfrm>
            <a:prstGeom prst="line">
              <a:avLst/>
            </a:prstGeom>
            <a:noFill/>
            <a:ln w="12700">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grpSp>
      <p:sp>
        <p:nvSpPr>
          <p:cNvPr id="56330" name="Text Box 10"/>
          <p:cNvSpPr txBox="1">
            <a:spLocks noChangeArrowheads="1"/>
          </p:cNvSpPr>
          <p:nvPr/>
        </p:nvSpPr>
        <p:spPr bwMode="auto">
          <a:xfrm>
            <a:off x="8162925" y="3584575"/>
            <a:ext cx="975780" cy="523862"/>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buNone/>
            </a:pPr>
            <a:r>
              <a:rPr lang="en-US" altLang="nl-NL" dirty="0">
                <a:solidFill>
                  <a:schemeClr val="bg1"/>
                </a:solidFill>
              </a:rPr>
              <a:t>Time</a:t>
            </a:r>
          </a:p>
        </p:txBody>
      </p:sp>
      <p:sp>
        <p:nvSpPr>
          <p:cNvPr id="56331" name="Text Box 11"/>
          <p:cNvSpPr txBox="1">
            <a:spLocks noChangeArrowheads="1"/>
          </p:cNvSpPr>
          <p:nvPr/>
        </p:nvSpPr>
        <p:spPr bwMode="auto">
          <a:xfrm rot="16261891">
            <a:off x="7163564" y="2702111"/>
            <a:ext cx="373500" cy="523862"/>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buNone/>
            </a:pPr>
            <a:r>
              <a:rPr lang="en-US" altLang="nl-NL" dirty="0">
                <a:solidFill>
                  <a:schemeClr val="bg1"/>
                </a:solidFill>
              </a:rPr>
              <a:t>€</a:t>
            </a:r>
          </a:p>
        </p:txBody>
      </p:sp>
      <p:sp>
        <p:nvSpPr>
          <p:cNvPr id="56332" name="Rectangle 12"/>
          <p:cNvSpPr>
            <a:spLocks noChangeArrowheads="1"/>
          </p:cNvSpPr>
          <p:nvPr/>
        </p:nvSpPr>
        <p:spPr bwMode="auto">
          <a:xfrm>
            <a:off x="6832600" y="4753086"/>
            <a:ext cx="1792414" cy="400752"/>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buNone/>
            </a:pPr>
            <a:r>
              <a:rPr lang="nl-NL" altLang="nl-NL" sz="2000" dirty="0" err="1">
                <a:solidFill>
                  <a:schemeClr val="bg1"/>
                </a:solidFill>
                <a:latin typeface="Times New Roman" charset="0"/>
              </a:rPr>
              <a:t>Bull’s</a:t>
            </a:r>
            <a:r>
              <a:rPr lang="nl-NL" altLang="nl-NL" sz="2000" dirty="0">
                <a:solidFill>
                  <a:schemeClr val="bg1"/>
                </a:solidFill>
                <a:latin typeface="Times New Roman" charset="0"/>
              </a:rPr>
              <a:t> </a:t>
            </a:r>
            <a:r>
              <a:rPr lang="nl-NL" altLang="nl-NL" sz="2000" dirty="0" err="1">
                <a:solidFill>
                  <a:schemeClr val="bg1"/>
                </a:solidFill>
                <a:latin typeface="Times New Roman" charset="0"/>
              </a:rPr>
              <a:t>eye</a:t>
            </a:r>
            <a:r>
              <a:rPr lang="nl-NL" altLang="nl-NL" sz="2000" dirty="0">
                <a:solidFill>
                  <a:schemeClr val="bg1"/>
                </a:solidFill>
                <a:latin typeface="Times New Roman" charset="0"/>
              </a:rPr>
              <a:t> </a:t>
            </a:r>
            <a:r>
              <a:rPr lang="nl-NL" altLang="nl-NL" sz="2000" dirty="0" err="1">
                <a:solidFill>
                  <a:schemeClr val="bg1"/>
                </a:solidFill>
                <a:latin typeface="Times New Roman" charset="0"/>
              </a:rPr>
              <a:t>chart</a:t>
            </a:r>
            <a:endParaRPr lang="en-US" altLang="nl-NL" sz="2000" dirty="0">
              <a:solidFill>
                <a:schemeClr val="bg1"/>
              </a:solidFill>
              <a:latin typeface="Times New Roman"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56329"/>
                                        </p:tgtEl>
                                        <p:attrNameLst>
                                          <p:attrName>style.visibility</p:attrName>
                                        </p:attrNameLst>
                                      </p:cBhvr>
                                      <p:to>
                                        <p:strVal val="visible"/>
                                      </p:to>
                                    </p:set>
                                    <p:anim calcmode="lin" valueType="num">
                                      <p:cBhvr>
                                        <p:cTn id="7" dur="500" fill="hold"/>
                                        <p:tgtEl>
                                          <p:spTgt spid="56329"/>
                                        </p:tgtEl>
                                        <p:attrNameLst>
                                          <p:attrName>ppt_w</p:attrName>
                                        </p:attrNameLst>
                                      </p:cBhvr>
                                      <p:tavLst>
                                        <p:tav tm="0">
                                          <p:val>
                                            <p:fltVal val="0"/>
                                          </p:val>
                                        </p:tav>
                                        <p:tav tm="100000">
                                          <p:val>
                                            <p:strVal val="#ppt_w"/>
                                          </p:val>
                                        </p:tav>
                                      </p:tavLst>
                                    </p:anim>
                                    <p:anim calcmode="lin" valueType="num">
                                      <p:cBhvr>
                                        <p:cTn id="8" dur="500" fill="hold"/>
                                        <p:tgtEl>
                                          <p:spTgt spid="56329"/>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56330"/>
                                        </p:tgtEl>
                                        <p:attrNameLst>
                                          <p:attrName>style.visibility</p:attrName>
                                        </p:attrNameLst>
                                      </p:cBhvr>
                                      <p:to>
                                        <p:strVal val="visible"/>
                                      </p:to>
                                    </p:set>
                                    <p:anim calcmode="lin" valueType="num">
                                      <p:cBhvr>
                                        <p:cTn id="13" dur="500" fill="hold"/>
                                        <p:tgtEl>
                                          <p:spTgt spid="56330"/>
                                        </p:tgtEl>
                                        <p:attrNameLst>
                                          <p:attrName>ppt_w</p:attrName>
                                        </p:attrNameLst>
                                      </p:cBhvr>
                                      <p:tavLst>
                                        <p:tav tm="0">
                                          <p:val>
                                            <p:fltVal val="0"/>
                                          </p:val>
                                        </p:tav>
                                        <p:tav tm="100000">
                                          <p:val>
                                            <p:strVal val="#ppt_w"/>
                                          </p:val>
                                        </p:tav>
                                      </p:tavLst>
                                    </p:anim>
                                    <p:anim calcmode="lin" valueType="num">
                                      <p:cBhvr>
                                        <p:cTn id="14" dur="500" fill="hold"/>
                                        <p:tgtEl>
                                          <p:spTgt spid="56330"/>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56331"/>
                                        </p:tgtEl>
                                        <p:attrNameLst>
                                          <p:attrName>style.visibility</p:attrName>
                                        </p:attrNameLst>
                                      </p:cBhvr>
                                      <p:to>
                                        <p:strVal val="visible"/>
                                      </p:to>
                                    </p:set>
                                    <p:anim calcmode="lin" valueType="num">
                                      <p:cBhvr>
                                        <p:cTn id="19" dur="500" fill="hold"/>
                                        <p:tgtEl>
                                          <p:spTgt spid="56331"/>
                                        </p:tgtEl>
                                        <p:attrNameLst>
                                          <p:attrName>ppt_w</p:attrName>
                                        </p:attrNameLst>
                                      </p:cBhvr>
                                      <p:tavLst>
                                        <p:tav tm="0">
                                          <p:val>
                                            <p:fltVal val="0"/>
                                          </p:val>
                                        </p:tav>
                                        <p:tav tm="100000">
                                          <p:val>
                                            <p:strVal val="#ppt_w"/>
                                          </p:val>
                                        </p:tav>
                                      </p:tavLst>
                                    </p:anim>
                                    <p:anim calcmode="lin" valueType="num">
                                      <p:cBhvr>
                                        <p:cTn id="20" dur="500" fill="hold"/>
                                        <p:tgtEl>
                                          <p:spTgt spid="56331"/>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56332"/>
                                        </p:tgtEl>
                                        <p:attrNameLst>
                                          <p:attrName>style.visibility</p:attrName>
                                        </p:attrNameLst>
                                      </p:cBhvr>
                                      <p:to>
                                        <p:strVal val="visible"/>
                                      </p:to>
                                    </p:set>
                                    <p:anim calcmode="lin" valueType="num">
                                      <p:cBhvr>
                                        <p:cTn id="25" dur="500" fill="hold"/>
                                        <p:tgtEl>
                                          <p:spTgt spid="56332"/>
                                        </p:tgtEl>
                                        <p:attrNameLst>
                                          <p:attrName>ppt_w</p:attrName>
                                        </p:attrNameLst>
                                      </p:cBhvr>
                                      <p:tavLst>
                                        <p:tav tm="0">
                                          <p:val>
                                            <p:fltVal val="0"/>
                                          </p:val>
                                        </p:tav>
                                        <p:tav tm="100000">
                                          <p:val>
                                            <p:strVal val="#ppt_w"/>
                                          </p:val>
                                        </p:tav>
                                      </p:tavLst>
                                    </p:anim>
                                    <p:anim calcmode="lin" valueType="num">
                                      <p:cBhvr>
                                        <p:cTn id="26" dur="500" fill="hold"/>
                                        <p:tgtEl>
                                          <p:spTgt spid="5633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30" grpId="0" autoUpdateAnimBg="0"/>
      <p:bldP spid="56331" grpId="0" autoUpdateAnimBg="0"/>
      <p:bldP spid="56332"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a:lstStyle/>
          <a:p>
            <a:r>
              <a:rPr lang="en-US" altLang="nl-NL"/>
              <a:t>Bull’s eye</a:t>
            </a:r>
          </a:p>
        </p:txBody>
      </p:sp>
      <p:sp>
        <p:nvSpPr>
          <p:cNvPr id="146436" name="Rectangle 4"/>
          <p:cNvSpPr>
            <a:spLocks noChangeArrowheads="1"/>
          </p:cNvSpPr>
          <p:nvPr/>
        </p:nvSpPr>
        <p:spPr bwMode="auto">
          <a:xfrm>
            <a:off x="1093788" y="2217738"/>
            <a:ext cx="6981825" cy="32877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146437" name="Rectangle 5"/>
          <p:cNvSpPr>
            <a:spLocks noChangeArrowheads="1"/>
          </p:cNvSpPr>
          <p:nvPr/>
        </p:nvSpPr>
        <p:spPr bwMode="auto">
          <a:xfrm>
            <a:off x="1106488" y="2224088"/>
            <a:ext cx="6975475" cy="327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p>
        </p:txBody>
      </p:sp>
      <p:sp>
        <p:nvSpPr>
          <p:cNvPr id="146438" name="Line 6"/>
          <p:cNvSpPr>
            <a:spLocks noChangeShapeType="1"/>
          </p:cNvSpPr>
          <p:nvPr/>
        </p:nvSpPr>
        <p:spPr bwMode="auto">
          <a:xfrm>
            <a:off x="1106488" y="5268913"/>
            <a:ext cx="6975475" cy="1587"/>
          </a:xfrm>
          <a:prstGeom prst="line">
            <a:avLst/>
          </a:prstGeom>
          <a:noFill/>
          <a:ln w="0">
            <a:solidFill>
              <a:srgbClr val="FFFFFF"/>
            </a:solidFill>
            <a:round/>
            <a:headEnd/>
            <a:tailEnd/>
          </a:ln>
          <a:extLst>
            <a:ext uri="{909E8E84-426E-40DD-AFC4-6F175D3DCCD1}">
              <a14:hiddenFill xmlns:a14="http://schemas.microsoft.com/office/drawing/2010/main">
                <a:noFill/>
              </a14:hiddenFill>
            </a:ext>
          </a:extLst>
        </p:spPr>
        <p:txBody>
          <a:bodyPr/>
          <a:lstStyle/>
          <a:p>
            <a:endParaRPr lang="nl-NL"/>
          </a:p>
        </p:txBody>
      </p:sp>
      <p:sp>
        <p:nvSpPr>
          <p:cNvPr id="146439" name="Line 7"/>
          <p:cNvSpPr>
            <a:spLocks noChangeShapeType="1"/>
          </p:cNvSpPr>
          <p:nvPr/>
        </p:nvSpPr>
        <p:spPr bwMode="auto">
          <a:xfrm>
            <a:off x="1106488" y="5033963"/>
            <a:ext cx="6975475" cy="1587"/>
          </a:xfrm>
          <a:prstGeom prst="line">
            <a:avLst/>
          </a:prstGeom>
          <a:noFill/>
          <a:ln w="0">
            <a:solidFill>
              <a:srgbClr val="FFFFFF"/>
            </a:solidFill>
            <a:round/>
            <a:headEnd/>
            <a:tailEnd/>
          </a:ln>
          <a:extLst>
            <a:ext uri="{909E8E84-426E-40DD-AFC4-6F175D3DCCD1}">
              <a14:hiddenFill xmlns:a14="http://schemas.microsoft.com/office/drawing/2010/main">
                <a:noFill/>
              </a14:hiddenFill>
            </a:ext>
          </a:extLst>
        </p:spPr>
        <p:txBody>
          <a:bodyPr/>
          <a:lstStyle/>
          <a:p>
            <a:endParaRPr lang="nl-NL"/>
          </a:p>
        </p:txBody>
      </p:sp>
      <p:sp>
        <p:nvSpPr>
          <p:cNvPr id="146440" name="Line 8"/>
          <p:cNvSpPr>
            <a:spLocks noChangeShapeType="1"/>
          </p:cNvSpPr>
          <p:nvPr/>
        </p:nvSpPr>
        <p:spPr bwMode="auto">
          <a:xfrm>
            <a:off x="1106488" y="4799013"/>
            <a:ext cx="6975475" cy="1587"/>
          </a:xfrm>
          <a:prstGeom prst="line">
            <a:avLst/>
          </a:prstGeom>
          <a:noFill/>
          <a:ln w="0">
            <a:solidFill>
              <a:srgbClr val="FFFFFF"/>
            </a:solidFill>
            <a:round/>
            <a:headEnd/>
            <a:tailEnd/>
          </a:ln>
          <a:extLst>
            <a:ext uri="{909E8E84-426E-40DD-AFC4-6F175D3DCCD1}">
              <a14:hiddenFill xmlns:a14="http://schemas.microsoft.com/office/drawing/2010/main">
                <a:noFill/>
              </a14:hiddenFill>
            </a:ext>
          </a:extLst>
        </p:spPr>
        <p:txBody>
          <a:bodyPr/>
          <a:lstStyle/>
          <a:p>
            <a:endParaRPr lang="nl-NL"/>
          </a:p>
        </p:txBody>
      </p:sp>
      <p:sp>
        <p:nvSpPr>
          <p:cNvPr id="146441" name="Line 9"/>
          <p:cNvSpPr>
            <a:spLocks noChangeShapeType="1"/>
          </p:cNvSpPr>
          <p:nvPr/>
        </p:nvSpPr>
        <p:spPr bwMode="auto">
          <a:xfrm>
            <a:off x="1106488" y="4564063"/>
            <a:ext cx="6975475" cy="1587"/>
          </a:xfrm>
          <a:prstGeom prst="line">
            <a:avLst/>
          </a:prstGeom>
          <a:noFill/>
          <a:ln w="0">
            <a:solidFill>
              <a:srgbClr val="FFFFFF"/>
            </a:solidFill>
            <a:round/>
            <a:headEnd/>
            <a:tailEnd/>
          </a:ln>
          <a:extLst>
            <a:ext uri="{909E8E84-426E-40DD-AFC4-6F175D3DCCD1}">
              <a14:hiddenFill xmlns:a14="http://schemas.microsoft.com/office/drawing/2010/main">
                <a:noFill/>
              </a14:hiddenFill>
            </a:ext>
          </a:extLst>
        </p:spPr>
        <p:txBody>
          <a:bodyPr/>
          <a:lstStyle/>
          <a:p>
            <a:endParaRPr lang="nl-NL"/>
          </a:p>
        </p:txBody>
      </p:sp>
      <p:sp>
        <p:nvSpPr>
          <p:cNvPr id="146442" name="Line 10"/>
          <p:cNvSpPr>
            <a:spLocks noChangeShapeType="1"/>
          </p:cNvSpPr>
          <p:nvPr/>
        </p:nvSpPr>
        <p:spPr bwMode="auto">
          <a:xfrm>
            <a:off x="1106488" y="4329113"/>
            <a:ext cx="6975475" cy="1587"/>
          </a:xfrm>
          <a:prstGeom prst="line">
            <a:avLst/>
          </a:prstGeom>
          <a:noFill/>
          <a:ln w="0">
            <a:solidFill>
              <a:srgbClr val="FFFFFF"/>
            </a:solidFill>
            <a:round/>
            <a:headEnd/>
            <a:tailEnd/>
          </a:ln>
          <a:extLst>
            <a:ext uri="{909E8E84-426E-40DD-AFC4-6F175D3DCCD1}">
              <a14:hiddenFill xmlns:a14="http://schemas.microsoft.com/office/drawing/2010/main">
                <a:noFill/>
              </a14:hiddenFill>
            </a:ext>
          </a:extLst>
        </p:spPr>
        <p:txBody>
          <a:bodyPr/>
          <a:lstStyle/>
          <a:p>
            <a:endParaRPr lang="nl-NL"/>
          </a:p>
        </p:txBody>
      </p:sp>
      <p:sp>
        <p:nvSpPr>
          <p:cNvPr id="146443" name="Line 11"/>
          <p:cNvSpPr>
            <a:spLocks noChangeShapeType="1"/>
          </p:cNvSpPr>
          <p:nvPr/>
        </p:nvSpPr>
        <p:spPr bwMode="auto">
          <a:xfrm>
            <a:off x="1106488" y="4094163"/>
            <a:ext cx="6975475" cy="1587"/>
          </a:xfrm>
          <a:prstGeom prst="line">
            <a:avLst/>
          </a:prstGeom>
          <a:noFill/>
          <a:ln w="0">
            <a:solidFill>
              <a:srgbClr val="FFFFFF"/>
            </a:solidFill>
            <a:round/>
            <a:headEnd/>
            <a:tailEnd/>
          </a:ln>
          <a:extLst>
            <a:ext uri="{909E8E84-426E-40DD-AFC4-6F175D3DCCD1}">
              <a14:hiddenFill xmlns:a14="http://schemas.microsoft.com/office/drawing/2010/main">
                <a:noFill/>
              </a14:hiddenFill>
            </a:ext>
          </a:extLst>
        </p:spPr>
        <p:txBody>
          <a:bodyPr/>
          <a:lstStyle/>
          <a:p>
            <a:endParaRPr lang="nl-NL"/>
          </a:p>
        </p:txBody>
      </p:sp>
      <p:sp>
        <p:nvSpPr>
          <p:cNvPr id="146444" name="Line 12"/>
          <p:cNvSpPr>
            <a:spLocks noChangeShapeType="1"/>
          </p:cNvSpPr>
          <p:nvPr/>
        </p:nvSpPr>
        <p:spPr bwMode="auto">
          <a:xfrm>
            <a:off x="1106488" y="3859213"/>
            <a:ext cx="6975475" cy="1587"/>
          </a:xfrm>
          <a:prstGeom prst="line">
            <a:avLst/>
          </a:prstGeom>
          <a:noFill/>
          <a:ln w="0">
            <a:solidFill>
              <a:srgbClr val="FFFFFF"/>
            </a:solidFill>
            <a:round/>
            <a:headEnd/>
            <a:tailEnd/>
          </a:ln>
          <a:extLst>
            <a:ext uri="{909E8E84-426E-40DD-AFC4-6F175D3DCCD1}">
              <a14:hiddenFill xmlns:a14="http://schemas.microsoft.com/office/drawing/2010/main">
                <a:noFill/>
              </a14:hiddenFill>
            </a:ext>
          </a:extLst>
        </p:spPr>
        <p:txBody>
          <a:bodyPr/>
          <a:lstStyle/>
          <a:p>
            <a:endParaRPr lang="nl-NL"/>
          </a:p>
        </p:txBody>
      </p:sp>
      <p:sp>
        <p:nvSpPr>
          <p:cNvPr id="146445" name="Line 13"/>
          <p:cNvSpPr>
            <a:spLocks noChangeShapeType="1"/>
          </p:cNvSpPr>
          <p:nvPr/>
        </p:nvSpPr>
        <p:spPr bwMode="auto">
          <a:xfrm>
            <a:off x="1106488" y="3633788"/>
            <a:ext cx="6975475" cy="0"/>
          </a:xfrm>
          <a:prstGeom prst="line">
            <a:avLst/>
          </a:prstGeom>
          <a:noFill/>
          <a:ln w="0">
            <a:solidFill>
              <a:srgbClr val="FFFFFF"/>
            </a:solidFill>
            <a:round/>
            <a:headEnd/>
            <a:tailEnd/>
          </a:ln>
          <a:extLst>
            <a:ext uri="{909E8E84-426E-40DD-AFC4-6F175D3DCCD1}">
              <a14:hiddenFill xmlns:a14="http://schemas.microsoft.com/office/drawing/2010/main">
                <a:noFill/>
              </a14:hiddenFill>
            </a:ext>
          </a:extLst>
        </p:spPr>
        <p:txBody>
          <a:bodyPr/>
          <a:lstStyle/>
          <a:p>
            <a:endParaRPr lang="nl-NL"/>
          </a:p>
        </p:txBody>
      </p:sp>
      <p:sp>
        <p:nvSpPr>
          <p:cNvPr id="146446" name="Line 14"/>
          <p:cNvSpPr>
            <a:spLocks noChangeShapeType="1"/>
          </p:cNvSpPr>
          <p:nvPr/>
        </p:nvSpPr>
        <p:spPr bwMode="auto">
          <a:xfrm>
            <a:off x="1106488" y="3398838"/>
            <a:ext cx="6975475" cy="0"/>
          </a:xfrm>
          <a:prstGeom prst="line">
            <a:avLst/>
          </a:prstGeom>
          <a:noFill/>
          <a:ln w="0">
            <a:solidFill>
              <a:srgbClr val="FFFFFF"/>
            </a:solidFill>
            <a:round/>
            <a:headEnd/>
            <a:tailEnd/>
          </a:ln>
          <a:extLst>
            <a:ext uri="{909E8E84-426E-40DD-AFC4-6F175D3DCCD1}">
              <a14:hiddenFill xmlns:a14="http://schemas.microsoft.com/office/drawing/2010/main">
                <a:noFill/>
              </a14:hiddenFill>
            </a:ext>
          </a:extLst>
        </p:spPr>
        <p:txBody>
          <a:bodyPr/>
          <a:lstStyle/>
          <a:p>
            <a:endParaRPr lang="nl-NL"/>
          </a:p>
        </p:txBody>
      </p:sp>
      <p:sp>
        <p:nvSpPr>
          <p:cNvPr id="146447" name="Line 15"/>
          <p:cNvSpPr>
            <a:spLocks noChangeShapeType="1"/>
          </p:cNvSpPr>
          <p:nvPr/>
        </p:nvSpPr>
        <p:spPr bwMode="auto">
          <a:xfrm>
            <a:off x="1106488" y="3163888"/>
            <a:ext cx="6975475" cy="0"/>
          </a:xfrm>
          <a:prstGeom prst="line">
            <a:avLst/>
          </a:prstGeom>
          <a:noFill/>
          <a:ln w="0">
            <a:solidFill>
              <a:srgbClr val="FFFFFF"/>
            </a:solidFill>
            <a:round/>
            <a:headEnd/>
            <a:tailEnd/>
          </a:ln>
          <a:extLst>
            <a:ext uri="{909E8E84-426E-40DD-AFC4-6F175D3DCCD1}">
              <a14:hiddenFill xmlns:a14="http://schemas.microsoft.com/office/drawing/2010/main">
                <a:noFill/>
              </a14:hiddenFill>
            </a:ext>
          </a:extLst>
        </p:spPr>
        <p:txBody>
          <a:bodyPr/>
          <a:lstStyle/>
          <a:p>
            <a:endParaRPr lang="nl-NL"/>
          </a:p>
        </p:txBody>
      </p:sp>
      <p:sp>
        <p:nvSpPr>
          <p:cNvPr id="146448" name="Line 16"/>
          <p:cNvSpPr>
            <a:spLocks noChangeShapeType="1"/>
          </p:cNvSpPr>
          <p:nvPr/>
        </p:nvSpPr>
        <p:spPr bwMode="auto">
          <a:xfrm>
            <a:off x="1106488" y="2928938"/>
            <a:ext cx="6975475" cy="0"/>
          </a:xfrm>
          <a:prstGeom prst="line">
            <a:avLst/>
          </a:prstGeom>
          <a:noFill/>
          <a:ln w="0">
            <a:solidFill>
              <a:srgbClr val="FFFFFF"/>
            </a:solidFill>
            <a:round/>
            <a:headEnd/>
            <a:tailEnd/>
          </a:ln>
          <a:extLst>
            <a:ext uri="{909E8E84-426E-40DD-AFC4-6F175D3DCCD1}">
              <a14:hiddenFill xmlns:a14="http://schemas.microsoft.com/office/drawing/2010/main">
                <a:noFill/>
              </a14:hiddenFill>
            </a:ext>
          </a:extLst>
        </p:spPr>
        <p:txBody>
          <a:bodyPr/>
          <a:lstStyle/>
          <a:p>
            <a:endParaRPr lang="nl-NL"/>
          </a:p>
        </p:txBody>
      </p:sp>
      <p:sp>
        <p:nvSpPr>
          <p:cNvPr id="146449" name="Line 17"/>
          <p:cNvSpPr>
            <a:spLocks noChangeShapeType="1"/>
          </p:cNvSpPr>
          <p:nvPr/>
        </p:nvSpPr>
        <p:spPr bwMode="auto">
          <a:xfrm>
            <a:off x="1106488" y="2459038"/>
            <a:ext cx="6975475" cy="0"/>
          </a:xfrm>
          <a:prstGeom prst="line">
            <a:avLst/>
          </a:prstGeom>
          <a:noFill/>
          <a:ln w="0">
            <a:solidFill>
              <a:srgbClr val="FFFFFF"/>
            </a:solidFill>
            <a:round/>
            <a:headEnd/>
            <a:tailEnd/>
          </a:ln>
          <a:extLst>
            <a:ext uri="{909E8E84-426E-40DD-AFC4-6F175D3DCCD1}">
              <a14:hiddenFill xmlns:a14="http://schemas.microsoft.com/office/drawing/2010/main">
                <a:noFill/>
              </a14:hiddenFill>
            </a:ext>
          </a:extLst>
        </p:spPr>
        <p:txBody>
          <a:bodyPr/>
          <a:lstStyle/>
          <a:p>
            <a:endParaRPr lang="nl-NL"/>
          </a:p>
        </p:txBody>
      </p:sp>
      <p:sp>
        <p:nvSpPr>
          <p:cNvPr id="146450" name="Line 18"/>
          <p:cNvSpPr>
            <a:spLocks noChangeShapeType="1"/>
          </p:cNvSpPr>
          <p:nvPr/>
        </p:nvSpPr>
        <p:spPr bwMode="auto">
          <a:xfrm>
            <a:off x="1106488" y="2224088"/>
            <a:ext cx="6975475" cy="0"/>
          </a:xfrm>
          <a:prstGeom prst="line">
            <a:avLst/>
          </a:prstGeom>
          <a:noFill/>
          <a:ln w="0">
            <a:solidFill>
              <a:srgbClr val="FFFFFF"/>
            </a:solidFill>
            <a:round/>
            <a:headEnd/>
            <a:tailEnd/>
          </a:ln>
          <a:extLst>
            <a:ext uri="{909E8E84-426E-40DD-AFC4-6F175D3DCCD1}">
              <a14:hiddenFill xmlns:a14="http://schemas.microsoft.com/office/drawing/2010/main">
                <a:noFill/>
              </a14:hiddenFill>
            </a:ext>
          </a:extLst>
        </p:spPr>
        <p:txBody>
          <a:bodyPr/>
          <a:lstStyle/>
          <a:p>
            <a:endParaRPr lang="nl-NL"/>
          </a:p>
        </p:txBody>
      </p:sp>
      <p:sp>
        <p:nvSpPr>
          <p:cNvPr id="146451" name="Rectangle 19"/>
          <p:cNvSpPr>
            <a:spLocks noChangeArrowheads="1"/>
          </p:cNvSpPr>
          <p:nvPr/>
        </p:nvSpPr>
        <p:spPr bwMode="auto">
          <a:xfrm>
            <a:off x="1106488" y="2224088"/>
            <a:ext cx="6975475" cy="3279775"/>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146452" name="Freeform 20"/>
          <p:cNvSpPr>
            <a:spLocks/>
          </p:cNvSpPr>
          <p:nvPr/>
        </p:nvSpPr>
        <p:spPr bwMode="auto">
          <a:xfrm>
            <a:off x="4546600" y="2239963"/>
            <a:ext cx="103188" cy="84137"/>
          </a:xfrm>
          <a:custGeom>
            <a:avLst/>
            <a:gdLst>
              <a:gd name="T0" fmla="*/ 37 w 73"/>
              <a:gd name="T1" fmla="*/ 0 h 79"/>
              <a:gd name="T2" fmla="*/ 73 w 73"/>
              <a:gd name="T3" fmla="*/ 79 h 79"/>
              <a:gd name="T4" fmla="*/ 0 w 73"/>
              <a:gd name="T5" fmla="*/ 79 h 79"/>
              <a:gd name="T6" fmla="*/ 37 w 73"/>
              <a:gd name="T7" fmla="*/ 0 h 79"/>
            </a:gdLst>
            <a:ahLst/>
            <a:cxnLst>
              <a:cxn ang="0">
                <a:pos x="T0" y="T1"/>
              </a:cxn>
              <a:cxn ang="0">
                <a:pos x="T2" y="T3"/>
              </a:cxn>
              <a:cxn ang="0">
                <a:pos x="T4" y="T5"/>
              </a:cxn>
              <a:cxn ang="0">
                <a:pos x="T6" y="T7"/>
              </a:cxn>
            </a:cxnLst>
            <a:rect l="0" t="0" r="r" b="b"/>
            <a:pathLst>
              <a:path w="73" h="79">
                <a:moveTo>
                  <a:pt x="37" y="0"/>
                </a:moveTo>
                <a:lnTo>
                  <a:pt x="73" y="79"/>
                </a:lnTo>
                <a:lnTo>
                  <a:pt x="0" y="79"/>
                </a:lnTo>
                <a:lnTo>
                  <a:pt x="37" y="0"/>
                </a:lnTo>
                <a:close/>
              </a:path>
            </a:pathLst>
          </a:custGeom>
          <a:solidFill>
            <a:srgbClr val="000000"/>
          </a:solidFill>
          <a:ln w="11113">
            <a:solidFill>
              <a:srgbClr val="000000"/>
            </a:solidFill>
            <a:prstDash val="solid"/>
            <a:round/>
            <a:headEnd/>
            <a:tailEnd/>
          </a:ln>
        </p:spPr>
        <p:txBody>
          <a:bodyPr/>
          <a:lstStyle/>
          <a:p>
            <a:endParaRPr lang="nl-NL"/>
          </a:p>
        </p:txBody>
      </p:sp>
      <p:sp>
        <p:nvSpPr>
          <p:cNvPr id="146453" name="Freeform 21"/>
          <p:cNvSpPr>
            <a:spLocks/>
          </p:cNvSpPr>
          <p:nvPr/>
        </p:nvSpPr>
        <p:spPr bwMode="auto">
          <a:xfrm>
            <a:off x="4046538" y="4430713"/>
            <a:ext cx="103187" cy="84137"/>
          </a:xfrm>
          <a:custGeom>
            <a:avLst/>
            <a:gdLst>
              <a:gd name="T0" fmla="*/ 37 w 73"/>
              <a:gd name="T1" fmla="*/ 0 h 78"/>
              <a:gd name="T2" fmla="*/ 73 w 73"/>
              <a:gd name="T3" fmla="*/ 78 h 78"/>
              <a:gd name="T4" fmla="*/ 0 w 73"/>
              <a:gd name="T5" fmla="*/ 78 h 78"/>
              <a:gd name="T6" fmla="*/ 37 w 73"/>
              <a:gd name="T7" fmla="*/ 0 h 78"/>
            </a:gdLst>
            <a:ahLst/>
            <a:cxnLst>
              <a:cxn ang="0">
                <a:pos x="T0" y="T1"/>
              </a:cxn>
              <a:cxn ang="0">
                <a:pos x="T2" y="T3"/>
              </a:cxn>
              <a:cxn ang="0">
                <a:pos x="T4" y="T5"/>
              </a:cxn>
              <a:cxn ang="0">
                <a:pos x="T6" y="T7"/>
              </a:cxn>
            </a:cxnLst>
            <a:rect l="0" t="0" r="r" b="b"/>
            <a:pathLst>
              <a:path w="73" h="78">
                <a:moveTo>
                  <a:pt x="37" y="0"/>
                </a:moveTo>
                <a:lnTo>
                  <a:pt x="73" y="78"/>
                </a:lnTo>
                <a:lnTo>
                  <a:pt x="0" y="78"/>
                </a:lnTo>
                <a:lnTo>
                  <a:pt x="37" y="0"/>
                </a:lnTo>
                <a:close/>
              </a:path>
            </a:pathLst>
          </a:custGeom>
          <a:solidFill>
            <a:srgbClr val="000000"/>
          </a:solidFill>
          <a:ln w="11113">
            <a:solidFill>
              <a:srgbClr val="000000"/>
            </a:solidFill>
            <a:prstDash val="solid"/>
            <a:round/>
            <a:headEnd/>
            <a:tailEnd/>
          </a:ln>
        </p:spPr>
        <p:txBody>
          <a:bodyPr/>
          <a:lstStyle/>
          <a:p>
            <a:endParaRPr lang="nl-NL"/>
          </a:p>
        </p:txBody>
      </p:sp>
      <p:sp>
        <p:nvSpPr>
          <p:cNvPr id="146454" name="Freeform 22"/>
          <p:cNvSpPr>
            <a:spLocks/>
          </p:cNvSpPr>
          <p:nvPr/>
        </p:nvSpPr>
        <p:spPr bwMode="auto">
          <a:xfrm>
            <a:off x="4546600" y="4052888"/>
            <a:ext cx="103188" cy="84137"/>
          </a:xfrm>
          <a:custGeom>
            <a:avLst/>
            <a:gdLst>
              <a:gd name="T0" fmla="*/ 37 w 73"/>
              <a:gd name="T1" fmla="*/ 0 h 78"/>
              <a:gd name="T2" fmla="*/ 73 w 73"/>
              <a:gd name="T3" fmla="*/ 78 h 78"/>
              <a:gd name="T4" fmla="*/ 0 w 73"/>
              <a:gd name="T5" fmla="*/ 78 h 78"/>
              <a:gd name="T6" fmla="*/ 37 w 73"/>
              <a:gd name="T7" fmla="*/ 0 h 78"/>
            </a:gdLst>
            <a:ahLst/>
            <a:cxnLst>
              <a:cxn ang="0">
                <a:pos x="T0" y="T1"/>
              </a:cxn>
              <a:cxn ang="0">
                <a:pos x="T2" y="T3"/>
              </a:cxn>
              <a:cxn ang="0">
                <a:pos x="T4" y="T5"/>
              </a:cxn>
              <a:cxn ang="0">
                <a:pos x="T6" y="T7"/>
              </a:cxn>
            </a:cxnLst>
            <a:rect l="0" t="0" r="r" b="b"/>
            <a:pathLst>
              <a:path w="73" h="78">
                <a:moveTo>
                  <a:pt x="37" y="0"/>
                </a:moveTo>
                <a:lnTo>
                  <a:pt x="73" y="78"/>
                </a:lnTo>
                <a:lnTo>
                  <a:pt x="0" y="78"/>
                </a:lnTo>
                <a:lnTo>
                  <a:pt x="37" y="0"/>
                </a:lnTo>
                <a:close/>
              </a:path>
            </a:pathLst>
          </a:custGeom>
          <a:solidFill>
            <a:srgbClr val="00FF00"/>
          </a:solidFill>
          <a:ln w="11113">
            <a:solidFill>
              <a:srgbClr val="339966"/>
            </a:solidFill>
            <a:prstDash val="solid"/>
            <a:round/>
            <a:headEnd/>
            <a:tailEnd/>
          </a:ln>
        </p:spPr>
        <p:txBody>
          <a:bodyPr/>
          <a:lstStyle/>
          <a:p>
            <a:endParaRPr lang="nl-NL"/>
          </a:p>
        </p:txBody>
      </p:sp>
      <p:sp>
        <p:nvSpPr>
          <p:cNvPr id="146455" name="Freeform 23"/>
          <p:cNvSpPr>
            <a:spLocks/>
          </p:cNvSpPr>
          <p:nvPr/>
        </p:nvSpPr>
        <p:spPr bwMode="auto">
          <a:xfrm>
            <a:off x="4546600" y="2651125"/>
            <a:ext cx="103188" cy="84138"/>
          </a:xfrm>
          <a:custGeom>
            <a:avLst/>
            <a:gdLst>
              <a:gd name="T0" fmla="*/ 37 w 73"/>
              <a:gd name="T1" fmla="*/ 0 h 78"/>
              <a:gd name="T2" fmla="*/ 73 w 73"/>
              <a:gd name="T3" fmla="*/ 78 h 78"/>
              <a:gd name="T4" fmla="*/ 0 w 73"/>
              <a:gd name="T5" fmla="*/ 78 h 78"/>
              <a:gd name="T6" fmla="*/ 37 w 73"/>
              <a:gd name="T7" fmla="*/ 0 h 78"/>
            </a:gdLst>
            <a:ahLst/>
            <a:cxnLst>
              <a:cxn ang="0">
                <a:pos x="T0" y="T1"/>
              </a:cxn>
              <a:cxn ang="0">
                <a:pos x="T2" y="T3"/>
              </a:cxn>
              <a:cxn ang="0">
                <a:pos x="T4" y="T5"/>
              </a:cxn>
              <a:cxn ang="0">
                <a:pos x="T6" y="T7"/>
              </a:cxn>
            </a:cxnLst>
            <a:rect l="0" t="0" r="r" b="b"/>
            <a:pathLst>
              <a:path w="73" h="78">
                <a:moveTo>
                  <a:pt x="37" y="0"/>
                </a:moveTo>
                <a:lnTo>
                  <a:pt x="73" y="78"/>
                </a:lnTo>
                <a:lnTo>
                  <a:pt x="0" y="78"/>
                </a:lnTo>
                <a:lnTo>
                  <a:pt x="37" y="0"/>
                </a:lnTo>
                <a:close/>
              </a:path>
            </a:pathLst>
          </a:custGeom>
          <a:solidFill>
            <a:srgbClr val="00FF00"/>
          </a:solidFill>
          <a:ln w="11113">
            <a:solidFill>
              <a:srgbClr val="339966"/>
            </a:solidFill>
            <a:prstDash val="solid"/>
            <a:round/>
            <a:headEnd/>
            <a:tailEnd/>
          </a:ln>
        </p:spPr>
        <p:txBody>
          <a:bodyPr/>
          <a:lstStyle/>
          <a:p>
            <a:endParaRPr lang="nl-NL"/>
          </a:p>
        </p:txBody>
      </p:sp>
      <p:sp>
        <p:nvSpPr>
          <p:cNvPr id="146456" name="Oval 24"/>
          <p:cNvSpPr>
            <a:spLocks noChangeArrowheads="1"/>
          </p:cNvSpPr>
          <p:nvPr/>
        </p:nvSpPr>
        <p:spPr bwMode="auto">
          <a:xfrm>
            <a:off x="3302000" y="3355975"/>
            <a:ext cx="92075" cy="76200"/>
          </a:xfrm>
          <a:prstGeom prst="ellipse">
            <a:avLst/>
          </a:prstGeom>
          <a:solidFill>
            <a:srgbClr val="FF0000"/>
          </a:solidFill>
          <a:ln w="11113">
            <a:solidFill>
              <a:srgbClr val="FF0000"/>
            </a:solidFill>
            <a:round/>
            <a:headEnd/>
            <a:tailEnd/>
          </a:ln>
        </p:spPr>
        <p:txBody>
          <a:bodyPr/>
          <a:lstStyle/>
          <a:p>
            <a:endParaRPr lang="nl-NL"/>
          </a:p>
        </p:txBody>
      </p:sp>
      <p:sp>
        <p:nvSpPr>
          <p:cNvPr id="146457" name="Oval 25"/>
          <p:cNvSpPr>
            <a:spLocks noChangeArrowheads="1"/>
          </p:cNvSpPr>
          <p:nvPr/>
        </p:nvSpPr>
        <p:spPr bwMode="auto">
          <a:xfrm>
            <a:off x="4292600" y="2768600"/>
            <a:ext cx="90488" cy="76200"/>
          </a:xfrm>
          <a:prstGeom prst="ellipse">
            <a:avLst/>
          </a:prstGeom>
          <a:solidFill>
            <a:srgbClr val="00FF00"/>
          </a:solidFill>
          <a:ln w="11113">
            <a:solidFill>
              <a:srgbClr val="339966"/>
            </a:solidFill>
            <a:round/>
            <a:headEnd/>
            <a:tailEnd/>
          </a:ln>
        </p:spPr>
        <p:txBody>
          <a:bodyPr/>
          <a:lstStyle/>
          <a:p>
            <a:endParaRPr lang="nl-NL"/>
          </a:p>
        </p:txBody>
      </p:sp>
      <p:sp>
        <p:nvSpPr>
          <p:cNvPr id="146458" name="Oval 26"/>
          <p:cNvSpPr>
            <a:spLocks noChangeArrowheads="1"/>
          </p:cNvSpPr>
          <p:nvPr/>
        </p:nvSpPr>
        <p:spPr bwMode="auto">
          <a:xfrm>
            <a:off x="4322763" y="3565525"/>
            <a:ext cx="92075" cy="76200"/>
          </a:xfrm>
          <a:prstGeom prst="ellipse">
            <a:avLst/>
          </a:prstGeom>
          <a:solidFill>
            <a:srgbClr val="000000"/>
          </a:solidFill>
          <a:ln w="11113">
            <a:solidFill>
              <a:srgbClr val="000000"/>
            </a:solidFill>
            <a:round/>
            <a:headEnd/>
            <a:tailEnd/>
          </a:ln>
        </p:spPr>
        <p:txBody>
          <a:bodyPr/>
          <a:lstStyle/>
          <a:p>
            <a:endParaRPr lang="nl-NL"/>
          </a:p>
        </p:txBody>
      </p:sp>
      <p:sp>
        <p:nvSpPr>
          <p:cNvPr id="146459" name="Oval 27"/>
          <p:cNvSpPr>
            <a:spLocks noChangeArrowheads="1"/>
          </p:cNvSpPr>
          <p:nvPr/>
        </p:nvSpPr>
        <p:spPr bwMode="auto">
          <a:xfrm>
            <a:off x="3790950" y="3355975"/>
            <a:ext cx="93663" cy="76200"/>
          </a:xfrm>
          <a:prstGeom prst="ellipse">
            <a:avLst/>
          </a:prstGeom>
          <a:solidFill>
            <a:srgbClr val="FF0000"/>
          </a:solidFill>
          <a:ln w="11113">
            <a:solidFill>
              <a:srgbClr val="FF0000"/>
            </a:solidFill>
            <a:round/>
            <a:headEnd/>
            <a:tailEnd/>
          </a:ln>
        </p:spPr>
        <p:txBody>
          <a:bodyPr/>
          <a:lstStyle/>
          <a:p>
            <a:endParaRPr lang="nl-NL"/>
          </a:p>
        </p:txBody>
      </p:sp>
      <p:sp>
        <p:nvSpPr>
          <p:cNvPr id="146460" name="Oval 28"/>
          <p:cNvSpPr>
            <a:spLocks noChangeArrowheads="1"/>
          </p:cNvSpPr>
          <p:nvPr/>
        </p:nvSpPr>
        <p:spPr bwMode="auto">
          <a:xfrm>
            <a:off x="6283325" y="2886075"/>
            <a:ext cx="92075" cy="76200"/>
          </a:xfrm>
          <a:prstGeom prst="ellipse">
            <a:avLst/>
          </a:prstGeom>
          <a:solidFill>
            <a:srgbClr val="FF0000"/>
          </a:solidFill>
          <a:ln w="11113">
            <a:solidFill>
              <a:srgbClr val="FF0000"/>
            </a:solidFill>
            <a:round/>
            <a:headEnd/>
            <a:tailEnd/>
          </a:ln>
        </p:spPr>
        <p:txBody>
          <a:bodyPr/>
          <a:lstStyle/>
          <a:p>
            <a:endParaRPr lang="nl-NL"/>
          </a:p>
        </p:txBody>
      </p:sp>
      <p:sp>
        <p:nvSpPr>
          <p:cNvPr id="146461" name="Oval 29"/>
          <p:cNvSpPr>
            <a:spLocks noChangeArrowheads="1"/>
          </p:cNvSpPr>
          <p:nvPr/>
        </p:nvSpPr>
        <p:spPr bwMode="auto">
          <a:xfrm>
            <a:off x="4546600" y="3121025"/>
            <a:ext cx="92075" cy="76200"/>
          </a:xfrm>
          <a:prstGeom prst="ellipse">
            <a:avLst/>
          </a:prstGeom>
          <a:solidFill>
            <a:srgbClr val="FF0000"/>
          </a:solidFill>
          <a:ln w="11113">
            <a:solidFill>
              <a:srgbClr val="FF0000"/>
            </a:solidFill>
            <a:round/>
            <a:headEnd/>
            <a:tailEnd/>
          </a:ln>
        </p:spPr>
        <p:txBody>
          <a:bodyPr/>
          <a:lstStyle/>
          <a:p>
            <a:endParaRPr lang="nl-NL"/>
          </a:p>
        </p:txBody>
      </p:sp>
      <p:sp>
        <p:nvSpPr>
          <p:cNvPr id="146462" name="Freeform 30"/>
          <p:cNvSpPr>
            <a:spLocks/>
          </p:cNvSpPr>
          <p:nvPr/>
        </p:nvSpPr>
        <p:spPr bwMode="auto">
          <a:xfrm>
            <a:off x="4046538" y="4103688"/>
            <a:ext cx="103187" cy="82550"/>
          </a:xfrm>
          <a:custGeom>
            <a:avLst/>
            <a:gdLst>
              <a:gd name="T0" fmla="*/ 37 w 73"/>
              <a:gd name="T1" fmla="*/ 0 h 78"/>
              <a:gd name="T2" fmla="*/ 73 w 73"/>
              <a:gd name="T3" fmla="*/ 78 h 78"/>
              <a:gd name="T4" fmla="*/ 0 w 73"/>
              <a:gd name="T5" fmla="*/ 78 h 78"/>
              <a:gd name="T6" fmla="*/ 37 w 73"/>
              <a:gd name="T7" fmla="*/ 0 h 78"/>
            </a:gdLst>
            <a:ahLst/>
            <a:cxnLst>
              <a:cxn ang="0">
                <a:pos x="T0" y="T1"/>
              </a:cxn>
              <a:cxn ang="0">
                <a:pos x="T2" y="T3"/>
              </a:cxn>
              <a:cxn ang="0">
                <a:pos x="T4" y="T5"/>
              </a:cxn>
              <a:cxn ang="0">
                <a:pos x="T6" y="T7"/>
              </a:cxn>
            </a:cxnLst>
            <a:rect l="0" t="0" r="r" b="b"/>
            <a:pathLst>
              <a:path w="73" h="78">
                <a:moveTo>
                  <a:pt x="37" y="0"/>
                </a:moveTo>
                <a:lnTo>
                  <a:pt x="73" y="78"/>
                </a:lnTo>
                <a:lnTo>
                  <a:pt x="0" y="78"/>
                </a:lnTo>
                <a:lnTo>
                  <a:pt x="37" y="0"/>
                </a:lnTo>
                <a:close/>
              </a:path>
            </a:pathLst>
          </a:custGeom>
          <a:solidFill>
            <a:srgbClr val="FF0000"/>
          </a:solidFill>
          <a:ln w="11113">
            <a:solidFill>
              <a:srgbClr val="FF0000"/>
            </a:solidFill>
            <a:prstDash val="solid"/>
            <a:round/>
            <a:headEnd/>
            <a:tailEnd/>
          </a:ln>
        </p:spPr>
        <p:txBody>
          <a:bodyPr/>
          <a:lstStyle/>
          <a:p>
            <a:endParaRPr lang="nl-NL"/>
          </a:p>
        </p:txBody>
      </p:sp>
      <p:sp>
        <p:nvSpPr>
          <p:cNvPr id="146463" name="Freeform 31"/>
          <p:cNvSpPr>
            <a:spLocks/>
          </p:cNvSpPr>
          <p:nvPr/>
        </p:nvSpPr>
        <p:spPr bwMode="auto">
          <a:xfrm>
            <a:off x="4465638" y="3859213"/>
            <a:ext cx="101600" cy="84137"/>
          </a:xfrm>
          <a:custGeom>
            <a:avLst/>
            <a:gdLst>
              <a:gd name="T0" fmla="*/ 36 w 73"/>
              <a:gd name="T1" fmla="*/ 0 h 78"/>
              <a:gd name="T2" fmla="*/ 73 w 73"/>
              <a:gd name="T3" fmla="*/ 78 h 78"/>
              <a:gd name="T4" fmla="*/ 0 w 73"/>
              <a:gd name="T5" fmla="*/ 78 h 78"/>
              <a:gd name="T6" fmla="*/ 36 w 73"/>
              <a:gd name="T7" fmla="*/ 0 h 78"/>
            </a:gdLst>
            <a:ahLst/>
            <a:cxnLst>
              <a:cxn ang="0">
                <a:pos x="T0" y="T1"/>
              </a:cxn>
              <a:cxn ang="0">
                <a:pos x="T2" y="T3"/>
              </a:cxn>
              <a:cxn ang="0">
                <a:pos x="T4" y="T5"/>
              </a:cxn>
              <a:cxn ang="0">
                <a:pos x="T6" y="T7"/>
              </a:cxn>
            </a:cxnLst>
            <a:rect l="0" t="0" r="r" b="b"/>
            <a:pathLst>
              <a:path w="73" h="78">
                <a:moveTo>
                  <a:pt x="36" y="0"/>
                </a:moveTo>
                <a:lnTo>
                  <a:pt x="73" y="78"/>
                </a:lnTo>
                <a:lnTo>
                  <a:pt x="0" y="78"/>
                </a:lnTo>
                <a:lnTo>
                  <a:pt x="36" y="0"/>
                </a:lnTo>
                <a:close/>
              </a:path>
            </a:pathLst>
          </a:custGeom>
          <a:solidFill>
            <a:srgbClr val="000000"/>
          </a:solidFill>
          <a:ln w="11113">
            <a:solidFill>
              <a:srgbClr val="000000"/>
            </a:solidFill>
            <a:prstDash val="solid"/>
            <a:round/>
            <a:headEnd/>
            <a:tailEnd/>
          </a:ln>
        </p:spPr>
        <p:txBody>
          <a:bodyPr/>
          <a:lstStyle/>
          <a:p>
            <a:endParaRPr lang="nl-NL"/>
          </a:p>
        </p:txBody>
      </p:sp>
      <p:sp>
        <p:nvSpPr>
          <p:cNvPr id="146464" name="Oval 32"/>
          <p:cNvSpPr>
            <a:spLocks noChangeArrowheads="1"/>
          </p:cNvSpPr>
          <p:nvPr/>
        </p:nvSpPr>
        <p:spPr bwMode="auto">
          <a:xfrm>
            <a:off x="4546600" y="4170363"/>
            <a:ext cx="92075" cy="76200"/>
          </a:xfrm>
          <a:prstGeom prst="ellipse">
            <a:avLst/>
          </a:prstGeom>
          <a:solidFill>
            <a:srgbClr val="000000"/>
          </a:solidFill>
          <a:ln w="11113">
            <a:solidFill>
              <a:srgbClr val="000000"/>
            </a:solidFill>
            <a:round/>
            <a:headEnd/>
            <a:tailEnd/>
          </a:ln>
        </p:spPr>
        <p:txBody>
          <a:bodyPr/>
          <a:lstStyle/>
          <a:p>
            <a:endParaRPr lang="nl-NL"/>
          </a:p>
        </p:txBody>
      </p:sp>
      <p:sp>
        <p:nvSpPr>
          <p:cNvPr id="146465" name="Rectangle 33"/>
          <p:cNvSpPr>
            <a:spLocks noChangeArrowheads="1"/>
          </p:cNvSpPr>
          <p:nvPr/>
        </p:nvSpPr>
        <p:spPr bwMode="auto">
          <a:xfrm>
            <a:off x="5078413" y="2660650"/>
            <a:ext cx="92075" cy="4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p>
        </p:txBody>
      </p:sp>
      <p:sp>
        <p:nvSpPr>
          <p:cNvPr id="146466" name="Rectangle 34"/>
          <p:cNvSpPr>
            <a:spLocks noChangeArrowheads="1"/>
          </p:cNvSpPr>
          <p:nvPr/>
        </p:nvSpPr>
        <p:spPr bwMode="auto">
          <a:xfrm>
            <a:off x="5089525" y="2651125"/>
            <a:ext cx="3968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p>
        </p:txBody>
      </p:sp>
      <p:sp>
        <p:nvSpPr>
          <p:cNvPr id="146467" name="Rectangle 35"/>
          <p:cNvSpPr>
            <a:spLocks noChangeArrowheads="1"/>
          </p:cNvSpPr>
          <p:nvPr/>
        </p:nvSpPr>
        <p:spPr bwMode="auto">
          <a:xfrm>
            <a:off x="4762500" y="2601913"/>
            <a:ext cx="407988" cy="4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p>
        </p:txBody>
      </p:sp>
      <p:sp>
        <p:nvSpPr>
          <p:cNvPr id="146468" name="Rectangle 36"/>
          <p:cNvSpPr>
            <a:spLocks noChangeArrowheads="1"/>
          </p:cNvSpPr>
          <p:nvPr/>
        </p:nvSpPr>
        <p:spPr bwMode="auto">
          <a:xfrm>
            <a:off x="3260725" y="2901950"/>
            <a:ext cx="41275"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p>
        </p:txBody>
      </p:sp>
      <p:sp>
        <p:nvSpPr>
          <p:cNvPr id="146469" name="Rectangle 37"/>
          <p:cNvSpPr>
            <a:spLocks noChangeArrowheads="1"/>
          </p:cNvSpPr>
          <p:nvPr/>
        </p:nvSpPr>
        <p:spPr bwMode="auto">
          <a:xfrm>
            <a:off x="5027613" y="2525713"/>
            <a:ext cx="39687"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p>
        </p:txBody>
      </p:sp>
      <p:sp>
        <p:nvSpPr>
          <p:cNvPr id="146470" name="Rectangle 38"/>
          <p:cNvSpPr>
            <a:spLocks noChangeArrowheads="1"/>
          </p:cNvSpPr>
          <p:nvPr/>
        </p:nvSpPr>
        <p:spPr bwMode="auto">
          <a:xfrm>
            <a:off x="3394075" y="2525713"/>
            <a:ext cx="50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p>
        </p:txBody>
      </p:sp>
      <p:sp>
        <p:nvSpPr>
          <p:cNvPr id="146471" name="Rectangle 39"/>
          <p:cNvSpPr>
            <a:spLocks noChangeArrowheads="1"/>
          </p:cNvSpPr>
          <p:nvPr/>
        </p:nvSpPr>
        <p:spPr bwMode="auto">
          <a:xfrm>
            <a:off x="3495675" y="2625725"/>
            <a:ext cx="3968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p>
        </p:txBody>
      </p:sp>
      <p:sp>
        <p:nvSpPr>
          <p:cNvPr id="146472" name="Rectangle 40"/>
          <p:cNvSpPr>
            <a:spLocks noChangeArrowheads="1"/>
          </p:cNvSpPr>
          <p:nvPr/>
        </p:nvSpPr>
        <p:spPr bwMode="auto">
          <a:xfrm>
            <a:off x="3414713" y="2651125"/>
            <a:ext cx="50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p>
        </p:txBody>
      </p:sp>
      <p:sp>
        <p:nvSpPr>
          <p:cNvPr id="146473" name="Rectangle 41"/>
          <p:cNvSpPr>
            <a:spLocks noChangeArrowheads="1"/>
          </p:cNvSpPr>
          <p:nvPr/>
        </p:nvSpPr>
        <p:spPr bwMode="auto">
          <a:xfrm>
            <a:off x="3525838" y="3003550"/>
            <a:ext cx="52387"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p>
        </p:txBody>
      </p:sp>
      <p:sp>
        <p:nvSpPr>
          <p:cNvPr id="146474" name="Rectangle 42"/>
          <p:cNvSpPr>
            <a:spLocks noChangeArrowheads="1"/>
          </p:cNvSpPr>
          <p:nvPr/>
        </p:nvSpPr>
        <p:spPr bwMode="auto">
          <a:xfrm>
            <a:off x="3486150" y="3146425"/>
            <a:ext cx="71438" cy="5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p>
        </p:txBody>
      </p:sp>
      <p:sp>
        <p:nvSpPr>
          <p:cNvPr id="146475" name="Rectangle 43"/>
          <p:cNvSpPr>
            <a:spLocks noChangeArrowheads="1"/>
          </p:cNvSpPr>
          <p:nvPr/>
        </p:nvSpPr>
        <p:spPr bwMode="auto">
          <a:xfrm>
            <a:off x="3495675" y="3003550"/>
            <a:ext cx="3968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p>
        </p:txBody>
      </p:sp>
      <p:sp>
        <p:nvSpPr>
          <p:cNvPr id="146476" name="Rectangle 44"/>
          <p:cNvSpPr>
            <a:spLocks noChangeArrowheads="1"/>
          </p:cNvSpPr>
          <p:nvPr/>
        </p:nvSpPr>
        <p:spPr bwMode="auto">
          <a:xfrm>
            <a:off x="3394075" y="2525713"/>
            <a:ext cx="50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p>
        </p:txBody>
      </p:sp>
      <p:sp>
        <p:nvSpPr>
          <p:cNvPr id="146477" name="Rectangle 45"/>
          <p:cNvSpPr>
            <a:spLocks noChangeArrowheads="1"/>
          </p:cNvSpPr>
          <p:nvPr/>
        </p:nvSpPr>
        <p:spPr bwMode="auto">
          <a:xfrm>
            <a:off x="3394075" y="2525713"/>
            <a:ext cx="50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p>
        </p:txBody>
      </p:sp>
      <p:sp>
        <p:nvSpPr>
          <p:cNvPr id="146478" name="Rectangle 46"/>
          <p:cNvSpPr>
            <a:spLocks noChangeArrowheads="1"/>
          </p:cNvSpPr>
          <p:nvPr/>
        </p:nvSpPr>
        <p:spPr bwMode="auto">
          <a:xfrm>
            <a:off x="2689225" y="2525713"/>
            <a:ext cx="4127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p>
        </p:txBody>
      </p:sp>
      <p:sp>
        <p:nvSpPr>
          <p:cNvPr id="146479" name="Rectangle 47"/>
          <p:cNvSpPr>
            <a:spLocks noChangeArrowheads="1"/>
          </p:cNvSpPr>
          <p:nvPr/>
        </p:nvSpPr>
        <p:spPr bwMode="auto">
          <a:xfrm>
            <a:off x="3721100" y="2525713"/>
            <a:ext cx="3968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p>
        </p:txBody>
      </p:sp>
      <p:sp>
        <p:nvSpPr>
          <p:cNvPr id="146480" name="Rectangle 48"/>
          <p:cNvSpPr>
            <a:spLocks noChangeArrowheads="1"/>
          </p:cNvSpPr>
          <p:nvPr/>
        </p:nvSpPr>
        <p:spPr bwMode="auto">
          <a:xfrm>
            <a:off x="2260600" y="3314700"/>
            <a:ext cx="39688" cy="166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p>
        </p:txBody>
      </p:sp>
      <p:sp>
        <p:nvSpPr>
          <p:cNvPr id="146481" name="Rectangle 49"/>
          <p:cNvSpPr>
            <a:spLocks noChangeArrowheads="1"/>
          </p:cNvSpPr>
          <p:nvPr/>
        </p:nvSpPr>
        <p:spPr bwMode="auto">
          <a:xfrm>
            <a:off x="1770063" y="4035425"/>
            <a:ext cx="39687"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p>
        </p:txBody>
      </p:sp>
      <p:sp>
        <p:nvSpPr>
          <p:cNvPr id="146482" name="Rectangle 50"/>
          <p:cNvSpPr>
            <a:spLocks noChangeArrowheads="1"/>
          </p:cNvSpPr>
          <p:nvPr/>
        </p:nvSpPr>
        <p:spPr bwMode="auto">
          <a:xfrm>
            <a:off x="3873500" y="3490913"/>
            <a:ext cx="41275" cy="166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p>
        </p:txBody>
      </p:sp>
      <p:sp>
        <p:nvSpPr>
          <p:cNvPr id="146483" name="Rectangle 51"/>
          <p:cNvSpPr>
            <a:spLocks noChangeArrowheads="1"/>
          </p:cNvSpPr>
          <p:nvPr/>
        </p:nvSpPr>
        <p:spPr bwMode="auto">
          <a:xfrm>
            <a:off x="3406775" y="2947988"/>
            <a:ext cx="3149600" cy="1493837"/>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146484" name="Line 52"/>
          <p:cNvSpPr>
            <a:spLocks noChangeShapeType="1"/>
          </p:cNvSpPr>
          <p:nvPr/>
        </p:nvSpPr>
        <p:spPr bwMode="auto">
          <a:xfrm>
            <a:off x="4613275" y="2217738"/>
            <a:ext cx="0" cy="33464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146485" name="Line 53"/>
          <p:cNvSpPr>
            <a:spLocks noChangeShapeType="1"/>
          </p:cNvSpPr>
          <p:nvPr/>
        </p:nvSpPr>
        <p:spPr bwMode="auto">
          <a:xfrm>
            <a:off x="1127125" y="3865563"/>
            <a:ext cx="6970713"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146486" name="Text 4"/>
          <p:cNvSpPr txBox="1">
            <a:spLocks noChangeArrowheads="1"/>
          </p:cNvSpPr>
          <p:nvPr/>
        </p:nvSpPr>
        <p:spPr bwMode="auto">
          <a:xfrm>
            <a:off x="5708650" y="2181225"/>
            <a:ext cx="2522538" cy="8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buClrTx/>
              <a:buSzTx/>
              <a:buFontTx/>
              <a:buNone/>
            </a:pPr>
            <a:r>
              <a:rPr lang="en-US" altLang="nl-NL" sz="1200" b="1">
                <a:effectLst/>
                <a:latin typeface="Arial" charset="0"/>
              </a:rPr>
              <a:t>Ahead of Schedule and Underspent</a:t>
            </a:r>
          </a:p>
        </p:txBody>
      </p:sp>
      <p:sp>
        <p:nvSpPr>
          <p:cNvPr id="146487" name="Text 26"/>
          <p:cNvSpPr txBox="1">
            <a:spLocks noChangeArrowheads="1"/>
          </p:cNvSpPr>
          <p:nvPr/>
        </p:nvSpPr>
        <p:spPr bwMode="auto">
          <a:xfrm>
            <a:off x="1127125" y="2217738"/>
            <a:ext cx="24876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0"/>
              </a:spcBef>
              <a:buClrTx/>
              <a:buSzTx/>
              <a:buFontTx/>
              <a:buNone/>
            </a:pPr>
            <a:r>
              <a:rPr lang="en-US" altLang="nl-NL" sz="1200" b="1">
                <a:effectLst/>
                <a:latin typeface="Arial" charset="0"/>
              </a:rPr>
              <a:t>Behind Schedule and Underspent</a:t>
            </a:r>
          </a:p>
        </p:txBody>
      </p:sp>
      <p:sp>
        <p:nvSpPr>
          <p:cNvPr id="146488" name="Text 25"/>
          <p:cNvSpPr txBox="1">
            <a:spLocks noChangeArrowheads="1"/>
          </p:cNvSpPr>
          <p:nvPr/>
        </p:nvSpPr>
        <p:spPr bwMode="auto">
          <a:xfrm>
            <a:off x="5629275" y="4933950"/>
            <a:ext cx="23463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0"/>
              </a:spcBef>
              <a:buClrTx/>
              <a:buSzTx/>
              <a:buFontTx/>
              <a:buNone/>
            </a:pPr>
            <a:r>
              <a:rPr lang="en-US" altLang="nl-NL" sz="1200" b="1">
                <a:effectLst/>
                <a:latin typeface="Arial" charset="0"/>
              </a:rPr>
              <a:t>Ahead of Schedule and Overspent</a:t>
            </a:r>
          </a:p>
        </p:txBody>
      </p:sp>
      <p:sp>
        <p:nvSpPr>
          <p:cNvPr id="146489" name="Text 25"/>
          <p:cNvSpPr txBox="1">
            <a:spLocks noChangeArrowheads="1"/>
          </p:cNvSpPr>
          <p:nvPr/>
        </p:nvSpPr>
        <p:spPr bwMode="auto">
          <a:xfrm>
            <a:off x="1165225" y="4972050"/>
            <a:ext cx="27051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0"/>
              </a:spcBef>
              <a:buClrTx/>
              <a:buSzTx/>
              <a:buFontTx/>
              <a:buNone/>
            </a:pPr>
            <a:r>
              <a:rPr lang="en-US" altLang="nl-NL" sz="1200" b="1">
                <a:effectLst/>
                <a:latin typeface="Arial" charset="0"/>
              </a:rPr>
              <a:t>Behind Schedule and Overspent</a:t>
            </a:r>
          </a:p>
        </p:txBody>
      </p:sp>
      <p:sp>
        <p:nvSpPr>
          <p:cNvPr id="146490" name="Text Box 58"/>
          <p:cNvSpPr txBox="1">
            <a:spLocks noChangeArrowheads="1"/>
          </p:cNvSpPr>
          <p:nvPr/>
        </p:nvSpPr>
        <p:spPr bwMode="auto">
          <a:xfrm>
            <a:off x="3810000" y="5727700"/>
            <a:ext cx="14112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0"/>
              </a:spcBef>
              <a:buClrTx/>
              <a:buSzTx/>
              <a:buFontTx/>
              <a:buNone/>
            </a:pPr>
            <a:r>
              <a:rPr lang="en-US" altLang="nl-NL" sz="1600">
                <a:solidFill>
                  <a:schemeClr val="bg1"/>
                </a:solidFill>
                <a:effectLst/>
                <a:latin typeface="Arial Black" charset="0"/>
              </a:rPr>
              <a:t>Scheduled </a:t>
            </a:r>
          </a:p>
        </p:txBody>
      </p:sp>
      <p:sp>
        <p:nvSpPr>
          <p:cNvPr id="146491" name="Rectangle 59"/>
          <p:cNvSpPr>
            <a:spLocks noChangeArrowheads="1"/>
          </p:cNvSpPr>
          <p:nvPr/>
        </p:nvSpPr>
        <p:spPr bwMode="auto">
          <a:xfrm rot="-5400000">
            <a:off x="157163" y="3300413"/>
            <a:ext cx="11430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0"/>
              </a:spcBef>
              <a:buClrTx/>
              <a:buSzTx/>
              <a:buFontTx/>
              <a:buNone/>
            </a:pPr>
            <a:r>
              <a:rPr lang="en-US" altLang="nl-NL" sz="1600" dirty="0">
                <a:solidFill>
                  <a:schemeClr val="bg1"/>
                </a:solidFill>
                <a:effectLst/>
                <a:latin typeface="Arial Black" charset="0"/>
              </a:rPr>
              <a:t>Cost </a:t>
            </a:r>
          </a:p>
        </p:txBody>
      </p:sp>
      <p:sp>
        <p:nvSpPr>
          <p:cNvPr id="146507" name="Oval 75"/>
          <p:cNvSpPr>
            <a:spLocks noChangeArrowheads="1"/>
          </p:cNvSpPr>
          <p:nvPr/>
        </p:nvSpPr>
        <p:spPr bwMode="auto">
          <a:xfrm>
            <a:off x="4110038" y="3429000"/>
            <a:ext cx="201612" cy="161925"/>
          </a:xfrm>
          <a:prstGeom prst="ellipse">
            <a:avLst/>
          </a:prstGeom>
          <a:solidFill>
            <a:srgbClr val="FAFD00"/>
          </a:solidFill>
          <a:ln w="9525">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146509" name="Freeform 77"/>
          <p:cNvSpPr>
            <a:spLocks/>
          </p:cNvSpPr>
          <p:nvPr/>
        </p:nvSpPr>
        <p:spPr bwMode="auto">
          <a:xfrm>
            <a:off x="4170363" y="3473450"/>
            <a:ext cx="101600" cy="84138"/>
          </a:xfrm>
          <a:custGeom>
            <a:avLst/>
            <a:gdLst>
              <a:gd name="T0" fmla="*/ 36 w 73"/>
              <a:gd name="T1" fmla="*/ 0 h 79"/>
              <a:gd name="T2" fmla="*/ 73 w 73"/>
              <a:gd name="T3" fmla="*/ 39 h 79"/>
              <a:gd name="T4" fmla="*/ 36 w 73"/>
              <a:gd name="T5" fmla="*/ 79 h 79"/>
              <a:gd name="T6" fmla="*/ 0 w 73"/>
              <a:gd name="T7" fmla="*/ 39 h 79"/>
              <a:gd name="T8" fmla="*/ 36 w 73"/>
              <a:gd name="T9" fmla="*/ 0 h 79"/>
            </a:gdLst>
            <a:ahLst/>
            <a:cxnLst>
              <a:cxn ang="0">
                <a:pos x="T0" y="T1"/>
              </a:cxn>
              <a:cxn ang="0">
                <a:pos x="T2" y="T3"/>
              </a:cxn>
              <a:cxn ang="0">
                <a:pos x="T4" y="T5"/>
              </a:cxn>
              <a:cxn ang="0">
                <a:pos x="T6" y="T7"/>
              </a:cxn>
              <a:cxn ang="0">
                <a:pos x="T8" y="T9"/>
              </a:cxn>
            </a:cxnLst>
            <a:rect l="0" t="0" r="r" b="b"/>
            <a:pathLst>
              <a:path w="73" h="79">
                <a:moveTo>
                  <a:pt x="36" y="0"/>
                </a:moveTo>
                <a:lnTo>
                  <a:pt x="73" y="39"/>
                </a:lnTo>
                <a:lnTo>
                  <a:pt x="36" y="79"/>
                </a:lnTo>
                <a:lnTo>
                  <a:pt x="0" y="39"/>
                </a:lnTo>
                <a:lnTo>
                  <a:pt x="36" y="0"/>
                </a:lnTo>
                <a:close/>
              </a:path>
            </a:pathLst>
          </a:custGeom>
          <a:solidFill>
            <a:srgbClr val="FF00FF"/>
          </a:solidFill>
          <a:ln w="11113">
            <a:solidFill>
              <a:srgbClr val="000080"/>
            </a:solidFill>
            <a:prstDash val="solid"/>
            <a:round/>
            <a:headEnd/>
            <a:tailEnd/>
          </a:ln>
        </p:spPr>
        <p:txBody>
          <a:bodyPr/>
          <a:lstStyle/>
          <a:p>
            <a:endParaRPr lang="nl-NL"/>
          </a:p>
        </p:txBody>
      </p:sp>
      <p:sp>
        <p:nvSpPr>
          <p:cNvPr id="146510" name="Rectangle 78"/>
          <p:cNvSpPr>
            <a:spLocks noChangeArrowheads="1"/>
          </p:cNvSpPr>
          <p:nvPr/>
        </p:nvSpPr>
        <p:spPr bwMode="auto">
          <a:xfrm>
            <a:off x="4648200" y="2997200"/>
            <a:ext cx="1816100" cy="8509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endParaRPr lang="nl-NL"/>
          </a:p>
        </p:txBody>
      </p:sp>
      <p:sp>
        <p:nvSpPr>
          <p:cNvPr id="146492" name="Text 26"/>
          <p:cNvSpPr txBox="1">
            <a:spLocks noChangeArrowheads="1"/>
          </p:cNvSpPr>
          <p:nvPr/>
        </p:nvSpPr>
        <p:spPr bwMode="auto">
          <a:xfrm>
            <a:off x="5162550" y="3175000"/>
            <a:ext cx="920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0"/>
              </a:spcBef>
              <a:buClrTx/>
              <a:buSzTx/>
              <a:buFontTx/>
              <a:buNone/>
            </a:pPr>
            <a:r>
              <a:rPr lang="en-US" altLang="nl-NL" sz="1200" b="1">
                <a:effectLst/>
                <a:latin typeface="Arial" charset="0"/>
              </a:rPr>
              <a:t>Target Area</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type="title"/>
          </p:nvPr>
        </p:nvSpPr>
        <p:spPr/>
        <p:txBody>
          <a:bodyPr/>
          <a:lstStyle/>
          <a:p>
            <a:r>
              <a:rPr lang="nl-NL" altLang="nl-NL"/>
              <a:t>Organisatie ‘Lopende band’</a:t>
            </a:r>
          </a:p>
        </p:txBody>
      </p:sp>
      <p:sp>
        <p:nvSpPr>
          <p:cNvPr id="27650" name="Line 2"/>
          <p:cNvSpPr>
            <a:spLocks noChangeShapeType="1"/>
          </p:cNvSpPr>
          <p:nvPr/>
        </p:nvSpPr>
        <p:spPr bwMode="auto">
          <a:xfrm flipV="1">
            <a:off x="2309813" y="4038600"/>
            <a:ext cx="3709987" cy="12700"/>
          </a:xfrm>
          <a:prstGeom prst="line">
            <a:avLst/>
          </a:prstGeom>
          <a:ln>
            <a:headEnd/>
            <a:tailEnd type="triangle" w="lg" len="lg"/>
          </a:ln>
        </p:spPr>
        <p:style>
          <a:lnRef idx="2">
            <a:schemeClr val="accent1"/>
          </a:lnRef>
          <a:fillRef idx="0">
            <a:schemeClr val="accent1"/>
          </a:fillRef>
          <a:effectRef idx="1">
            <a:schemeClr val="accent1"/>
          </a:effectRef>
          <a:fontRef idx="minor">
            <a:schemeClr val="tx1"/>
          </a:fontRef>
        </p:style>
        <p:txBody>
          <a:bodyPr/>
          <a:lstStyle/>
          <a:p>
            <a:endParaRPr lang="nl-NL"/>
          </a:p>
        </p:txBody>
      </p:sp>
      <p:graphicFrame>
        <p:nvGraphicFramePr>
          <p:cNvPr id="27652" name="Object 4"/>
          <p:cNvGraphicFramePr>
            <a:graphicFrameLocks noChangeAspect="1"/>
          </p:cNvGraphicFramePr>
          <p:nvPr>
            <p:ph type="dgm" idx="4294967295"/>
            <p:extLst>
              <p:ext uri="{D42A27DB-BD31-4B8C-83A1-F6EECF244321}">
                <p14:modId xmlns:p14="http://schemas.microsoft.com/office/powerpoint/2010/main" val="2131637199"/>
              </p:ext>
            </p:extLst>
          </p:nvPr>
        </p:nvGraphicFramePr>
        <p:xfrm>
          <a:off x="3217863" y="2491740"/>
          <a:ext cx="5779810" cy="1942148"/>
        </p:xfrm>
        <a:graphic>
          <a:graphicData uri="http://schemas.openxmlformats.org/presentationml/2006/ole">
            <mc:AlternateContent xmlns:mc="http://schemas.openxmlformats.org/markup-compatibility/2006">
              <mc:Choice xmlns:v="urn:schemas-microsoft-com:vml" Requires="v">
                <p:oleObj spid="_x0000_s27668" name="Microsoft Organization Chart" r:id="rId4" imgW="3174840" imgH="1377720" progId="MSOrgChart.2">
                  <p:embed followColorScheme="full"/>
                </p:oleObj>
              </mc:Choice>
              <mc:Fallback>
                <p:oleObj name="Microsoft Organization Chart" r:id="rId4" imgW="3174840" imgH="1377720" progId="MSOrgChart.2">
                  <p:embed followColorScheme="full"/>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17863" y="2491740"/>
                        <a:ext cx="5779810" cy="1942148"/>
                      </a:xfrm>
                      <a:prstGeom prst="rect">
                        <a:avLst/>
                      </a:prstGeom>
                      <a:ln w="9525">
                        <a:solidFill>
                          <a:schemeClr val="bg2"/>
                        </a:solidFill>
                        <a:miter lim="800000"/>
                        <a:headEnd/>
                        <a:tailEnd/>
                      </a:ln>
                    </p:spPr>
                  </p:pic>
                </p:oleObj>
              </mc:Fallback>
            </mc:AlternateContent>
          </a:graphicData>
        </a:graphic>
      </p:graphicFrame>
      <p:sp>
        <p:nvSpPr>
          <p:cNvPr id="27655" name="Text Box 7"/>
          <p:cNvSpPr txBox="1">
            <a:spLocks noChangeArrowheads="1"/>
          </p:cNvSpPr>
          <p:nvPr/>
        </p:nvSpPr>
        <p:spPr bwMode="auto">
          <a:xfrm>
            <a:off x="1770063" y="3898900"/>
            <a:ext cx="520700" cy="346075"/>
          </a:xfrm>
          <a:prstGeom prst="rect">
            <a:avLst/>
          </a:prstGeom>
          <a:noFill/>
          <a:ln w="952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0"/>
              </a:spcBef>
              <a:buClrTx/>
              <a:buSzTx/>
              <a:buFontTx/>
              <a:buNone/>
            </a:pPr>
            <a:r>
              <a:rPr lang="en-US" altLang="nl-NL" sz="1600" b="1" dirty="0">
                <a:solidFill>
                  <a:schemeClr val="bg1"/>
                </a:solidFill>
                <a:effectLst/>
                <a:latin typeface="Book Antiqua" charset="0"/>
              </a:rPr>
              <a:t>PM</a:t>
            </a:r>
            <a:endParaRPr lang="nl-NL" altLang="nl-NL" sz="1600" b="1" dirty="0">
              <a:solidFill>
                <a:schemeClr val="bg1"/>
              </a:solidFill>
              <a:effectLst/>
              <a:latin typeface="Book Antiqua"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r>
              <a:rPr lang="nl-NL" altLang="nl-NL"/>
              <a:t>Cultuur ‘Lopende band’</a:t>
            </a:r>
          </a:p>
        </p:txBody>
      </p:sp>
      <p:sp>
        <p:nvSpPr>
          <p:cNvPr id="100355" name="Rectangle 3"/>
          <p:cNvSpPr>
            <a:spLocks noGrp="1" noChangeArrowheads="1"/>
          </p:cNvSpPr>
          <p:nvPr>
            <p:ph type="body" sz="half" idx="1"/>
          </p:nvPr>
        </p:nvSpPr>
        <p:spPr>
          <a:xfrm>
            <a:off x="0" y="2197100"/>
            <a:ext cx="4572000" cy="3373438"/>
          </a:xfrm>
        </p:spPr>
        <p:txBody>
          <a:bodyPr/>
          <a:lstStyle/>
          <a:p>
            <a:pPr>
              <a:lnSpc>
                <a:spcPct val="90000"/>
              </a:lnSpc>
            </a:pPr>
            <a:r>
              <a:rPr lang="nl-NL" altLang="nl-NL" sz="2400" b="1" dirty="0"/>
              <a:t>Basis: accepteren</a:t>
            </a:r>
            <a:endParaRPr lang="nl-NL" altLang="nl-NL" sz="2400" dirty="0"/>
          </a:p>
          <a:p>
            <a:pPr>
              <a:lnSpc>
                <a:spcPct val="90000"/>
              </a:lnSpc>
            </a:pPr>
            <a:endParaRPr lang="nl-NL" altLang="nl-NL" sz="2400" dirty="0"/>
          </a:p>
          <a:p>
            <a:pPr>
              <a:lnSpc>
                <a:spcPct val="90000"/>
              </a:lnSpc>
            </a:pPr>
            <a:r>
              <a:rPr lang="nl-NL" altLang="nl-NL" sz="2400" dirty="0"/>
              <a:t>Output</a:t>
            </a:r>
          </a:p>
          <a:p>
            <a:pPr>
              <a:lnSpc>
                <a:spcPct val="90000"/>
              </a:lnSpc>
            </a:pPr>
            <a:endParaRPr lang="nl-NL" altLang="nl-NL" sz="2400" dirty="0"/>
          </a:p>
          <a:p>
            <a:pPr>
              <a:lnSpc>
                <a:spcPct val="90000"/>
              </a:lnSpc>
            </a:pPr>
            <a:r>
              <a:rPr lang="nl-NL" altLang="nl-NL" sz="2400" dirty="0"/>
              <a:t>Teams </a:t>
            </a:r>
          </a:p>
          <a:p>
            <a:pPr>
              <a:lnSpc>
                <a:spcPct val="90000"/>
              </a:lnSpc>
            </a:pPr>
            <a:endParaRPr lang="nl-NL" altLang="nl-NL" sz="2400" dirty="0"/>
          </a:p>
          <a:p>
            <a:pPr>
              <a:lnSpc>
                <a:spcPct val="90000"/>
              </a:lnSpc>
            </a:pPr>
            <a:r>
              <a:rPr lang="nl-NL" altLang="nl-NL" sz="2400" dirty="0"/>
              <a:t>Coaching</a:t>
            </a:r>
          </a:p>
          <a:p>
            <a:pPr>
              <a:lnSpc>
                <a:spcPct val="90000"/>
              </a:lnSpc>
            </a:pPr>
            <a:endParaRPr lang="nl-NL" altLang="nl-NL" sz="2400" dirty="0"/>
          </a:p>
          <a:p>
            <a:pPr>
              <a:lnSpc>
                <a:spcPct val="90000"/>
              </a:lnSpc>
            </a:pPr>
            <a:r>
              <a:rPr lang="nl-NL" altLang="nl-NL" sz="2400" i="1" dirty="0"/>
              <a:t>Eilandvorming !</a:t>
            </a:r>
            <a:endParaRPr lang="nl-NL" altLang="nl-NL" sz="2400" dirty="0"/>
          </a:p>
        </p:txBody>
      </p:sp>
      <p:graphicFrame>
        <p:nvGraphicFramePr>
          <p:cNvPr id="100356" name="Object 4"/>
          <p:cNvGraphicFramePr>
            <a:graphicFrameLocks noChangeAspect="1"/>
          </p:cNvGraphicFramePr>
          <p:nvPr>
            <p:ph type="clipArt" sz="half" idx="2"/>
            <p:extLst>
              <p:ext uri="{D42A27DB-BD31-4B8C-83A1-F6EECF244321}">
                <p14:modId xmlns:p14="http://schemas.microsoft.com/office/powerpoint/2010/main" val="3524897728"/>
              </p:ext>
            </p:extLst>
          </p:nvPr>
        </p:nvGraphicFramePr>
        <p:xfrm>
          <a:off x="6217920" y="1716088"/>
          <a:ext cx="2926080" cy="2168362"/>
        </p:xfrm>
        <a:graphic>
          <a:graphicData uri="http://schemas.openxmlformats.org/presentationml/2006/ole">
            <mc:AlternateContent xmlns:mc="http://schemas.openxmlformats.org/markup-compatibility/2006">
              <mc:Choice xmlns:v="urn:schemas-microsoft-com:vml" Requires="v">
                <p:oleObj spid="_x0000_s100359" name="Clip" r:id="rId4" imgW="2235960" imgH="2138040" progId="MS_ClipArt_Gallery.5">
                  <p:embed/>
                </p:oleObj>
              </mc:Choice>
              <mc:Fallback>
                <p:oleObj name="Clip" r:id="rId4" imgW="2235960" imgH="2138040" progId="MS_ClipArt_Gallery.5">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17920" y="1716088"/>
                        <a:ext cx="2926080" cy="2168362"/>
                      </a:xfrm>
                      <a:prstGeom prst="rect">
                        <a:avLst/>
                      </a:prstGeom>
                    </p:spPr>
                  </p:pic>
                </p:oleObj>
              </mc:Fallback>
            </mc:AlternateContent>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r>
              <a:rPr lang="nl-NL" altLang="nl-NL" dirty="0"/>
              <a:t>De volgende stap</a:t>
            </a:r>
          </a:p>
        </p:txBody>
      </p:sp>
      <p:sp>
        <p:nvSpPr>
          <p:cNvPr id="131075" name="Rectangle 3"/>
          <p:cNvSpPr>
            <a:spLocks noGrp="1" noChangeArrowheads="1"/>
          </p:cNvSpPr>
          <p:nvPr>
            <p:ph type="body" idx="1"/>
          </p:nvPr>
        </p:nvSpPr>
        <p:spPr/>
        <p:txBody>
          <a:bodyPr/>
          <a:lstStyle/>
          <a:p>
            <a:r>
              <a:rPr lang="en-US" altLang="nl-NL" dirty="0"/>
              <a:t>Extern: </a:t>
            </a:r>
            <a:r>
              <a:rPr lang="en-US" altLang="nl-NL" dirty="0" err="1"/>
              <a:t>Optimalisatie</a:t>
            </a:r>
            <a:r>
              <a:rPr lang="en-US" altLang="nl-NL" dirty="0"/>
              <a:t> flow</a:t>
            </a:r>
          </a:p>
          <a:p>
            <a:endParaRPr lang="en-US" altLang="nl-NL" dirty="0"/>
          </a:p>
          <a:p>
            <a:r>
              <a:rPr lang="en-US" altLang="nl-NL" dirty="0"/>
              <a:t>Intern: </a:t>
            </a:r>
            <a:r>
              <a:rPr lang="en-US" altLang="nl-NL" dirty="0" err="1"/>
              <a:t>Kwaliteit</a:t>
            </a:r>
            <a:r>
              <a:rPr lang="en-US" altLang="nl-NL" dirty="0"/>
              <a:t> </a:t>
            </a:r>
            <a:r>
              <a:rPr lang="en-US" altLang="nl-NL" dirty="0" err="1"/>
              <a:t>geformaliseerd</a:t>
            </a:r>
            <a:endParaRPr lang="en-US" altLang="nl-NL"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a:xfrm>
            <a:off x="0" y="1610906"/>
            <a:ext cx="8137525" cy="538937"/>
          </a:xfrm>
        </p:spPr>
        <p:txBody>
          <a:bodyPr/>
          <a:lstStyle/>
          <a:p>
            <a:r>
              <a:rPr lang="en-US" altLang="nl-NL" dirty="0" err="1"/>
              <a:t>Projectenfabriek</a:t>
            </a:r>
            <a:r>
              <a:rPr lang="en-US" altLang="nl-NL" dirty="0"/>
              <a:t/>
            </a:r>
            <a:br>
              <a:rPr lang="en-US" altLang="nl-NL" dirty="0"/>
            </a:br>
            <a:endParaRPr lang="en-US" altLang="nl-NL" dirty="0"/>
          </a:p>
        </p:txBody>
      </p:sp>
      <p:sp>
        <p:nvSpPr>
          <p:cNvPr id="20" name="Oval 38"/>
          <p:cNvSpPr>
            <a:spLocks noChangeArrowheads="1"/>
          </p:cNvSpPr>
          <p:nvPr/>
        </p:nvSpPr>
        <p:spPr bwMode="auto">
          <a:xfrm>
            <a:off x="1354483" y="2842341"/>
            <a:ext cx="3787775" cy="3117850"/>
          </a:xfrm>
          <a:prstGeom prst="ellipse">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endParaRPr lang="nl-NL"/>
          </a:p>
        </p:txBody>
      </p:sp>
      <p:sp>
        <p:nvSpPr>
          <p:cNvPr id="21" name="Oval 39"/>
          <p:cNvSpPr>
            <a:spLocks noChangeArrowheads="1"/>
          </p:cNvSpPr>
          <p:nvPr/>
        </p:nvSpPr>
        <p:spPr bwMode="auto">
          <a:xfrm>
            <a:off x="1367183" y="3045541"/>
            <a:ext cx="2420938" cy="2736850"/>
          </a:xfrm>
          <a:prstGeom prst="ellipse">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endParaRPr lang="nl-NL"/>
          </a:p>
        </p:txBody>
      </p:sp>
      <p:grpSp>
        <p:nvGrpSpPr>
          <p:cNvPr id="22" name="Group 42"/>
          <p:cNvGrpSpPr>
            <a:grpSpLocks/>
          </p:cNvGrpSpPr>
          <p:nvPr/>
        </p:nvGrpSpPr>
        <p:grpSpPr bwMode="auto">
          <a:xfrm>
            <a:off x="1773583" y="3561479"/>
            <a:ext cx="1420813" cy="1763712"/>
            <a:chOff x="1104" y="2064"/>
            <a:chExt cx="1296" cy="1392"/>
          </a:xfrm>
        </p:grpSpPr>
        <p:sp>
          <p:nvSpPr>
            <p:cNvPr id="23" name="AutoShape 24"/>
            <p:cNvSpPr>
              <a:spLocks noChangeArrowheads="1"/>
            </p:cNvSpPr>
            <p:nvPr/>
          </p:nvSpPr>
          <p:spPr bwMode="auto">
            <a:xfrm>
              <a:off x="1152" y="2832"/>
              <a:ext cx="336" cy="432"/>
            </a:xfrm>
            <a:prstGeom prst="triangle">
              <a:avLst>
                <a:gd name="adj" fmla="val 50000"/>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4" name="AutoShape 25"/>
            <p:cNvSpPr>
              <a:spLocks noChangeArrowheads="1"/>
            </p:cNvSpPr>
            <p:nvPr/>
          </p:nvSpPr>
          <p:spPr bwMode="auto">
            <a:xfrm>
              <a:off x="1776" y="2640"/>
              <a:ext cx="240" cy="288"/>
            </a:xfrm>
            <a:prstGeom prst="triangle">
              <a:avLst>
                <a:gd name="adj" fmla="val 50000"/>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5" name="AutoShape 26"/>
            <p:cNvSpPr>
              <a:spLocks noChangeArrowheads="1"/>
            </p:cNvSpPr>
            <p:nvPr/>
          </p:nvSpPr>
          <p:spPr bwMode="auto">
            <a:xfrm>
              <a:off x="1104" y="2256"/>
              <a:ext cx="480" cy="384"/>
            </a:xfrm>
            <a:prstGeom prst="triangle">
              <a:avLst>
                <a:gd name="adj" fmla="val 50000"/>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6" name="AutoShape 27"/>
            <p:cNvSpPr>
              <a:spLocks noChangeArrowheads="1"/>
            </p:cNvSpPr>
            <p:nvPr/>
          </p:nvSpPr>
          <p:spPr bwMode="auto">
            <a:xfrm>
              <a:off x="1776" y="2064"/>
              <a:ext cx="480" cy="528"/>
            </a:xfrm>
            <a:prstGeom prst="triangle">
              <a:avLst>
                <a:gd name="adj" fmla="val 50000"/>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vert270" wrap="none" anchor="ctr"/>
            <a:lstStyle/>
            <a:p>
              <a:pPr>
                <a:buNone/>
              </a:pPr>
              <a:r>
                <a:rPr lang="nl-NL" sz="1200" dirty="0" smtClean="0"/>
                <a:t>Project</a:t>
              </a:r>
              <a:endParaRPr lang="nl-NL" sz="1200" dirty="0"/>
            </a:p>
          </p:txBody>
        </p:sp>
        <p:sp>
          <p:nvSpPr>
            <p:cNvPr id="27" name="AutoShape 28"/>
            <p:cNvSpPr>
              <a:spLocks noChangeArrowheads="1"/>
            </p:cNvSpPr>
            <p:nvPr/>
          </p:nvSpPr>
          <p:spPr bwMode="auto">
            <a:xfrm>
              <a:off x="1488" y="2064"/>
              <a:ext cx="336" cy="288"/>
            </a:xfrm>
            <a:prstGeom prst="triangle">
              <a:avLst>
                <a:gd name="adj" fmla="val 50000"/>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8" name="AutoShape 29"/>
            <p:cNvSpPr>
              <a:spLocks noChangeArrowheads="1"/>
            </p:cNvSpPr>
            <p:nvPr/>
          </p:nvSpPr>
          <p:spPr bwMode="auto">
            <a:xfrm>
              <a:off x="1776" y="3024"/>
              <a:ext cx="624" cy="432"/>
            </a:xfrm>
            <a:prstGeom prst="triangle">
              <a:avLst>
                <a:gd name="adj" fmla="val 50000"/>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9" name="AutoShape 41"/>
            <p:cNvSpPr>
              <a:spLocks noChangeArrowheads="1"/>
            </p:cNvSpPr>
            <p:nvPr/>
          </p:nvSpPr>
          <p:spPr bwMode="auto">
            <a:xfrm>
              <a:off x="1464" y="2728"/>
              <a:ext cx="312" cy="448"/>
            </a:xfrm>
            <a:prstGeom prst="triangle">
              <a:avLst>
                <a:gd name="adj" fmla="val 50000"/>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grpSp>
      <p:grpSp>
        <p:nvGrpSpPr>
          <p:cNvPr id="30" name="Groep 29"/>
          <p:cNvGrpSpPr/>
          <p:nvPr/>
        </p:nvGrpSpPr>
        <p:grpSpPr>
          <a:xfrm>
            <a:off x="1748183" y="3864691"/>
            <a:ext cx="1498600" cy="1663700"/>
            <a:chOff x="4114800" y="4102100"/>
            <a:chExt cx="1498600" cy="1663700"/>
          </a:xfrm>
        </p:grpSpPr>
        <p:sp>
          <p:nvSpPr>
            <p:cNvPr id="31" name="Oval 44"/>
            <p:cNvSpPr>
              <a:spLocks noChangeArrowheads="1"/>
            </p:cNvSpPr>
            <p:nvPr/>
          </p:nvSpPr>
          <p:spPr bwMode="auto">
            <a:xfrm>
              <a:off x="4876800" y="5143500"/>
              <a:ext cx="736600" cy="622300"/>
            </a:xfrm>
            <a:prstGeom prst="ellipse">
              <a:avLst/>
            </a:prstGeom>
            <a:solidFill>
              <a:srgbClr val="FF6565">
                <a:alpha val="50000"/>
              </a:srgbClr>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32" name="Oval 45"/>
            <p:cNvSpPr>
              <a:spLocks noChangeArrowheads="1"/>
            </p:cNvSpPr>
            <p:nvPr/>
          </p:nvSpPr>
          <p:spPr bwMode="auto">
            <a:xfrm>
              <a:off x="4114800" y="4902200"/>
              <a:ext cx="457200" cy="457200"/>
            </a:xfrm>
            <a:prstGeom prst="ellipse">
              <a:avLst/>
            </a:prstGeom>
            <a:solidFill>
              <a:srgbClr val="FF6565">
                <a:alpha val="50000"/>
              </a:srgbClr>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33" name="Oval 46"/>
            <p:cNvSpPr>
              <a:spLocks noChangeArrowheads="1"/>
            </p:cNvSpPr>
            <p:nvPr/>
          </p:nvSpPr>
          <p:spPr bwMode="auto">
            <a:xfrm>
              <a:off x="4457700" y="4787900"/>
              <a:ext cx="457200" cy="457200"/>
            </a:xfrm>
            <a:prstGeom prst="ellipse">
              <a:avLst/>
            </a:prstGeom>
            <a:solidFill>
              <a:srgbClr val="FF6565">
                <a:alpha val="50000"/>
              </a:srgbClr>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34" name="Oval 47"/>
            <p:cNvSpPr>
              <a:spLocks noChangeArrowheads="1"/>
            </p:cNvSpPr>
            <p:nvPr/>
          </p:nvSpPr>
          <p:spPr bwMode="auto">
            <a:xfrm>
              <a:off x="4914900" y="4102100"/>
              <a:ext cx="457200" cy="457200"/>
            </a:xfrm>
            <a:prstGeom prst="ellipse">
              <a:avLst/>
            </a:prstGeom>
            <a:solidFill>
              <a:srgbClr val="FF6565">
                <a:alpha val="50000"/>
              </a:srgbClr>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35" name="Oval 48"/>
            <p:cNvSpPr>
              <a:spLocks noChangeArrowheads="1"/>
            </p:cNvSpPr>
            <p:nvPr/>
          </p:nvSpPr>
          <p:spPr bwMode="auto">
            <a:xfrm>
              <a:off x="4191000" y="4203700"/>
              <a:ext cx="457200" cy="457200"/>
            </a:xfrm>
            <a:prstGeom prst="ellipse">
              <a:avLst/>
            </a:prstGeom>
            <a:solidFill>
              <a:srgbClr val="FF6565">
                <a:alpha val="50000"/>
              </a:srgbClr>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grpSp>
      <p:grpSp>
        <p:nvGrpSpPr>
          <p:cNvPr id="36" name="Group 40"/>
          <p:cNvGrpSpPr>
            <a:grpSpLocks/>
          </p:cNvGrpSpPr>
          <p:nvPr/>
        </p:nvGrpSpPr>
        <p:grpSpPr bwMode="auto">
          <a:xfrm>
            <a:off x="1904896" y="2563000"/>
            <a:ext cx="3235548" cy="2736850"/>
            <a:chOff x="1170" y="1276"/>
            <a:chExt cx="2952" cy="2160"/>
          </a:xfrm>
        </p:grpSpPr>
        <p:cxnSp>
          <p:nvCxnSpPr>
            <p:cNvPr id="37" name="AutoShape 31"/>
            <p:cNvCxnSpPr>
              <a:cxnSpLocks noChangeShapeType="1"/>
              <a:stCxn id="43" idx="1"/>
              <a:endCxn id="28" idx="5"/>
            </p:cNvCxnSpPr>
            <p:nvPr/>
          </p:nvCxnSpPr>
          <p:spPr bwMode="auto">
            <a:xfrm rot="10800000" flipV="1">
              <a:off x="2190" y="2356"/>
              <a:ext cx="1571" cy="884"/>
            </a:xfrm>
            <a:prstGeom prst="curvedConnector3">
              <a:avLst>
                <a:gd name="adj1" fmla="val 50000"/>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AutoShape 32"/>
            <p:cNvCxnSpPr>
              <a:cxnSpLocks noChangeShapeType="1"/>
              <a:stCxn id="43" idx="0"/>
              <a:endCxn id="26" idx="5"/>
            </p:cNvCxnSpPr>
            <p:nvPr/>
          </p:nvCxnSpPr>
          <p:spPr bwMode="auto">
            <a:xfrm flipH="1">
              <a:off x="2082" y="1276"/>
              <a:ext cx="2040" cy="1052"/>
            </a:xfrm>
            <a:prstGeom prst="straightConnector1">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AutoShape 33"/>
            <p:cNvCxnSpPr>
              <a:cxnSpLocks noChangeShapeType="1"/>
              <a:stCxn id="43" idx="2"/>
              <a:endCxn id="23" idx="3"/>
            </p:cNvCxnSpPr>
            <p:nvPr/>
          </p:nvCxnSpPr>
          <p:spPr bwMode="auto">
            <a:xfrm rot="5400000" flipH="1">
              <a:off x="2248" y="2282"/>
              <a:ext cx="172" cy="2135"/>
            </a:xfrm>
            <a:prstGeom prst="bentConnector3">
              <a:avLst>
                <a:gd name="adj1" fmla="val -104924"/>
              </a:avLst>
            </a:prstGeom>
            <a:noFill/>
            <a:ln w="9525">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AutoShape 34"/>
            <p:cNvCxnSpPr>
              <a:cxnSpLocks noChangeShapeType="1"/>
              <a:stCxn id="43" idx="2"/>
              <a:endCxn id="24" idx="4"/>
            </p:cNvCxnSpPr>
            <p:nvPr/>
          </p:nvCxnSpPr>
          <p:spPr bwMode="auto">
            <a:xfrm flipH="1" flipV="1">
              <a:off x="1962" y="2928"/>
              <a:ext cx="1439" cy="508"/>
            </a:xfrm>
            <a:prstGeom prst="straightConnector1">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 name="AutoShape 35"/>
            <p:cNvCxnSpPr>
              <a:cxnSpLocks noChangeShapeType="1"/>
              <a:stCxn id="43" idx="1"/>
              <a:endCxn id="25" idx="1"/>
            </p:cNvCxnSpPr>
            <p:nvPr/>
          </p:nvCxnSpPr>
          <p:spPr bwMode="auto">
            <a:xfrm rot="10800000" flipV="1">
              <a:off x="1170" y="2356"/>
              <a:ext cx="2591" cy="92"/>
            </a:xfrm>
            <a:prstGeom prst="curvedConnector5">
              <a:avLst>
                <a:gd name="adj1" fmla="val 36101"/>
                <a:gd name="adj2" fmla="val 504500"/>
                <a:gd name="adj3" fmla="val 108048"/>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 name="AutoShape 36"/>
            <p:cNvCxnSpPr>
              <a:cxnSpLocks noChangeShapeType="1"/>
              <a:stCxn id="43" idx="0"/>
              <a:endCxn id="27" idx="0"/>
            </p:cNvCxnSpPr>
            <p:nvPr/>
          </p:nvCxnSpPr>
          <p:spPr bwMode="auto">
            <a:xfrm rot="16200000" flipH="1" flipV="1">
              <a:off x="2468" y="410"/>
              <a:ext cx="788" cy="2520"/>
            </a:xfrm>
            <a:prstGeom prst="curvedConnector3">
              <a:avLst>
                <a:gd name="adj1" fmla="val -22893"/>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43" name="AutoShape 30"/>
          <p:cNvSpPr>
            <a:spLocks noChangeArrowheads="1"/>
          </p:cNvSpPr>
          <p:nvPr/>
        </p:nvSpPr>
        <p:spPr bwMode="auto">
          <a:xfrm>
            <a:off x="4350662" y="2562941"/>
            <a:ext cx="1579563" cy="2736850"/>
          </a:xfrm>
          <a:prstGeom prst="triangle">
            <a:avLst>
              <a:gd name="adj" fmla="val 50000"/>
            </a:avLst>
          </a:prstGeom>
          <a:ln>
            <a:headEnd/>
            <a:tailEnd/>
          </a:ln>
        </p:spPr>
        <p:style>
          <a:lnRef idx="0">
            <a:schemeClr val="accent4"/>
          </a:lnRef>
          <a:fillRef idx="3">
            <a:schemeClr val="accent4"/>
          </a:fillRef>
          <a:effectRef idx="3">
            <a:schemeClr val="accent4"/>
          </a:effectRef>
          <a:fontRef idx="minor">
            <a:schemeClr val="lt1"/>
          </a:fontRef>
        </p:style>
        <p:txBody>
          <a:bodyPr vert="vert270" wrap="none" anchor="ctr"/>
          <a:lstStyle/>
          <a:p>
            <a:pPr>
              <a:buNone/>
            </a:pPr>
            <a:r>
              <a:rPr lang="nl-NL" sz="2000" dirty="0" smtClean="0"/>
              <a:t>Organisatie</a:t>
            </a:r>
            <a:endParaRPr lang="nl-NL" sz="20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29845" y="1325881"/>
            <a:ext cx="8137525" cy="842962"/>
          </a:xfrm>
        </p:spPr>
        <p:txBody>
          <a:bodyPr/>
          <a:lstStyle/>
          <a:p>
            <a:r>
              <a:rPr lang="nl-NL" altLang="nl-NL"/>
              <a:t>Herkenning projectfabriek</a:t>
            </a:r>
          </a:p>
        </p:txBody>
      </p:sp>
      <p:sp>
        <p:nvSpPr>
          <p:cNvPr id="22610" name="Rectangle 82"/>
          <p:cNvSpPr>
            <a:spLocks noGrp="1" noChangeArrowheads="1"/>
          </p:cNvSpPr>
          <p:nvPr>
            <p:ph type="body" sz="half" idx="1"/>
          </p:nvPr>
        </p:nvSpPr>
        <p:spPr>
          <a:xfrm>
            <a:off x="685800" y="1612900"/>
            <a:ext cx="3810000" cy="1435100"/>
          </a:xfrm>
        </p:spPr>
        <p:txBody>
          <a:bodyPr/>
          <a:lstStyle/>
          <a:p>
            <a:r>
              <a:rPr lang="en-US" altLang="nl-NL" sz="2400"/>
              <a:t>Focus: Samenwerken</a:t>
            </a:r>
          </a:p>
          <a:p>
            <a:endParaRPr lang="en-US" altLang="nl-NL" sz="2800"/>
          </a:p>
        </p:txBody>
      </p:sp>
      <p:sp>
        <p:nvSpPr>
          <p:cNvPr id="22612" name="Rectangle 84"/>
          <p:cNvSpPr>
            <a:spLocks noChangeArrowheads="1"/>
          </p:cNvSpPr>
          <p:nvPr/>
        </p:nvSpPr>
        <p:spPr bwMode="auto">
          <a:xfrm>
            <a:off x="6248400" y="2381250"/>
            <a:ext cx="2895600" cy="4667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0"/>
              </a:spcBef>
              <a:buClrTx/>
              <a:buSzTx/>
              <a:buFontTx/>
              <a:buNone/>
            </a:pPr>
            <a:r>
              <a:rPr lang="en-US" altLang="nl-NL" sz="2400">
                <a:solidFill>
                  <a:schemeClr val="bg1"/>
                </a:solidFill>
                <a:effectLst/>
                <a:latin typeface="Times New Roman" charset="0"/>
              </a:rPr>
              <a:t>Optimalisatie FLOW</a:t>
            </a:r>
          </a:p>
        </p:txBody>
      </p:sp>
      <p:grpSp>
        <p:nvGrpSpPr>
          <p:cNvPr id="22613" name="Group 85"/>
          <p:cNvGrpSpPr>
            <a:grpSpLocks/>
          </p:cNvGrpSpPr>
          <p:nvPr/>
        </p:nvGrpSpPr>
        <p:grpSpPr bwMode="auto">
          <a:xfrm>
            <a:off x="3119438" y="2847975"/>
            <a:ext cx="2198687" cy="2413000"/>
            <a:chOff x="1152" y="2160"/>
            <a:chExt cx="1680" cy="1968"/>
          </a:xfrm>
        </p:grpSpPr>
        <p:grpSp>
          <p:nvGrpSpPr>
            <p:cNvPr id="22614" name="Group 86"/>
            <p:cNvGrpSpPr>
              <a:grpSpLocks/>
            </p:cNvGrpSpPr>
            <p:nvPr/>
          </p:nvGrpSpPr>
          <p:grpSpPr bwMode="auto">
            <a:xfrm>
              <a:off x="1152" y="3504"/>
              <a:ext cx="1680" cy="624"/>
              <a:chOff x="2016" y="2592"/>
              <a:chExt cx="1680" cy="624"/>
            </a:xfrm>
          </p:grpSpPr>
          <p:sp>
            <p:nvSpPr>
              <p:cNvPr id="22615" name="Rectangle 87"/>
              <p:cNvSpPr>
                <a:spLocks noChangeArrowheads="1"/>
              </p:cNvSpPr>
              <p:nvPr/>
            </p:nvSpPr>
            <p:spPr bwMode="auto">
              <a:xfrm>
                <a:off x="2016" y="2592"/>
                <a:ext cx="384" cy="624"/>
              </a:xfrm>
              <a:prstGeom prst="rect">
                <a:avLst/>
              </a:prstGeom>
              <a:solidFill>
                <a:schemeClr val="tx2"/>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777777"/>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2616" name="Rectangle 88"/>
              <p:cNvSpPr>
                <a:spLocks noChangeArrowheads="1"/>
              </p:cNvSpPr>
              <p:nvPr/>
            </p:nvSpPr>
            <p:spPr bwMode="auto">
              <a:xfrm>
                <a:off x="2448" y="2592"/>
                <a:ext cx="384" cy="624"/>
              </a:xfrm>
              <a:prstGeom prst="rect">
                <a:avLst/>
              </a:prstGeom>
              <a:solidFill>
                <a:schemeClr val="tx2"/>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777777"/>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2617" name="Rectangle 89"/>
              <p:cNvSpPr>
                <a:spLocks noChangeArrowheads="1"/>
              </p:cNvSpPr>
              <p:nvPr/>
            </p:nvSpPr>
            <p:spPr bwMode="auto">
              <a:xfrm>
                <a:off x="2880" y="2592"/>
                <a:ext cx="384" cy="624"/>
              </a:xfrm>
              <a:prstGeom prst="rect">
                <a:avLst/>
              </a:prstGeom>
              <a:solidFill>
                <a:schemeClr val="tx2"/>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777777"/>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2618" name="Rectangle 90"/>
              <p:cNvSpPr>
                <a:spLocks noChangeArrowheads="1"/>
              </p:cNvSpPr>
              <p:nvPr/>
            </p:nvSpPr>
            <p:spPr bwMode="auto">
              <a:xfrm>
                <a:off x="3312" y="2592"/>
                <a:ext cx="384" cy="624"/>
              </a:xfrm>
              <a:prstGeom prst="rect">
                <a:avLst/>
              </a:prstGeom>
              <a:solidFill>
                <a:schemeClr val="tx2"/>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777777"/>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grpSp>
        <p:grpSp>
          <p:nvGrpSpPr>
            <p:cNvPr id="22619" name="Group 91"/>
            <p:cNvGrpSpPr>
              <a:grpSpLocks/>
            </p:cNvGrpSpPr>
            <p:nvPr/>
          </p:nvGrpSpPr>
          <p:grpSpPr bwMode="auto">
            <a:xfrm>
              <a:off x="1152" y="2832"/>
              <a:ext cx="1680" cy="624"/>
              <a:chOff x="3744" y="2568"/>
              <a:chExt cx="1680" cy="624"/>
            </a:xfrm>
          </p:grpSpPr>
          <p:sp>
            <p:nvSpPr>
              <p:cNvPr id="22620" name="Rectangle 92"/>
              <p:cNvSpPr>
                <a:spLocks noChangeArrowheads="1"/>
              </p:cNvSpPr>
              <p:nvPr/>
            </p:nvSpPr>
            <p:spPr bwMode="auto">
              <a:xfrm>
                <a:off x="3744" y="2568"/>
                <a:ext cx="384" cy="624"/>
              </a:xfrm>
              <a:prstGeom prst="rect">
                <a:avLst/>
              </a:prstGeom>
              <a:solidFill>
                <a:schemeClr val="folHlink"/>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chemeClr val="fo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2621" name="Rectangle 93"/>
              <p:cNvSpPr>
                <a:spLocks noChangeArrowheads="1"/>
              </p:cNvSpPr>
              <p:nvPr/>
            </p:nvSpPr>
            <p:spPr bwMode="auto">
              <a:xfrm>
                <a:off x="4176" y="2568"/>
                <a:ext cx="384" cy="624"/>
              </a:xfrm>
              <a:prstGeom prst="rect">
                <a:avLst/>
              </a:prstGeom>
              <a:solidFill>
                <a:schemeClr val="folHlink"/>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chemeClr val="fo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2622" name="Rectangle 94"/>
              <p:cNvSpPr>
                <a:spLocks noChangeArrowheads="1"/>
              </p:cNvSpPr>
              <p:nvPr/>
            </p:nvSpPr>
            <p:spPr bwMode="auto">
              <a:xfrm>
                <a:off x="4608" y="2568"/>
                <a:ext cx="384" cy="624"/>
              </a:xfrm>
              <a:prstGeom prst="rect">
                <a:avLst/>
              </a:prstGeom>
              <a:solidFill>
                <a:schemeClr val="folHlink"/>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chemeClr val="fo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2623" name="Rectangle 95"/>
              <p:cNvSpPr>
                <a:spLocks noChangeArrowheads="1"/>
              </p:cNvSpPr>
              <p:nvPr/>
            </p:nvSpPr>
            <p:spPr bwMode="auto">
              <a:xfrm>
                <a:off x="5040" y="2568"/>
                <a:ext cx="384" cy="624"/>
              </a:xfrm>
              <a:prstGeom prst="rect">
                <a:avLst/>
              </a:prstGeom>
              <a:solidFill>
                <a:schemeClr val="folHlink"/>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chemeClr val="fo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grpSp>
        <p:grpSp>
          <p:nvGrpSpPr>
            <p:cNvPr id="22624" name="Group 96"/>
            <p:cNvGrpSpPr>
              <a:grpSpLocks/>
            </p:cNvGrpSpPr>
            <p:nvPr/>
          </p:nvGrpSpPr>
          <p:grpSpPr bwMode="auto">
            <a:xfrm>
              <a:off x="1152" y="2160"/>
              <a:ext cx="1680" cy="624"/>
              <a:chOff x="336" y="2112"/>
              <a:chExt cx="1680" cy="624"/>
            </a:xfrm>
          </p:grpSpPr>
          <p:sp>
            <p:nvSpPr>
              <p:cNvPr id="22625" name="Rectangle 97"/>
              <p:cNvSpPr>
                <a:spLocks noChangeArrowheads="1"/>
              </p:cNvSpPr>
              <p:nvPr/>
            </p:nvSpPr>
            <p:spPr bwMode="auto">
              <a:xfrm>
                <a:off x="336" y="2112"/>
                <a:ext cx="384" cy="624"/>
              </a:xfrm>
              <a:prstGeom prst="rect">
                <a:avLst/>
              </a:prstGeom>
              <a:solidFill>
                <a:srgbClr val="FF3300"/>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FF33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2626" name="Rectangle 98"/>
              <p:cNvSpPr>
                <a:spLocks noChangeArrowheads="1"/>
              </p:cNvSpPr>
              <p:nvPr/>
            </p:nvSpPr>
            <p:spPr bwMode="auto">
              <a:xfrm>
                <a:off x="768" y="2112"/>
                <a:ext cx="384" cy="624"/>
              </a:xfrm>
              <a:prstGeom prst="rect">
                <a:avLst/>
              </a:prstGeom>
              <a:solidFill>
                <a:srgbClr val="FF3300"/>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FF33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2627" name="Rectangle 99"/>
              <p:cNvSpPr>
                <a:spLocks noChangeArrowheads="1"/>
              </p:cNvSpPr>
              <p:nvPr/>
            </p:nvSpPr>
            <p:spPr bwMode="auto">
              <a:xfrm>
                <a:off x="1200" y="2112"/>
                <a:ext cx="384" cy="624"/>
              </a:xfrm>
              <a:prstGeom prst="rect">
                <a:avLst/>
              </a:prstGeom>
              <a:solidFill>
                <a:srgbClr val="FF3300"/>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FF33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2628" name="Rectangle 100"/>
              <p:cNvSpPr>
                <a:spLocks noChangeArrowheads="1"/>
              </p:cNvSpPr>
              <p:nvPr/>
            </p:nvSpPr>
            <p:spPr bwMode="auto">
              <a:xfrm>
                <a:off x="1632" y="2112"/>
                <a:ext cx="384" cy="624"/>
              </a:xfrm>
              <a:prstGeom prst="rect">
                <a:avLst/>
              </a:prstGeom>
              <a:solidFill>
                <a:srgbClr val="FF3300"/>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FF33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grpSp>
      </p:grpSp>
      <p:grpSp>
        <p:nvGrpSpPr>
          <p:cNvPr id="22629" name="Group 101"/>
          <p:cNvGrpSpPr>
            <a:grpSpLocks/>
          </p:cNvGrpSpPr>
          <p:nvPr/>
        </p:nvGrpSpPr>
        <p:grpSpPr bwMode="auto">
          <a:xfrm>
            <a:off x="3263900" y="3032125"/>
            <a:ext cx="2198688" cy="2413000"/>
            <a:chOff x="1152" y="2160"/>
            <a:chExt cx="1680" cy="1968"/>
          </a:xfrm>
        </p:grpSpPr>
        <p:grpSp>
          <p:nvGrpSpPr>
            <p:cNvPr id="22630" name="Group 102"/>
            <p:cNvGrpSpPr>
              <a:grpSpLocks/>
            </p:cNvGrpSpPr>
            <p:nvPr/>
          </p:nvGrpSpPr>
          <p:grpSpPr bwMode="auto">
            <a:xfrm>
              <a:off x="1152" y="3504"/>
              <a:ext cx="1680" cy="624"/>
              <a:chOff x="2016" y="2592"/>
              <a:chExt cx="1680" cy="624"/>
            </a:xfrm>
          </p:grpSpPr>
          <p:sp>
            <p:nvSpPr>
              <p:cNvPr id="22631" name="Rectangle 103"/>
              <p:cNvSpPr>
                <a:spLocks noChangeArrowheads="1"/>
              </p:cNvSpPr>
              <p:nvPr/>
            </p:nvSpPr>
            <p:spPr bwMode="auto">
              <a:xfrm>
                <a:off x="2016" y="2592"/>
                <a:ext cx="384" cy="624"/>
              </a:xfrm>
              <a:prstGeom prst="rect">
                <a:avLst/>
              </a:prstGeom>
              <a:solidFill>
                <a:schemeClr val="tx2"/>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777777"/>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2632" name="Rectangle 104"/>
              <p:cNvSpPr>
                <a:spLocks noChangeArrowheads="1"/>
              </p:cNvSpPr>
              <p:nvPr/>
            </p:nvSpPr>
            <p:spPr bwMode="auto">
              <a:xfrm>
                <a:off x="2448" y="2592"/>
                <a:ext cx="384" cy="624"/>
              </a:xfrm>
              <a:prstGeom prst="rect">
                <a:avLst/>
              </a:prstGeom>
              <a:solidFill>
                <a:schemeClr val="tx2"/>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777777"/>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2633" name="Rectangle 105"/>
              <p:cNvSpPr>
                <a:spLocks noChangeArrowheads="1"/>
              </p:cNvSpPr>
              <p:nvPr/>
            </p:nvSpPr>
            <p:spPr bwMode="auto">
              <a:xfrm>
                <a:off x="2880" y="2592"/>
                <a:ext cx="384" cy="624"/>
              </a:xfrm>
              <a:prstGeom prst="rect">
                <a:avLst/>
              </a:prstGeom>
              <a:solidFill>
                <a:schemeClr val="tx2"/>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777777"/>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2634" name="Rectangle 106"/>
              <p:cNvSpPr>
                <a:spLocks noChangeArrowheads="1"/>
              </p:cNvSpPr>
              <p:nvPr/>
            </p:nvSpPr>
            <p:spPr bwMode="auto">
              <a:xfrm>
                <a:off x="3312" y="2592"/>
                <a:ext cx="384" cy="624"/>
              </a:xfrm>
              <a:prstGeom prst="rect">
                <a:avLst/>
              </a:prstGeom>
              <a:solidFill>
                <a:schemeClr val="tx2"/>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777777"/>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grpSp>
        <p:grpSp>
          <p:nvGrpSpPr>
            <p:cNvPr id="22635" name="Group 107"/>
            <p:cNvGrpSpPr>
              <a:grpSpLocks/>
            </p:cNvGrpSpPr>
            <p:nvPr/>
          </p:nvGrpSpPr>
          <p:grpSpPr bwMode="auto">
            <a:xfrm>
              <a:off x="1152" y="2832"/>
              <a:ext cx="1680" cy="624"/>
              <a:chOff x="3744" y="2568"/>
              <a:chExt cx="1680" cy="624"/>
            </a:xfrm>
          </p:grpSpPr>
          <p:sp>
            <p:nvSpPr>
              <p:cNvPr id="22636" name="Rectangle 108"/>
              <p:cNvSpPr>
                <a:spLocks noChangeArrowheads="1"/>
              </p:cNvSpPr>
              <p:nvPr/>
            </p:nvSpPr>
            <p:spPr bwMode="auto">
              <a:xfrm>
                <a:off x="3744" y="2568"/>
                <a:ext cx="384" cy="624"/>
              </a:xfrm>
              <a:prstGeom prst="rect">
                <a:avLst/>
              </a:prstGeom>
              <a:solidFill>
                <a:schemeClr val="folHlink"/>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chemeClr val="fo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2637" name="Rectangle 109"/>
              <p:cNvSpPr>
                <a:spLocks noChangeArrowheads="1"/>
              </p:cNvSpPr>
              <p:nvPr/>
            </p:nvSpPr>
            <p:spPr bwMode="auto">
              <a:xfrm>
                <a:off x="4176" y="2568"/>
                <a:ext cx="384" cy="624"/>
              </a:xfrm>
              <a:prstGeom prst="rect">
                <a:avLst/>
              </a:prstGeom>
              <a:solidFill>
                <a:schemeClr val="folHlink"/>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chemeClr val="fo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2638" name="Rectangle 110"/>
              <p:cNvSpPr>
                <a:spLocks noChangeArrowheads="1"/>
              </p:cNvSpPr>
              <p:nvPr/>
            </p:nvSpPr>
            <p:spPr bwMode="auto">
              <a:xfrm>
                <a:off x="4608" y="2568"/>
                <a:ext cx="384" cy="624"/>
              </a:xfrm>
              <a:prstGeom prst="rect">
                <a:avLst/>
              </a:prstGeom>
              <a:solidFill>
                <a:schemeClr val="folHlink"/>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chemeClr val="fo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2639" name="Rectangle 111"/>
              <p:cNvSpPr>
                <a:spLocks noChangeArrowheads="1"/>
              </p:cNvSpPr>
              <p:nvPr/>
            </p:nvSpPr>
            <p:spPr bwMode="auto">
              <a:xfrm>
                <a:off x="5040" y="2568"/>
                <a:ext cx="384" cy="624"/>
              </a:xfrm>
              <a:prstGeom prst="rect">
                <a:avLst/>
              </a:prstGeom>
              <a:solidFill>
                <a:schemeClr val="folHlink"/>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chemeClr val="fo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grpSp>
        <p:grpSp>
          <p:nvGrpSpPr>
            <p:cNvPr id="22640" name="Group 112"/>
            <p:cNvGrpSpPr>
              <a:grpSpLocks/>
            </p:cNvGrpSpPr>
            <p:nvPr/>
          </p:nvGrpSpPr>
          <p:grpSpPr bwMode="auto">
            <a:xfrm>
              <a:off x="1152" y="2160"/>
              <a:ext cx="1680" cy="624"/>
              <a:chOff x="336" y="2112"/>
              <a:chExt cx="1680" cy="624"/>
            </a:xfrm>
          </p:grpSpPr>
          <p:sp>
            <p:nvSpPr>
              <p:cNvPr id="22641" name="Rectangle 113"/>
              <p:cNvSpPr>
                <a:spLocks noChangeArrowheads="1"/>
              </p:cNvSpPr>
              <p:nvPr/>
            </p:nvSpPr>
            <p:spPr bwMode="auto">
              <a:xfrm>
                <a:off x="336" y="2112"/>
                <a:ext cx="384" cy="624"/>
              </a:xfrm>
              <a:prstGeom prst="rect">
                <a:avLst/>
              </a:prstGeom>
              <a:solidFill>
                <a:srgbClr val="FF3300"/>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FF33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2642" name="Rectangle 114"/>
              <p:cNvSpPr>
                <a:spLocks noChangeArrowheads="1"/>
              </p:cNvSpPr>
              <p:nvPr/>
            </p:nvSpPr>
            <p:spPr bwMode="auto">
              <a:xfrm>
                <a:off x="768" y="2112"/>
                <a:ext cx="384" cy="624"/>
              </a:xfrm>
              <a:prstGeom prst="rect">
                <a:avLst/>
              </a:prstGeom>
              <a:solidFill>
                <a:srgbClr val="FF3300"/>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FF33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2643" name="Rectangle 115"/>
              <p:cNvSpPr>
                <a:spLocks noChangeArrowheads="1"/>
              </p:cNvSpPr>
              <p:nvPr/>
            </p:nvSpPr>
            <p:spPr bwMode="auto">
              <a:xfrm>
                <a:off x="1200" y="2112"/>
                <a:ext cx="384" cy="624"/>
              </a:xfrm>
              <a:prstGeom prst="rect">
                <a:avLst/>
              </a:prstGeom>
              <a:solidFill>
                <a:srgbClr val="FF3300"/>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FF33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2644" name="Rectangle 116"/>
              <p:cNvSpPr>
                <a:spLocks noChangeArrowheads="1"/>
              </p:cNvSpPr>
              <p:nvPr/>
            </p:nvSpPr>
            <p:spPr bwMode="auto">
              <a:xfrm>
                <a:off x="1632" y="2112"/>
                <a:ext cx="384" cy="624"/>
              </a:xfrm>
              <a:prstGeom prst="rect">
                <a:avLst/>
              </a:prstGeom>
              <a:solidFill>
                <a:srgbClr val="FF3300"/>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FF33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grpSp>
      </p:grpSp>
      <p:grpSp>
        <p:nvGrpSpPr>
          <p:cNvPr id="22645" name="Group 117"/>
          <p:cNvGrpSpPr>
            <a:grpSpLocks/>
          </p:cNvGrpSpPr>
          <p:nvPr/>
        </p:nvGrpSpPr>
        <p:grpSpPr bwMode="auto">
          <a:xfrm>
            <a:off x="3463925" y="3124200"/>
            <a:ext cx="2198688" cy="2413000"/>
            <a:chOff x="1152" y="2160"/>
            <a:chExt cx="1680" cy="1968"/>
          </a:xfrm>
        </p:grpSpPr>
        <p:grpSp>
          <p:nvGrpSpPr>
            <p:cNvPr id="22646" name="Group 118"/>
            <p:cNvGrpSpPr>
              <a:grpSpLocks/>
            </p:cNvGrpSpPr>
            <p:nvPr/>
          </p:nvGrpSpPr>
          <p:grpSpPr bwMode="auto">
            <a:xfrm>
              <a:off x="1152" y="3504"/>
              <a:ext cx="1680" cy="624"/>
              <a:chOff x="2016" y="2592"/>
              <a:chExt cx="1680" cy="624"/>
            </a:xfrm>
          </p:grpSpPr>
          <p:sp>
            <p:nvSpPr>
              <p:cNvPr id="22647" name="Rectangle 119"/>
              <p:cNvSpPr>
                <a:spLocks noChangeArrowheads="1"/>
              </p:cNvSpPr>
              <p:nvPr/>
            </p:nvSpPr>
            <p:spPr bwMode="auto">
              <a:xfrm>
                <a:off x="2016" y="2592"/>
                <a:ext cx="384" cy="624"/>
              </a:xfrm>
              <a:prstGeom prst="rect">
                <a:avLst/>
              </a:prstGeom>
              <a:solidFill>
                <a:schemeClr val="tx2"/>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777777"/>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2648" name="Rectangle 120"/>
              <p:cNvSpPr>
                <a:spLocks noChangeArrowheads="1"/>
              </p:cNvSpPr>
              <p:nvPr/>
            </p:nvSpPr>
            <p:spPr bwMode="auto">
              <a:xfrm>
                <a:off x="2448" y="2592"/>
                <a:ext cx="384" cy="624"/>
              </a:xfrm>
              <a:prstGeom prst="rect">
                <a:avLst/>
              </a:prstGeom>
              <a:solidFill>
                <a:schemeClr val="tx2"/>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777777"/>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2649" name="Rectangle 121"/>
              <p:cNvSpPr>
                <a:spLocks noChangeArrowheads="1"/>
              </p:cNvSpPr>
              <p:nvPr/>
            </p:nvSpPr>
            <p:spPr bwMode="auto">
              <a:xfrm>
                <a:off x="2880" y="2592"/>
                <a:ext cx="384" cy="624"/>
              </a:xfrm>
              <a:prstGeom prst="rect">
                <a:avLst/>
              </a:prstGeom>
              <a:solidFill>
                <a:schemeClr val="tx2"/>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777777"/>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2650" name="Rectangle 122"/>
              <p:cNvSpPr>
                <a:spLocks noChangeArrowheads="1"/>
              </p:cNvSpPr>
              <p:nvPr/>
            </p:nvSpPr>
            <p:spPr bwMode="auto">
              <a:xfrm>
                <a:off x="3312" y="2592"/>
                <a:ext cx="384" cy="624"/>
              </a:xfrm>
              <a:prstGeom prst="rect">
                <a:avLst/>
              </a:prstGeom>
              <a:solidFill>
                <a:schemeClr val="tx2"/>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777777"/>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grpSp>
        <p:grpSp>
          <p:nvGrpSpPr>
            <p:cNvPr id="22651" name="Group 123"/>
            <p:cNvGrpSpPr>
              <a:grpSpLocks/>
            </p:cNvGrpSpPr>
            <p:nvPr/>
          </p:nvGrpSpPr>
          <p:grpSpPr bwMode="auto">
            <a:xfrm>
              <a:off x="1152" y="2832"/>
              <a:ext cx="1680" cy="624"/>
              <a:chOff x="3744" y="2568"/>
              <a:chExt cx="1680" cy="624"/>
            </a:xfrm>
          </p:grpSpPr>
          <p:sp>
            <p:nvSpPr>
              <p:cNvPr id="22652" name="Rectangle 124"/>
              <p:cNvSpPr>
                <a:spLocks noChangeArrowheads="1"/>
              </p:cNvSpPr>
              <p:nvPr/>
            </p:nvSpPr>
            <p:spPr bwMode="auto">
              <a:xfrm>
                <a:off x="3744" y="2568"/>
                <a:ext cx="384" cy="624"/>
              </a:xfrm>
              <a:prstGeom prst="rect">
                <a:avLst/>
              </a:prstGeom>
              <a:solidFill>
                <a:schemeClr val="folHlink"/>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chemeClr val="fo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2653" name="Rectangle 125"/>
              <p:cNvSpPr>
                <a:spLocks noChangeArrowheads="1"/>
              </p:cNvSpPr>
              <p:nvPr/>
            </p:nvSpPr>
            <p:spPr bwMode="auto">
              <a:xfrm>
                <a:off x="4176" y="2568"/>
                <a:ext cx="384" cy="624"/>
              </a:xfrm>
              <a:prstGeom prst="rect">
                <a:avLst/>
              </a:prstGeom>
              <a:solidFill>
                <a:schemeClr val="folHlink"/>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chemeClr val="fo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2654" name="Rectangle 126"/>
              <p:cNvSpPr>
                <a:spLocks noChangeArrowheads="1"/>
              </p:cNvSpPr>
              <p:nvPr/>
            </p:nvSpPr>
            <p:spPr bwMode="auto">
              <a:xfrm>
                <a:off x="4608" y="2568"/>
                <a:ext cx="384" cy="624"/>
              </a:xfrm>
              <a:prstGeom prst="rect">
                <a:avLst/>
              </a:prstGeom>
              <a:solidFill>
                <a:schemeClr val="folHlink"/>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chemeClr val="fo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2655" name="Rectangle 127"/>
              <p:cNvSpPr>
                <a:spLocks noChangeArrowheads="1"/>
              </p:cNvSpPr>
              <p:nvPr/>
            </p:nvSpPr>
            <p:spPr bwMode="auto">
              <a:xfrm>
                <a:off x="5040" y="2568"/>
                <a:ext cx="384" cy="624"/>
              </a:xfrm>
              <a:prstGeom prst="rect">
                <a:avLst/>
              </a:prstGeom>
              <a:solidFill>
                <a:schemeClr val="folHlink"/>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chemeClr val="fo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grpSp>
        <p:grpSp>
          <p:nvGrpSpPr>
            <p:cNvPr id="22656" name="Group 128"/>
            <p:cNvGrpSpPr>
              <a:grpSpLocks/>
            </p:cNvGrpSpPr>
            <p:nvPr/>
          </p:nvGrpSpPr>
          <p:grpSpPr bwMode="auto">
            <a:xfrm>
              <a:off x="1152" y="2160"/>
              <a:ext cx="1680" cy="624"/>
              <a:chOff x="336" y="2112"/>
              <a:chExt cx="1680" cy="624"/>
            </a:xfrm>
          </p:grpSpPr>
          <p:sp>
            <p:nvSpPr>
              <p:cNvPr id="22657" name="Rectangle 129"/>
              <p:cNvSpPr>
                <a:spLocks noChangeArrowheads="1"/>
              </p:cNvSpPr>
              <p:nvPr/>
            </p:nvSpPr>
            <p:spPr bwMode="auto">
              <a:xfrm>
                <a:off x="336" y="2112"/>
                <a:ext cx="384" cy="624"/>
              </a:xfrm>
              <a:prstGeom prst="rect">
                <a:avLst/>
              </a:prstGeom>
              <a:solidFill>
                <a:srgbClr val="FF3300"/>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FF33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2658" name="Rectangle 130"/>
              <p:cNvSpPr>
                <a:spLocks noChangeArrowheads="1"/>
              </p:cNvSpPr>
              <p:nvPr/>
            </p:nvSpPr>
            <p:spPr bwMode="auto">
              <a:xfrm>
                <a:off x="768" y="2112"/>
                <a:ext cx="384" cy="624"/>
              </a:xfrm>
              <a:prstGeom prst="rect">
                <a:avLst/>
              </a:prstGeom>
              <a:solidFill>
                <a:srgbClr val="FF3300"/>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FF33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2659" name="Rectangle 131"/>
              <p:cNvSpPr>
                <a:spLocks noChangeArrowheads="1"/>
              </p:cNvSpPr>
              <p:nvPr/>
            </p:nvSpPr>
            <p:spPr bwMode="auto">
              <a:xfrm>
                <a:off x="1200" y="2112"/>
                <a:ext cx="384" cy="624"/>
              </a:xfrm>
              <a:prstGeom prst="rect">
                <a:avLst/>
              </a:prstGeom>
              <a:solidFill>
                <a:srgbClr val="FF3300"/>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FF33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2660" name="Rectangle 132"/>
              <p:cNvSpPr>
                <a:spLocks noChangeArrowheads="1"/>
              </p:cNvSpPr>
              <p:nvPr/>
            </p:nvSpPr>
            <p:spPr bwMode="auto">
              <a:xfrm>
                <a:off x="1632" y="2112"/>
                <a:ext cx="384" cy="624"/>
              </a:xfrm>
              <a:prstGeom prst="rect">
                <a:avLst/>
              </a:prstGeom>
              <a:solidFill>
                <a:srgbClr val="FF3300"/>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FF33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grpSp>
      </p:grpSp>
      <p:grpSp>
        <p:nvGrpSpPr>
          <p:cNvPr id="22661" name="Group 133"/>
          <p:cNvGrpSpPr>
            <a:grpSpLocks/>
          </p:cNvGrpSpPr>
          <p:nvPr/>
        </p:nvGrpSpPr>
        <p:grpSpPr bwMode="auto">
          <a:xfrm>
            <a:off x="3595688" y="3308350"/>
            <a:ext cx="2200275" cy="2413000"/>
            <a:chOff x="1152" y="2160"/>
            <a:chExt cx="1680" cy="1968"/>
          </a:xfrm>
        </p:grpSpPr>
        <p:grpSp>
          <p:nvGrpSpPr>
            <p:cNvPr id="22662" name="Group 134"/>
            <p:cNvGrpSpPr>
              <a:grpSpLocks/>
            </p:cNvGrpSpPr>
            <p:nvPr/>
          </p:nvGrpSpPr>
          <p:grpSpPr bwMode="auto">
            <a:xfrm>
              <a:off x="1152" y="3504"/>
              <a:ext cx="1680" cy="624"/>
              <a:chOff x="2016" y="2592"/>
              <a:chExt cx="1680" cy="624"/>
            </a:xfrm>
          </p:grpSpPr>
          <p:sp>
            <p:nvSpPr>
              <p:cNvPr id="22663" name="Rectangle 135"/>
              <p:cNvSpPr>
                <a:spLocks noChangeArrowheads="1"/>
              </p:cNvSpPr>
              <p:nvPr/>
            </p:nvSpPr>
            <p:spPr bwMode="auto">
              <a:xfrm>
                <a:off x="2016" y="2592"/>
                <a:ext cx="384" cy="624"/>
              </a:xfrm>
              <a:prstGeom prst="rect">
                <a:avLst/>
              </a:prstGeom>
              <a:solidFill>
                <a:schemeClr val="tx2"/>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777777"/>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2664" name="Rectangle 136"/>
              <p:cNvSpPr>
                <a:spLocks noChangeArrowheads="1"/>
              </p:cNvSpPr>
              <p:nvPr/>
            </p:nvSpPr>
            <p:spPr bwMode="auto">
              <a:xfrm>
                <a:off x="2448" y="2592"/>
                <a:ext cx="384" cy="624"/>
              </a:xfrm>
              <a:prstGeom prst="rect">
                <a:avLst/>
              </a:prstGeom>
              <a:solidFill>
                <a:schemeClr val="tx2"/>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777777"/>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2665" name="Rectangle 137"/>
              <p:cNvSpPr>
                <a:spLocks noChangeArrowheads="1"/>
              </p:cNvSpPr>
              <p:nvPr/>
            </p:nvSpPr>
            <p:spPr bwMode="auto">
              <a:xfrm>
                <a:off x="2880" y="2592"/>
                <a:ext cx="384" cy="624"/>
              </a:xfrm>
              <a:prstGeom prst="rect">
                <a:avLst/>
              </a:prstGeom>
              <a:solidFill>
                <a:schemeClr val="tx2"/>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777777"/>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2666" name="Rectangle 138"/>
              <p:cNvSpPr>
                <a:spLocks noChangeArrowheads="1"/>
              </p:cNvSpPr>
              <p:nvPr/>
            </p:nvSpPr>
            <p:spPr bwMode="auto">
              <a:xfrm>
                <a:off x="3312" y="2592"/>
                <a:ext cx="384" cy="624"/>
              </a:xfrm>
              <a:prstGeom prst="rect">
                <a:avLst/>
              </a:prstGeom>
              <a:solidFill>
                <a:schemeClr val="tx2"/>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777777"/>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grpSp>
        <p:grpSp>
          <p:nvGrpSpPr>
            <p:cNvPr id="22667" name="Group 139"/>
            <p:cNvGrpSpPr>
              <a:grpSpLocks/>
            </p:cNvGrpSpPr>
            <p:nvPr/>
          </p:nvGrpSpPr>
          <p:grpSpPr bwMode="auto">
            <a:xfrm>
              <a:off x="1152" y="2832"/>
              <a:ext cx="1680" cy="624"/>
              <a:chOff x="3744" y="2568"/>
              <a:chExt cx="1680" cy="624"/>
            </a:xfrm>
          </p:grpSpPr>
          <p:sp>
            <p:nvSpPr>
              <p:cNvPr id="22668" name="Rectangle 140"/>
              <p:cNvSpPr>
                <a:spLocks noChangeArrowheads="1"/>
              </p:cNvSpPr>
              <p:nvPr/>
            </p:nvSpPr>
            <p:spPr bwMode="auto">
              <a:xfrm>
                <a:off x="3744" y="2568"/>
                <a:ext cx="384" cy="624"/>
              </a:xfrm>
              <a:prstGeom prst="rect">
                <a:avLst/>
              </a:prstGeom>
              <a:solidFill>
                <a:schemeClr val="folHlink"/>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chemeClr val="fo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2669" name="Rectangle 141"/>
              <p:cNvSpPr>
                <a:spLocks noChangeArrowheads="1"/>
              </p:cNvSpPr>
              <p:nvPr/>
            </p:nvSpPr>
            <p:spPr bwMode="auto">
              <a:xfrm>
                <a:off x="4176" y="2568"/>
                <a:ext cx="384" cy="624"/>
              </a:xfrm>
              <a:prstGeom prst="rect">
                <a:avLst/>
              </a:prstGeom>
              <a:solidFill>
                <a:schemeClr val="folHlink"/>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chemeClr val="fo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2670" name="Rectangle 142"/>
              <p:cNvSpPr>
                <a:spLocks noChangeArrowheads="1"/>
              </p:cNvSpPr>
              <p:nvPr/>
            </p:nvSpPr>
            <p:spPr bwMode="auto">
              <a:xfrm>
                <a:off x="4608" y="2568"/>
                <a:ext cx="384" cy="624"/>
              </a:xfrm>
              <a:prstGeom prst="rect">
                <a:avLst/>
              </a:prstGeom>
              <a:solidFill>
                <a:schemeClr val="folHlink"/>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chemeClr val="fo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2671" name="Rectangle 143"/>
              <p:cNvSpPr>
                <a:spLocks noChangeArrowheads="1"/>
              </p:cNvSpPr>
              <p:nvPr/>
            </p:nvSpPr>
            <p:spPr bwMode="auto">
              <a:xfrm>
                <a:off x="5040" y="2568"/>
                <a:ext cx="384" cy="624"/>
              </a:xfrm>
              <a:prstGeom prst="rect">
                <a:avLst/>
              </a:prstGeom>
              <a:solidFill>
                <a:schemeClr val="folHlink"/>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chemeClr val="fo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grpSp>
        <p:grpSp>
          <p:nvGrpSpPr>
            <p:cNvPr id="22672" name="Group 144"/>
            <p:cNvGrpSpPr>
              <a:grpSpLocks/>
            </p:cNvGrpSpPr>
            <p:nvPr/>
          </p:nvGrpSpPr>
          <p:grpSpPr bwMode="auto">
            <a:xfrm>
              <a:off x="1152" y="2160"/>
              <a:ext cx="1680" cy="624"/>
              <a:chOff x="336" y="2112"/>
              <a:chExt cx="1680" cy="624"/>
            </a:xfrm>
          </p:grpSpPr>
          <p:sp>
            <p:nvSpPr>
              <p:cNvPr id="22673" name="Rectangle 145"/>
              <p:cNvSpPr>
                <a:spLocks noChangeArrowheads="1"/>
              </p:cNvSpPr>
              <p:nvPr/>
            </p:nvSpPr>
            <p:spPr bwMode="auto">
              <a:xfrm>
                <a:off x="336" y="2112"/>
                <a:ext cx="384" cy="624"/>
              </a:xfrm>
              <a:prstGeom prst="rect">
                <a:avLst/>
              </a:prstGeom>
              <a:solidFill>
                <a:srgbClr val="FF3300"/>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FF33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2674" name="Rectangle 146"/>
              <p:cNvSpPr>
                <a:spLocks noChangeArrowheads="1"/>
              </p:cNvSpPr>
              <p:nvPr/>
            </p:nvSpPr>
            <p:spPr bwMode="auto">
              <a:xfrm>
                <a:off x="768" y="2112"/>
                <a:ext cx="384" cy="624"/>
              </a:xfrm>
              <a:prstGeom prst="rect">
                <a:avLst/>
              </a:prstGeom>
              <a:solidFill>
                <a:srgbClr val="FF3300"/>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FF33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2675" name="Rectangle 147"/>
              <p:cNvSpPr>
                <a:spLocks noChangeArrowheads="1"/>
              </p:cNvSpPr>
              <p:nvPr/>
            </p:nvSpPr>
            <p:spPr bwMode="auto">
              <a:xfrm>
                <a:off x="1200" y="2112"/>
                <a:ext cx="384" cy="624"/>
              </a:xfrm>
              <a:prstGeom prst="rect">
                <a:avLst/>
              </a:prstGeom>
              <a:solidFill>
                <a:srgbClr val="FF3300"/>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FF33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22676" name="Rectangle 148"/>
              <p:cNvSpPr>
                <a:spLocks noChangeArrowheads="1"/>
              </p:cNvSpPr>
              <p:nvPr/>
            </p:nvSpPr>
            <p:spPr bwMode="auto">
              <a:xfrm>
                <a:off x="1632" y="2112"/>
                <a:ext cx="384" cy="624"/>
              </a:xfrm>
              <a:prstGeom prst="rect">
                <a:avLst/>
              </a:prstGeom>
              <a:solidFill>
                <a:srgbClr val="FF3300"/>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FF33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grpSp>
      </p:grpSp>
      <p:sp>
        <p:nvSpPr>
          <p:cNvPr id="22677" name="AutoShape 149"/>
          <p:cNvSpPr>
            <a:spLocks noChangeArrowheads="1"/>
          </p:cNvSpPr>
          <p:nvPr/>
        </p:nvSpPr>
        <p:spPr bwMode="auto">
          <a:xfrm>
            <a:off x="2130425" y="5235575"/>
            <a:ext cx="628650" cy="117475"/>
          </a:xfrm>
          <a:prstGeom prst="rightArrow">
            <a:avLst>
              <a:gd name="adj1" fmla="val 50000"/>
              <a:gd name="adj2" fmla="val 133784"/>
            </a:avLst>
          </a:prstGeom>
          <a:solidFill>
            <a:srgbClr val="FF3300"/>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2678" name="AutoShape 150"/>
          <p:cNvSpPr>
            <a:spLocks noChangeArrowheads="1"/>
          </p:cNvSpPr>
          <p:nvPr/>
        </p:nvSpPr>
        <p:spPr bwMode="auto">
          <a:xfrm>
            <a:off x="2130425" y="3027363"/>
            <a:ext cx="628650" cy="117475"/>
          </a:xfrm>
          <a:prstGeom prst="rightArrow">
            <a:avLst>
              <a:gd name="adj1" fmla="val 50000"/>
              <a:gd name="adj2" fmla="val 133784"/>
            </a:avLst>
          </a:prstGeom>
          <a:solidFill>
            <a:srgbClr val="FF3300"/>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2679" name="AutoShape 151"/>
          <p:cNvSpPr>
            <a:spLocks noChangeArrowheads="1"/>
          </p:cNvSpPr>
          <p:nvPr/>
        </p:nvSpPr>
        <p:spPr bwMode="auto">
          <a:xfrm>
            <a:off x="2130425" y="4130675"/>
            <a:ext cx="628650" cy="119063"/>
          </a:xfrm>
          <a:prstGeom prst="rightArrow">
            <a:avLst>
              <a:gd name="adj1" fmla="val 50000"/>
              <a:gd name="adj2" fmla="val 131999"/>
            </a:avLst>
          </a:prstGeom>
          <a:solidFill>
            <a:srgbClr val="FF3300"/>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2680" name="AutoShape 152"/>
          <p:cNvSpPr>
            <a:spLocks noChangeArrowheads="1"/>
          </p:cNvSpPr>
          <p:nvPr/>
        </p:nvSpPr>
        <p:spPr bwMode="auto">
          <a:xfrm rot="-5400000">
            <a:off x="3431382" y="5915819"/>
            <a:ext cx="588962" cy="127000"/>
          </a:xfrm>
          <a:prstGeom prst="rightArrow">
            <a:avLst>
              <a:gd name="adj1" fmla="val 50000"/>
              <a:gd name="adj2" fmla="val 115937"/>
            </a:avLst>
          </a:prstGeom>
          <a:solidFill>
            <a:srgbClr val="FF3300"/>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2681" name="AutoShape 153"/>
          <p:cNvSpPr>
            <a:spLocks noChangeArrowheads="1"/>
          </p:cNvSpPr>
          <p:nvPr/>
        </p:nvSpPr>
        <p:spPr bwMode="auto">
          <a:xfrm rot="-5400000">
            <a:off x="4075907" y="5915819"/>
            <a:ext cx="588962" cy="127000"/>
          </a:xfrm>
          <a:prstGeom prst="rightArrow">
            <a:avLst>
              <a:gd name="adj1" fmla="val 50000"/>
              <a:gd name="adj2" fmla="val 115937"/>
            </a:avLst>
          </a:prstGeom>
          <a:solidFill>
            <a:srgbClr val="FF3300"/>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2682" name="AutoShape 154"/>
          <p:cNvSpPr>
            <a:spLocks noChangeArrowheads="1"/>
          </p:cNvSpPr>
          <p:nvPr/>
        </p:nvSpPr>
        <p:spPr bwMode="auto">
          <a:xfrm rot="-5400000">
            <a:off x="4720432" y="5915819"/>
            <a:ext cx="588962" cy="127000"/>
          </a:xfrm>
          <a:prstGeom prst="rightArrow">
            <a:avLst>
              <a:gd name="adj1" fmla="val 50000"/>
              <a:gd name="adj2" fmla="val 115937"/>
            </a:avLst>
          </a:prstGeom>
          <a:solidFill>
            <a:srgbClr val="FF3300"/>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2683" name="AutoShape 155"/>
          <p:cNvSpPr>
            <a:spLocks noChangeArrowheads="1"/>
          </p:cNvSpPr>
          <p:nvPr/>
        </p:nvSpPr>
        <p:spPr bwMode="auto">
          <a:xfrm rot="-5400000">
            <a:off x="5364957" y="5915819"/>
            <a:ext cx="588962" cy="127000"/>
          </a:xfrm>
          <a:prstGeom prst="rightArrow">
            <a:avLst>
              <a:gd name="adj1" fmla="val 50000"/>
              <a:gd name="adj2" fmla="val 115937"/>
            </a:avLst>
          </a:prstGeom>
          <a:solidFill>
            <a:srgbClr val="FF3300"/>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2684" name="AutoShape 156"/>
          <p:cNvSpPr>
            <a:spLocks noChangeArrowheads="1"/>
          </p:cNvSpPr>
          <p:nvPr/>
        </p:nvSpPr>
        <p:spPr bwMode="auto">
          <a:xfrm rot="-6890920">
            <a:off x="2752725" y="5108576"/>
            <a:ext cx="1019175" cy="114300"/>
          </a:xfrm>
          <a:prstGeom prst="rightArrow">
            <a:avLst>
              <a:gd name="adj1" fmla="val 50000"/>
              <a:gd name="adj2" fmla="val 222917"/>
            </a:avLst>
          </a:prstGeom>
          <a:solidFill>
            <a:srgbClr val="FF3300"/>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2685" name="Text Box 157"/>
          <p:cNvSpPr txBox="1">
            <a:spLocks noChangeArrowheads="1"/>
          </p:cNvSpPr>
          <p:nvPr/>
        </p:nvSpPr>
        <p:spPr bwMode="auto">
          <a:xfrm>
            <a:off x="5781675" y="5829300"/>
            <a:ext cx="2282825" cy="4667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0"/>
              </a:spcBef>
              <a:buClrTx/>
              <a:buSzTx/>
              <a:buFontTx/>
              <a:buNone/>
            </a:pPr>
            <a:r>
              <a:rPr lang="en-US" altLang="nl-NL" sz="2400">
                <a:solidFill>
                  <a:schemeClr val="bg1"/>
                </a:solidFill>
                <a:effectLst/>
              </a:rPr>
              <a:t>Projectfasering</a:t>
            </a:r>
          </a:p>
        </p:txBody>
      </p:sp>
      <p:sp>
        <p:nvSpPr>
          <p:cNvPr id="22686" name="Text Box 158"/>
          <p:cNvSpPr txBox="1">
            <a:spLocks noChangeArrowheads="1"/>
          </p:cNvSpPr>
          <p:nvPr/>
        </p:nvSpPr>
        <p:spPr bwMode="auto">
          <a:xfrm rot="-5400000">
            <a:off x="710406" y="3420269"/>
            <a:ext cx="2373313" cy="4667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0"/>
              </a:spcBef>
              <a:buClrTx/>
              <a:buSzTx/>
              <a:buFontTx/>
              <a:buNone/>
            </a:pPr>
            <a:r>
              <a:rPr lang="en-US" altLang="nl-NL" sz="2400">
                <a:solidFill>
                  <a:schemeClr val="bg1"/>
                </a:solidFill>
                <a:effectLst/>
              </a:rPr>
              <a:t>Project indeling</a:t>
            </a:r>
          </a:p>
        </p:txBody>
      </p:sp>
      <p:sp>
        <p:nvSpPr>
          <p:cNvPr id="22687" name="AutoShape 159"/>
          <p:cNvSpPr>
            <a:spLocks noChangeArrowheads="1"/>
          </p:cNvSpPr>
          <p:nvPr/>
        </p:nvSpPr>
        <p:spPr bwMode="auto">
          <a:xfrm rot="-6890920">
            <a:off x="2819400" y="4249738"/>
            <a:ext cx="1019175" cy="114300"/>
          </a:xfrm>
          <a:prstGeom prst="rightArrow">
            <a:avLst>
              <a:gd name="adj1" fmla="val 50000"/>
              <a:gd name="adj2" fmla="val 222917"/>
            </a:avLst>
          </a:prstGeom>
          <a:solidFill>
            <a:srgbClr val="FF3300"/>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2688" name="AutoShape 160"/>
          <p:cNvSpPr>
            <a:spLocks noChangeArrowheads="1"/>
          </p:cNvSpPr>
          <p:nvPr/>
        </p:nvSpPr>
        <p:spPr bwMode="auto">
          <a:xfrm rot="-6890920">
            <a:off x="2819400" y="3390901"/>
            <a:ext cx="1019175" cy="114300"/>
          </a:xfrm>
          <a:prstGeom prst="rightArrow">
            <a:avLst>
              <a:gd name="adj1" fmla="val 50000"/>
              <a:gd name="adj2" fmla="val 222917"/>
            </a:avLst>
          </a:prstGeom>
          <a:solidFill>
            <a:srgbClr val="FF3300"/>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2689" name="Text Box 161"/>
          <p:cNvSpPr txBox="1">
            <a:spLocks noChangeArrowheads="1"/>
          </p:cNvSpPr>
          <p:nvPr/>
        </p:nvSpPr>
        <p:spPr bwMode="auto">
          <a:xfrm rot="3878020" flipH="1">
            <a:off x="2442369" y="3199606"/>
            <a:ext cx="2408238" cy="4667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0"/>
              </a:spcBef>
              <a:buClrTx/>
              <a:buSzTx/>
              <a:buFontTx/>
              <a:buNone/>
            </a:pPr>
            <a:r>
              <a:rPr lang="en-US" altLang="nl-NL" sz="2400">
                <a:solidFill>
                  <a:schemeClr val="bg1"/>
                </a:solidFill>
                <a:effectLst/>
              </a:rPr>
              <a:t>Projectkwaliteit</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nl-NL" altLang="nl-NL"/>
              <a:t>Control projectfabriek</a:t>
            </a:r>
          </a:p>
        </p:txBody>
      </p:sp>
      <p:sp>
        <p:nvSpPr>
          <p:cNvPr id="57347" name="Rectangle 3"/>
          <p:cNvSpPr>
            <a:spLocks noGrp="1" noChangeArrowheads="1"/>
          </p:cNvSpPr>
          <p:nvPr>
            <p:ph type="body" sz="half" idx="1"/>
          </p:nvPr>
        </p:nvSpPr>
        <p:spPr>
          <a:xfrm>
            <a:off x="685800" y="1701800"/>
            <a:ext cx="4267200" cy="4114800"/>
          </a:xfrm>
        </p:spPr>
        <p:txBody>
          <a:bodyPr/>
          <a:lstStyle/>
          <a:p>
            <a:pPr>
              <a:lnSpc>
                <a:spcPct val="90000"/>
              </a:lnSpc>
            </a:pPr>
            <a:r>
              <a:rPr lang="nl-NL" altLang="nl-NL" sz="2400"/>
              <a:t>Doelstellend</a:t>
            </a:r>
          </a:p>
          <a:p>
            <a:pPr>
              <a:lnSpc>
                <a:spcPct val="90000"/>
              </a:lnSpc>
            </a:pPr>
            <a:endParaRPr lang="nl-NL" altLang="nl-NL" sz="2400"/>
          </a:p>
          <a:p>
            <a:pPr>
              <a:lnSpc>
                <a:spcPct val="90000"/>
              </a:lnSpc>
            </a:pPr>
            <a:r>
              <a:rPr lang="nl-NL" altLang="nl-NL" sz="2400"/>
              <a:t>Bottlenecks</a:t>
            </a:r>
          </a:p>
          <a:p>
            <a:pPr>
              <a:lnSpc>
                <a:spcPct val="90000"/>
              </a:lnSpc>
            </a:pPr>
            <a:endParaRPr lang="nl-NL" altLang="nl-NL" sz="2400"/>
          </a:p>
          <a:p>
            <a:pPr>
              <a:lnSpc>
                <a:spcPct val="90000"/>
              </a:lnSpc>
            </a:pPr>
            <a:r>
              <a:rPr lang="nl-NL" altLang="nl-NL" sz="2400"/>
              <a:t>Pijplijn</a:t>
            </a:r>
          </a:p>
          <a:p>
            <a:pPr>
              <a:lnSpc>
                <a:spcPct val="90000"/>
              </a:lnSpc>
            </a:pPr>
            <a:endParaRPr lang="nl-NL" altLang="nl-NL" sz="2400"/>
          </a:p>
          <a:p>
            <a:pPr>
              <a:lnSpc>
                <a:spcPct val="90000"/>
              </a:lnSpc>
            </a:pPr>
            <a:r>
              <a:rPr lang="nl-NL" altLang="nl-NL" sz="2400"/>
              <a:t>Totalisatie toegevoegde waarde</a:t>
            </a:r>
          </a:p>
          <a:p>
            <a:pPr>
              <a:lnSpc>
                <a:spcPct val="90000"/>
              </a:lnSpc>
            </a:pPr>
            <a:endParaRPr lang="nl-NL" altLang="nl-NL" sz="2400"/>
          </a:p>
          <a:p>
            <a:pPr>
              <a:lnSpc>
                <a:spcPct val="90000"/>
              </a:lnSpc>
            </a:pPr>
            <a:r>
              <a:rPr lang="nl-NL" altLang="nl-NL" sz="2400"/>
              <a:t>Normen</a:t>
            </a:r>
          </a:p>
        </p:txBody>
      </p:sp>
      <p:grpSp>
        <p:nvGrpSpPr>
          <p:cNvPr id="57389" name="Group 45"/>
          <p:cNvGrpSpPr>
            <a:grpSpLocks/>
          </p:cNvGrpSpPr>
          <p:nvPr/>
        </p:nvGrpSpPr>
        <p:grpSpPr bwMode="auto">
          <a:xfrm>
            <a:off x="4648200" y="2576513"/>
            <a:ext cx="3762375" cy="2922587"/>
            <a:chOff x="2928" y="1623"/>
            <a:chExt cx="2370" cy="1841"/>
          </a:xfrm>
        </p:grpSpPr>
        <p:sp>
          <p:nvSpPr>
            <p:cNvPr id="57349" name="Freeform 5"/>
            <p:cNvSpPr>
              <a:spLocks/>
            </p:cNvSpPr>
            <p:nvPr/>
          </p:nvSpPr>
          <p:spPr bwMode="auto">
            <a:xfrm>
              <a:off x="2928" y="1623"/>
              <a:ext cx="2370" cy="1600"/>
            </a:xfrm>
            <a:custGeom>
              <a:avLst/>
              <a:gdLst>
                <a:gd name="T0" fmla="*/ 0 w 2370"/>
                <a:gd name="T1" fmla="*/ 250 h 1600"/>
                <a:gd name="T2" fmla="*/ 1993 w 2370"/>
                <a:gd name="T3" fmla="*/ 0 h 1600"/>
                <a:gd name="T4" fmla="*/ 2370 w 2370"/>
                <a:gd name="T5" fmla="*/ 1559 h 1600"/>
                <a:gd name="T6" fmla="*/ 2091 w 2370"/>
                <a:gd name="T7" fmla="*/ 1600 h 1600"/>
                <a:gd name="T8" fmla="*/ 193 w 2370"/>
                <a:gd name="T9" fmla="*/ 1588 h 1600"/>
                <a:gd name="T10" fmla="*/ 0 w 2370"/>
                <a:gd name="T11" fmla="*/ 250 h 1600"/>
                <a:gd name="T12" fmla="*/ 0 w 2370"/>
                <a:gd name="T13" fmla="*/ 250 h 1600"/>
              </a:gdLst>
              <a:ahLst/>
              <a:cxnLst>
                <a:cxn ang="0">
                  <a:pos x="T0" y="T1"/>
                </a:cxn>
                <a:cxn ang="0">
                  <a:pos x="T2" y="T3"/>
                </a:cxn>
                <a:cxn ang="0">
                  <a:pos x="T4" y="T5"/>
                </a:cxn>
                <a:cxn ang="0">
                  <a:pos x="T6" y="T7"/>
                </a:cxn>
                <a:cxn ang="0">
                  <a:pos x="T8" y="T9"/>
                </a:cxn>
                <a:cxn ang="0">
                  <a:pos x="T10" y="T11"/>
                </a:cxn>
                <a:cxn ang="0">
                  <a:pos x="T12" y="T13"/>
                </a:cxn>
              </a:cxnLst>
              <a:rect l="0" t="0" r="r" b="b"/>
              <a:pathLst>
                <a:path w="2370" h="1600">
                  <a:moveTo>
                    <a:pt x="0" y="250"/>
                  </a:moveTo>
                  <a:lnTo>
                    <a:pt x="1993" y="0"/>
                  </a:lnTo>
                  <a:lnTo>
                    <a:pt x="2370" y="1559"/>
                  </a:lnTo>
                  <a:lnTo>
                    <a:pt x="2091" y="1600"/>
                  </a:lnTo>
                  <a:lnTo>
                    <a:pt x="193" y="1588"/>
                  </a:lnTo>
                  <a:lnTo>
                    <a:pt x="0" y="250"/>
                  </a:lnTo>
                  <a:lnTo>
                    <a:pt x="0" y="250"/>
                  </a:lnTo>
                  <a:close/>
                </a:path>
              </a:pathLst>
            </a:custGeom>
            <a:solidFill>
              <a:srgbClr val="C2D6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57350" name="Freeform 6"/>
            <p:cNvSpPr>
              <a:spLocks/>
            </p:cNvSpPr>
            <p:nvPr/>
          </p:nvSpPr>
          <p:spPr bwMode="auto">
            <a:xfrm>
              <a:off x="2934" y="1783"/>
              <a:ext cx="2264" cy="1428"/>
            </a:xfrm>
            <a:custGeom>
              <a:avLst/>
              <a:gdLst>
                <a:gd name="T0" fmla="*/ 0 w 2264"/>
                <a:gd name="T1" fmla="*/ 143 h 1428"/>
                <a:gd name="T2" fmla="*/ 408 w 2264"/>
                <a:gd name="T3" fmla="*/ 110 h 1428"/>
                <a:gd name="T4" fmla="*/ 518 w 2264"/>
                <a:gd name="T5" fmla="*/ 164 h 1428"/>
                <a:gd name="T6" fmla="*/ 1009 w 2264"/>
                <a:gd name="T7" fmla="*/ 62 h 1428"/>
                <a:gd name="T8" fmla="*/ 1394 w 2264"/>
                <a:gd name="T9" fmla="*/ 69 h 1428"/>
                <a:gd name="T10" fmla="*/ 1885 w 2264"/>
                <a:gd name="T11" fmla="*/ 0 h 1428"/>
                <a:gd name="T12" fmla="*/ 2019 w 2264"/>
                <a:gd name="T13" fmla="*/ 172 h 1428"/>
                <a:gd name="T14" fmla="*/ 1766 w 2264"/>
                <a:gd name="T15" fmla="*/ 360 h 1428"/>
                <a:gd name="T16" fmla="*/ 1460 w 2264"/>
                <a:gd name="T17" fmla="*/ 381 h 1428"/>
                <a:gd name="T18" fmla="*/ 1489 w 2264"/>
                <a:gd name="T19" fmla="*/ 426 h 1428"/>
                <a:gd name="T20" fmla="*/ 1901 w 2264"/>
                <a:gd name="T21" fmla="*/ 369 h 1428"/>
                <a:gd name="T22" fmla="*/ 2093 w 2264"/>
                <a:gd name="T23" fmla="*/ 266 h 1428"/>
                <a:gd name="T24" fmla="*/ 2224 w 2264"/>
                <a:gd name="T25" fmla="*/ 806 h 1428"/>
                <a:gd name="T26" fmla="*/ 1983 w 2264"/>
                <a:gd name="T27" fmla="*/ 813 h 1428"/>
                <a:gd name="T28" fmla="*/ 1644 w 2264"/>
                <a:gd name="T29" fmla="*/ 887 h 1428"/>
                <a:gd name="T30" fmla="*/ 1950 w 2264"/>
                <a:gd name="T31" fmla="*/ 1047 h 1428"/>
                <a:gd name="T32" fmla="*/ 2052 w 2264"/>
                <a:gd name="T33" fmla="*/ 1030 h 1428"/>
                <a:gd name="T34" fmla="*/ 2264 w 2264"/>
                <a:gd name="T35" fmla="*/ 1420 h 1428"/>
                <a:gd name="T36" fmla="*/ 2179 w 2264"/>
                <a:gd name="T37" fmla="*/ 1428 h 1428"/>
                <a:gd name="T38" fmla="*/ 175 w 2264"/>
                <a:gd name="T39" fmla="*/ 1371 h 1428"/>
                <a:gd name="T40" fmla="*/ 148 w 2264"/>
                <a:gd name="T41" fmla="*/ 1170 h 1428"/>
                <a:gd name="T42" fmla="*/ 315 w 2264"/>
                <a:gd name="T43" fmla="*/ 1047 h 1428"/>
                <a:gd name="T44" fmla="*/ 478 w 2264"/>
                <a:gd name="T45" fmla="*/ 1047 h 1428"/>
                <a:gd name="T46" fmla="*/ 649 w 2264"/>
                <a:gd name="T47" fmla="*/ 896 h 1428"/>
                <a:gd name="T48" fmla="*/ 377 w 2264"/>
                <a:gd name="T49" fmla="*/ 867 h 1428"/>
                <a:gd name="T50" fmla="*/ 294 w 2264"/>
                <a:gd name="T51" fmla="*/ 745 h 1428"/>
                <a:gd name="T52" fmla="*/ 95 w 2264"/>
                <a:gd name="T53" fmla="*/ 792 h 1428"/>
                <a:gd name="T54" fmla="*/ 0 w 2264"/>
                <a:gd name="T55" fmla="*/ 143 h 1428"/>
                <a:gd name="T56" fmla="*/ 0 w 2264"/>
                <a:gd name="T57" fmla="*/ 143 h 1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64" h="1428">
                  <a:moveTo>
                    <a:pt x="0" y="143"/>
                  </a:moveTo>
                  <a:lnTo>
                    <a:pt x="408" y="110"/>
                  </a:lnTo>
                  <a:lnTo>
                    <a:pt x="518" y="164"/>
                  </a:lnTo>
                  <a:lnTo>
                    <a:pt x="1009" y="62"/>
                  </a:lnTo>
                  <a:lnTo>
                    <a:pt x="1394" y="69"/>
                  </a:lnTo>
                  <a:lnTo>
                    <a:pt x="1885" y="0"/>
                  </a:lnTo>
                  <a:lnTo>
                    <a:pt x="2019" y="172"/>
                  </a:lnTo>
                  <a:lnTo>
                    <a:pt x="1766" y="360"/>
                  </a:lnTo>
                  <a:lnTo>
                    <a:pt x="1460" y="381"/>
                  </a:lnTo>
                  <a:lnTo>
                    <a:pt x="1489" y="426"/>
                  </a:lnTo>
                  <a:lnTo>
                    <a:pt x="1901" y="369"/>
                  </a:lnTo>
                  <a:lnTo>
                    <a:pt x="2093" y="266"/>
                  </a:lnTo>
                  <a:lnTo>
                    <a:pt x="2224" y="806"/>
                  </a:lnTo>
                  <a:lnTo>
                    <a:pt x="1983" y="813"/>
                  </a:lnTo>
                  <a:lnTo>
                    <a:pt x="1644" y="887"/>
                  </a:lnTo>
                  <a:lnTo>
                    <a:pt x="1950" y="1047"/>
                  </a:lnTo>
                  <a:lnTo>
                    <a:pt x="2052" y="1030"/>
                  </a:lnTo>
                  <a:lnTo>
                    <a:pt x="2264" y="1420"/>
                  </a:lnTo>
                  <a:lnTo>
                    <a:pt x="2179" y="1428"/>
                  </a:lnTo>
                  <a:lnTo>
                    <a:pt x="175" y="1371"/>
                  </a:lnTo>
                  <a:lnTo>
                    <a:pt x="148" y="1170"/>
                  </a:lnTo>
                  <a:lnTo>
                    <a:pt x="315" y="1047"/>
                  </a:lnTo>
                  <a:lnTo>
                    <a:pt x="478" y="1047"/>
                  </a:lnTo>
                  <a:lnTo>
                    <a:pt x="649" y="896"/>
                  </a:lnTo>
                  <a:lnTo>
                    <a:pt x="377" y="867"/>
                  </a:lnTo>
                  <a:lnTo>
                    <a:pt x="294" y="745"/>
                  </a:lnTo>
                  <a:lnTo>
                    <a:pt x="95" y="792"/>
                  </a:lnTo>
                  <a:lnTo>
                    <a:pt x="0" y="143"/>
                  </a:lnTo>
                  <a:lnTo>
                    <a:pt x="0" y="143"/>
                  </a:lnTo>
                  <a:close/>
                </a:path>
              </a:pathLst>
            </a:custGeom>
            <a:solidFill>
              <a:srgbClr val="E6FF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57351" name="Freeform 7"/>
            <p:cNvSpPr>
              <a:spLocks/>
            </p:cNvSpPr>
            <p:nvPr/>
          </p:nvSpPr>
          <p:spPr bwMode="auto">
            <a:xfrm>
              <a:off x="4593" y="2995"/>
              <a:ext cx="319" cy="282"/>
            </a:xfrm>
            <a:custGeom>
              <a:avLst/>
              <a:gdLst>
                <a:gd name="T0" fmla="*/ 319 w 319"/>
                <a:gd name="T1" fmla="*/ 237 h 282"/>
                <a:gd name="T2" fmla="*/ 0 w 319"/>
                <a:gd name="T3" fmla="*/ 282 h 282"/>
                <a:gd name="T4" fmla="*/ 66 w 319"/>
                <a:gd name="T5" fmla="*/ 0 h 282"/>
                <a:gd name="T6" fmla="*/ 319 w 319"/>
                <a:gd name="T7" fmla="*/ 237 h 282"/>
                <a:gd name="T8" fmla="*/ 319 w 319"/>
                <a:gd name="T9" fmla="*/ 237 h 282"/>
              </a:gdLst>
              <a:ahLst/>
              <a:cxnLst>
                <a:cxn ang="0">
                  <a:pos x="T0" y="T1"/>
                </a:cxn>
                <a:cxn ang="0">
                  <a:pos x="T2" y="T3"/>
                </a:cxn>
                <a:cxn ang="0">
                  <a:pos x="T4" y="T5"/>
                </a:cxn>
                <a:cxn ang="0">
                  <a:pos x="T6" y="T7"/>
                </a:cxn>
                <a:cxn ang="0">
                  <a:pos x="T8" y="T9"/>
                </a:cxn>
              </a:cxnLst>
              <a:rect l="0" t="0" r="r" b="b"/>
              <a:pathLst>
                <a:path w="319" h="282">
                  <a:moveTo>
                    <a:pt x="319" y="237"/>
                  </a:moveTo>
                  <a:lnTo>
                    <a:pt x="0" y="282"/>
                  </a:lnTo>
                  <a:lnTo>
                    <a:pt x="66" y="0"/>
                  </a:lnTo>
                  <a:lnTo>
                    <a:pt x="319" y="237"/>
                  </a:lnTo>
                  <a:lnTo>
                    <a:pt x="319" y="237"/>
                  </a:lnTo>
                  <a:close/>
                </a:path>
              </a:pathLst>
            </a:custGeom>
            <a:solidFill>
              <a:srgbClr val="525C5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57352" name="Freeform 8"/>
            <p:cNvSpPr>
              <a:spLocks/>
            </p:cNvSpPr>
            <p:nvPr/>
          </p:nvSpPr>
          <p:spPr bwMode="auto">
            <a:xfrm>
              <a:off x="3217" y="3148"/>
              <a:ext cx="213" cy="310"/>
            </a:xfrm>
            <a:custGeom>
              <a:avLst/>
              <a:gdLst>
                <a:gd name="T0" fmla="*/ 213 w 213"/>
                <a:gd name="T1" fmla="*/ 140 h 310"/>
                <a:gd name="T2" fmla="*/ 201 w 213"/>
                <a:gd name="T3" fmla="*/ 283 h 310"/>
                <a:gd name="T4" fmla="*/ 0 w 213"/>
                <a:gd name="T5" fmla="*/ 310 h 310"/>
                <a:gd name="T6" fmla="*/ 3 w 213"/>
                <a:gd name="T7" fmla="*/ 119 h 310"/>
                <a:gd name="T8" fmla="*/ 112 w 213"/>
                <a:gd name="T9" fmla="*/ 0 h 310"/>
                <a:gd name="T10" fmla="*/ 213 w 213"/>
                <a:gd name="T11" fmla="*/ 140 h 310"/>
                <a:gd name="T12" fmla="*/ 213 w 213"/>
                <a:gd name="T13" fmla="*/ 140 h 310"/>
              </a:gdLst>
              <a:ahLst/>
              <a:cxnLst>
                <a:cxn ang="0">
                  <a:pos x="T0" y="T1"/>
                </a:cxn>
                <a:cxn ang="0">
                  <a:pos x="T2" y="T3"/>
                </a:cxn>
                <a:cxn ang="0">
                  <a:pos x="T4" y="T5"/>
                </a:cxn>
                <a:cxn ang="0">
                  <a:pos x="T6" y="T7"/>
                </a:cxn>
                <a:cxn ang="0">
                  <a:pos x="T8" y="T9"/>
                </a:cxn>
                <a:cxn ang="0">
                  <a:pos x="T10" y="T11"/>
                </a:cxn>
                <a:cxn ang="0">
                  <a:pos x="T12" y="T13"/>
                </a:cxn>
              </a:cxnLst>
              <a:rect l="0" t="0" r="r" b="b"/>
              <a:pathLst>
                <a:path w="213" h="310">
                  <a:moveTo>
                    <a:pt x="213" y="140"/>
                  </a:moveTo>
                  <a:lnTo>
                    <a:pt x="201" y="283"/>
                  </a:lnTo>
                  <a:lnTo>
                    <a:pt x="0" y="310"/>
                  </a:lnTo>
                  <a:lnTo>
                    <a:pt x="3" y="119"/>
                  </a:lnTo>
                  <a:lnTo>
                    <a:pt x="112" y="0"/>
                  </a:lnTo>
                  <a:lnTo>
                    <a:pt x="213" y="140"/>
                  </a:lnTo>
                  <a:lnTo>
                    <a:pt x="213" y="140"/>
                  </a:lnTo>
                  <a:close/>
                </a:path>
              </a:pathLst>
            </a:custGeom>
            <a:solidFill>
              <a:srgbClr val="667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57353" name="Freeform 9"/>
            <p:cNvSpPr>
              <a:spLocks/>
            </p:cNvSpPr>
            <p:nvPr/>
          </p:nvSpPr>
          <p:spPr bwMode="auto">
            <a:xfrm>
              <a:off x="4646" y="2839"/>
              <a:ext cx="467" cy="402"/>
            </a:xfrm>
            <a:custGeom>
              <a:avLst/>
              <a:gdLst>
                <a:gd name="T0" fmla="*/ 467 w 467"/>
                <a:gd name="T1" fmla="*/ 372 h 402"/>
                <a:gd name="T2" fmla="*/ 216 w 467"/>
                <a:gd name="T3" fmla="*/ 402 h 402"/>
                <a:gd name="T4" fmla="*/ 0 w 467"/>
                <a:gd name="T5" fmla="*/ 205 h 402"/>
                <a:gd name="T6" fmla="*/ 13 w 467"/>
                <a:gd name="T7" fmla="*/ 0 h 402"/>
                <a:gd name="T8" fmla="*/ 360 w 467"/>
                <a:gd name="T9" fmla="*/ 241 h 402"/>
                <a:gd name="T10" fmla="*/ 467 w 467"/>
                <a:gd name="T11" fmla="*/ 372 h 402"/>
                <a:gd name="T12" fmla="*/ 467 w 467"/>
                <a:gd name="T13" fmla="*/ 372 h 402"/>
              </a:gdLst>
              <a:ahLst/>
              <a:cxnLst>
                <a:cxn ang="0">
                  <a:pos x="T0" y="T1"/>
                </a:cxn>
                <a:cxn ang="0">
                  <a:pos x="T2" y="T3"/>
                </a:cxn>
                <a:cxn ang="0">
                  <a:pos x="T4" y="T5"/>
                </a:cxn>
                <a:cxn ang="0">
                  <a:pos x="T6" y="T7"/>
                </a:cxn>
                <a:cxn ang="0">
                  <a:pos x="T8" y="T9"/>
                </a:cxn>
                <a:cxn ang="0">
                  <a:pos x="T10" y="T11"/>
                </a:cxn>
                <a:cxn ang="0">
                  <a:pos x="T12" y="T13"/>
                </a:cxn>
              </a:cxnLst>
              <a:rect l="0" t="0" r="r" b="b"/>
              <a:pathLst>
                <a:path w="467" h="402">
                  <a:moveTo>
                    <a:pt x="467" y="372"/>
                  </a:moveTo>
                  <a:lnTo>
                    <a:pt x="216" y="402"/>
                  </a:lnTo>
                  <a:lnTo>
                    <a:pt x="0" y="205"/>
                  </a:lnTo>
                  <a:lnTo>
                    <a:pt x="13" y="0"/>
                  </a:lnTo>
                  <a:lnTo>
                    <a:pt x="360" y="241"/>
                  </a:lnTo>
                  <a:lnTo>
                    <a:pt x="467" y="372"/>
                  </a:lnTo>
                  <a:lnTo>
                    <a:pt x="467" y="372"/>
                  </a:lnTo>
                  <a:close/>
                </a:path>
              </a:pathLst>
            </a:custGeom>
            <a:solidFill>
              <a:srgbClr val="667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57354" name="Freeform 10"/>
            <p:cNvSpPr>
              <a:spLocks/>
            </p:cNvSpPr>
            <p:nvPr/>
          </p:nvSpPr>
          <p:spPr bwMode="auto">
            <a:xfrm>
              <a:off x="4326" y="2724"/>
              <a:ext cx="395" cy="588"/>
            </a:xfrm>
            <a:custGeom>
              <a:avLst/>
              <a:gdLst>
                <a:gd name="T0" fmla="*/ 197 w 395"/>
                <a:gd name="T1" fmla="*/ 0 h 588"/>
                <a:gd name="T2" fmla="*/ 395 w 395"/>
                <a:gd name="T3" fmla="*/ 62 h 588"/>
                <a:gd name="T4" fmla="*/ 329 w 395"/>
                <a:gd name="T5" fmla="*/ 544 h 588"/>
                <a:gd name="T6" fmla="*/ 0 w 395"/>
                <a:gd name="T7" fmla="*/ 588 h 588"/>
                <a:gd name="T8" fmla="*/ 75 w 395"/>
                <a:gd name="T9" fmla="*/ 131 h 588"/>
                <a:gd name="T10" fmla="*/ 197 w 395"/>
                <a:gd name="T11" fmla="*/ 0 h 588"/>
                <a:gd name="T12" fmla="*/ 197 w 395"/>
                <a:gd name="T13" fmla="*/ 0 h 588"/>
              </a:gdLst>
              <a:ahLst/>
              <a:cxnLst>
                <a:cxn ang="0">
                  <a:pos x="T0" y="T1"/>
                </a:cxn>
                <a:cxn ang="0">
                  <a:pos x="T2" y="T3"/>
                </a:cxn>
                <a:cxn ang="0">
                  <a:pos x="T4" y="T5"/>
                </a:cxn>
                <a:cxn ang="0">
                  <a:pos x="T6" y="T7"/>
                </a:cxn>
                <a:cxn ang="0">
                  <a:pos x="T8" y="T9"/>
                </a:cxn>
                <a:cxn ang="0">
                  <a:pos x="T10" y="T11"/>
                </a:cxn>
                <a:cxn ang="0">
                  <a:pos x="T12" y="T13"/>
                </a:cxn>
              </a:cxnLst>
              <a:rect l="0" t="0" r="r" b="b"/>
              <a:pathLst>
                <a:path w="395" h="588">
                  <a:moveTo>
                    <a:pt x="197" y="0"/>
                  </a:moveTo>
                  <a:lnTo>
                    <a:pt x="395" y="62"/>
                  </a:lnTo>
                  <a:lnTo>
                    <a:pt x="329" y="544"/>
                  </a:lnTo>
                  <a:lnTo>
                    <a:pt x="0" y="588"/>
                  </a:lnTo>
                  <a:lnTo>
                    <a:pt x="75" y="131"/>
                  </a:lnTo>
                  <a:lnTo>
                    <a:pt x="197" y="0"/>
                  </a:lnTo>
                  <a:lnTo>
                    <a:pt x="197" y="0"/>
                  </a:lnTo>
                  <a:close/>
                </a:path>
              </a:pathLst>
            </a:custGeom>
            <a:solidFill>
              <a:srgbClr val="78857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57355" name="Freeform 11"/>
            <p:cNvSpPr>
              <a:spLocks/>
            </p:cNvSpPr>
            <p:nvPr/>
          </p:nvSpPr>
          <p:spPr bwMode="auto">
            <a:xfrm>
              <a:off x="3363" y="3265"/>
              <a:ext cx="139" cy="172"/>
            </a:xfrm>
            <a:custGeom>
              <a:avLst/>
              <a:gdLst>
                <a:gd name="T0" fmla="*/ 21 w 139"/>
                <a:gd name="T1" fmla="*/ 0 h 172"/>
                <a:gd name="T2" fmla="*/ 26 w 139"/>
                <a:gd name="T3" fmla="*/ 98 h 172"/>
                <a:gd name="T4" fmla="*/ 0 w 139"/>
                <a:gd name="T5" fmla="*/ 172 h 172"/>
                <a:gd name="T6" fmla="*/ 139 w 139"/>
                <a:gd name="T7" fmla="*/ 152 h 172"/>
                <a:gd name="T8" fmla="*/ 21 w 139"/>
                <a:gd name="T9" fmla="*/ 0 h 172"/>
                <a:gd name="T10" fmla="*/ 21 w 139"/>
                <a:gd name="T11" fmla="*/ 0 h 172"/>
              </a:gdLst>
              <a:ahLst/>
              <a:cxnLst>
                <a:cxn ang="0">
                  <a:pos x="T0" y="T1"/>
                </a:cxn>
                <a:cxn ang="0">
                  <a:pos x="T2" y="T3"/>
                </a:cxn>
                <a:cxn ang="0">
                  <a:pos x="T4" y="T5"/>
                </a:cxn>
                <a:cxn ang="0">
                  <a:pos x="T6" y="T7"/>
                </a:cxn>
                <a:cxn ang="0">
                  <a:pos x="T8" y="T9"/>
                </a:cxn>
                <a:cxn ang="0">
                  <a:pos x="T10" y="T11"/>
                </a:cxn>
              </a:cxnLst>
              <a:rect l="0" t="0" r="r" b="b"/>
              <a:pathLst>
                <a:path w="139" h="172">
                  <a:moveTo>
                    <a:pt x="21" y="0"/>
                  </a:moveTo>
                  <a:lnTo>
                    <a:pt x="26" y="98"/>
                  </a:lnTo>
                  <a:lnTo>
                    <a:pt x="0" y="172"/>
                  </a:lnTo>
                  <a:lnTo>
                    <a:pt x="139" y="152"/>
                  </a:lnTo>
                  <a:lnTo>
                    <a:pt x="21" y="0"/>
                  </a:lnTo>
                  <a:lnTo>
                    <a:pt x="21" y="0"/>
                  </a:lnTo>
                  <a:close/>
                </a:path>
              </a:pathLst>
            </a:custGeom>
            <a:solidFill>
              <a:srgbClr val="78857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57356" name="Freeform 12"/>
            <p:cNvSpPr>
              <a:spLocks/>
            </p:cNvSpPr>
            <p:nvPr/>
          </p:nvSpPr>
          <p:spPr bwMode="auto">
            <a:xfrm>
              <a:off x="3115" y="2998"/>
              <a:ext cx="233" cy="466"/>
            </a:xfrm>
            <a:custGeom>
              <a:avLst/>
              <a:gdLst>
                <a:gd name="T0" fmla="*/ 233 w 233"/>
                <a:gd name="T1" fmla="*/ 184 h 466"/>
                <a:gd name="T2" fmla="*/ 188 w 233"/>
                <a:gd name="T3" fmla="*/ 297 h 466"/>
                <a:gd name="T4" fmla="*/ 126 w 233"/>
                <a:gd name="T5" fmla="*/ 306 h 466"/>
                <a:gd name="T6" fmla="*/ 123 w 233"/>
                <a:gd name="T7" fmla="*/ 457 h 466"/>
                <a:gd name="T8" fmla="*/ 45 w 233"/>
                <a:gd name="T9" fmla="*/ 466 h 466"/>
                <a:gd name="T10" fmla="*/ 0 w 233"/>
                <a:gd name="T11" fmla="*/ 181 h 466"/>
                <a:gd name="T12" fmla="*/ 21 w 233"/>
                <a:gd name="T13" fmla="*/ 80 h 466"/>
                <a:gd name="T14" fmla="*/ 170 w 233"/>
                <a:gd name="T15" fmla="*/ 0 h 466"/>
                <a:gd name="T16" fmla="*/ 233 w 233"/>
                <a:gd name="T17" fmla="*/ 184 h 466"/>
                <a:gd name="T18" fmla="*/ 233 w 233"/>
                <a:gd name="T19" fmla="*/ 184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3" h="466">
                  <a:moveTo>
                    <a:pt x="233" y="184"/>
                  </a:moveTo>
                  <a:lnTo>
                    <a:pt x="188" y="297"/>
                  </a:lnTo>
                  <a:lnTo>
                    <a:pt x="126" y="306"/>
                  </a:lnTo>
                  <a:lnTo>
                    <a:pt x="123" y="457"/>
                  </a:lnTo>
                  <a:lnTo>
                    <a:pt x="45" y="466"/>
                  </a:lnTo>
                  <a:lnTo>
                    <a:pt x="0" y="181"/>
                  </a:lnTo>
                  <a:lnTo>
                    <a:pt x="21" y="80"/>
                  </a:lnTo>
                  <a:lnTo>
                    <a:pt x="170" y="0"/>
                  </a:lnTo>
                  <a:lnTo>
                    <a:pt x="233" y="184"/>
                  </a:lnTo>
                  <a:lnTo>
                    <a:pt x="233" y="184"/>
                  </a:lnTo>
                  <a:close/>
                </a:path>
              </a:pathLst>
            </a:custGeom>
            <a:solidFill>
              <a:srgbClr val="525C5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57357" name="Freeform 13"/>
            <p:cNvSpPr>
              <a:spLocks/>
            </p:cNvSpPr>
            <p:nvPr/>
          </p:nvSpPr>
          <p:spPr bwMode="auto">
            <a:xfrm>
              <a:off x="3103" y="2947"/>
              <a:ext cx="164" cy="301"/>
            </a:xfrm>
            <a:custGeom>
              <a:avLst/>
              <a:gdLst>
                <a:gd name="T0" fmla="*/ 83 w 164"/>
                <a:gd name="T1" fmla="*/ 0 h 301"/>
                <a:gd name="T2" fmla="*/ 0 w 164"/>
                <a:gd name="T3" fmla="*/ 151 h 301"/>
                <a:gd name="T4" fmla="*/ 24 w 164"/>
                <a:gd name="T5" fmla="*/ 301 h 301"/>
                <a:gd name="T6" fmla="*/ 51 w 164"/>
                <a:gd name="T7" fmla="*/ 166 h 301"/>
                <a:gd name="T8" fmla="*/ 164 w 164"/>
                <a:gd name="T9" fmla="*/ 69 h 301"/>
                <a:gd name="T10" fmla="*/ 83 w 164"/>
                <a:gd name="T11" fmla="*/ 0 h 301"/>
                <a:gd name="T12" fmla="*/ 83 w 164"/>
                <a:gd name="T13" fmla="*/ 0 h 301"/>
              </a:gdLst>
              <a:ahLst/>
              <a:cxnLst>
                <a:cxn ang="0">
                  <a:pos x="T0" y="T1"/>
                </a:cxn>
                <a:cxn ang="0">
                  <a:pos x="T2" y="T3"/>
                </a:cxn>
                <a:cxn ang="0">
                  <a:pos x="T4" y="T5"/>
                </a:cxn>
                <a:cxn ang="0">
                  <a:pos x="T6" y="T7"/>
                </a:cxn>
                <a:cxn ang="0">
                  <a:pos x="T8" y="T9"/>
                </a:cxn>
                <a:cxn ang="0">
                  <a:pos x="T10" y="T11"/>
                </a:cxn>
                <a:cxn ang="0">
                  <a:pos x="T12" y="T13"/>
                </a:cxn>
              </a:cxnLst>
              <a:rect l="0" t="0" r="r" b="b"/>
              <a:pathLst>
                <a:path w="164" h="301">
                  <a:moveTo>
                    <a:pt x="83" y="0"/>
                  </a:moveTo>
                  <a:lnTo>
                    <a:pt x="0" y="151"/>
                  </a:lnTo>
                  <a:lnTo>
                    <a:pt x="24" y="301"/>
                  </a:lnTo>
                  <a:lnTo>
                    <a:pt x="51" y="166"/>
                  </a:lnTo>
                  <a:lnTo>
                    <a:pt x="164" y="69"/>
                  </a:lnTo>
                  <a:lnTo>
                    <a:pt x="83" y="0"/>
                  </a:lnTo>
                  <a:lnTo>
                    <a:pt x="83" y="0"/>
                  </a:lnTo>
                  <a:close/>
                </a:path>
              </a:pathLst>
            </a:custGeom>
            <a:solidFill>
              <a:srgbClr val="4047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57358" name="Freeform 14"/>
            <p:cNvSpPr>
              <a:spLocks/>
            </p:cNvSpPr>
            <p:nvPr/>
          </p:nvSpPr>
          <p:spPr bwMode="auto">
            <a:xfrm>
              <a:off x="4646" y="2782"/>
              <a:ext cx="503" cy="441"/>
            </a:xfrm>
            <a:custGeom>
              <a:avLst/>
              <a:gdLst>
                <a:gd name="T0" fmla="*/ 75 w 503"/>
                <a:gd name="T1" fmla="*/ 0 h 441"/>
                <a:gd name="T2" fmla="*/ 433 w 503"/>
                <a:gd name="T3" fmla="*/ 323 h 441"/>
                <a:gd name="T4" fmla="*/ 503 w 503"/>
                <a:gd name="T5" fmla="*/ 424 h 441"/>
                <a:gd name="T6" fmla="*/ 385 w 503"/>
                <a:gd name="T7" fmla="*/ 441 h 441"/>
                <a:gd name="T8" fmla="*/ 326 w 503"/>
                <a:gd name="T9" fmla="*/ 307 h 441"/>
                <a:gd name="T10" fmla="*/ 221 w 503"/>
                <a:gd name="T11" fmla="*/ 290 h 441"/>
                <a:gd name="T12" fmla="*/ 0 w 503"/>
                <a:gd name="T13" fmla="*/ 90 h 441"/>
                <a:gd name="T14" fmla="*/ 75 w 503"/>
                <a:gd name="T15" fmla="*/ 0 h 441"/>
                <a:gd name="T16" fmla="*/ 75 w 503"/>
                <a:gd name="T17"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3" h="441">
                  <a:moveTo>
                    <a:pt x="75" y="0"/>
                  </a:moveTo>
                  <a:lnTo>
                    <a:pt x="433" y="323"/>
                  </a:lnTo>
                  <a:lnTo>
                    <a:pt x="503" y="424"/>
                  </a:lnTo>
                  <a:lnTo>
                    <a:pt x="385" y="441"/>
                  </a:lnTo>
                  <a:lnTo>
                    <a:pt x="326" y="307"/>
                  </a:lnTo>
                  <a:lnTo>
                    <a:pt x="221" y="290"/>
                  </a:lnTo>
                  <a:lnTo>
                    <a:pt x="0" y="90"/>
                  </a:lnTo>
                  <a:lnTo>
                    <a:pt x="75" y="0"/>
                  </a:lnTo>
                  <a:lnTo>
                    <a:pt x="75" y="0"/>
                  </a:lnTo>
                  <a:close/>
                </a:path>
              </a:pathLst>
            </a:custGeom>
            <a:solidFill>
              <a:srgbClr val="78857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57359" name="Freeform 15"/>
            <p:cNvSpPr>
              <a:spLocks/>
            </p:cNvSpPr>
            <p:nvPr/>
          </p:nvSpPr>
          <p:spPr bwMode="auto">
            <a:xfrm>
              <a:off x="3187" y="2857"/>
              <a:ext cx="633" cy="566"/>
            </a:xfrm>
            <a:custGeom>
              <a:avLst/>
              <a:gdLst>
                <a:gd name="T0" fmla="*/ 277 w 633"/>
                <a:gd name="T1" fmla="*/ 0 h 566"/>
                <a:gd name="T2" fmla="*/ 0 w 633"/>
                <a:gd name="T3" fmla="*/ 90 h 566"/>
                <a:gd name="T4" fmla="*/ 277 w 633"/>
                <a:gd name="T5" fmla="*/ 566 h 566"/>
                <a:gd name="T6" fmla="*/ 633 w 633"/>
                <a:gd name="T7" fmla="*/ 520 h 566"/>
                <a:gd name="T8" fmla="*/ 434 w 633"/>
                <a:gd name="T9" fmla="*/ 74 h 566"/>
                <a:gd name="T10" fmla="*/ 277 w 633"/>
                <a:gd name="T11" fmla="*/ 0 h 566"/>
                <a:gd name="T12" fmla="*/ 277 w 633"/>
                <a:gd name="T13" fmla="*/ 0 h 566"/>
              </a:gdLst>
              <a:ahLst/>
              <a:cxnLst>
                <a:cxn ang="0">
                  <a:pos x="T0" y="T1"/>
                </a:cxn>
                <a:cxn ang="0">
                  <a:pos x="T2" y="T3"/>
                </a:cxn>
                <a:cxn ang="0">
                  <a:pos x="T4" y="T5"/>
                </a:cxn>
                <a:cxn ang="0">
                  <a:pos x="T6" y="T7"/>
                </a:cxn>
                <a:cxn ang="0">
                  <a:pos x="T8" y="T9"/>
                </a:cxn>
                <a:cxn ang="0">
                  <a:pos x="T10" y="T11"/>
                </a:cxn>
                <a:cxn ang="0">
                  <a:pos x="T12" y="T13"/>
                </a:cxn>
              </a:cxnLst>
              <a:rect l="0" t="0" r="r" b="b"/>
              <a:pathLst>
                <a:path w="633" h="566">
                  <a:moveTo>
                    <a:pt x="277" y="0"/>
                  </a:moveTo>
                  <a:lnTo>
                    <a:pt x="0" y="90"/>
                  </a:lnTo>
                  <a:lnTo>
                    <a:pt x="277" y="566"/>
                  </a:lnTo>
                  <a:lnTo>
                    <a:pt x="633" y="520"/>
                  </a:lnTo>
                  <a:lnTo>
                    <a:pt x="434" y="74"/>
                  </a:lnTo>
                  <a:lnTo>
                    <a:pt x="277" y="0"/>
                  </a:lnTo>
                  <a:lnTo>
                    <a:pt x="277" y="0"/>
                  </a:lnTo>
                  <a:close/>
                </a:path>
              </a:pathLst>
            </a:custGeom>
            <a:solidFill>
              <a:srgbClr val="4047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57360" name="Freeform 16"/>
            <p:cNvSpPr>
              <a:spLocks/>
            </p:cNvSpPr>
            <p:nvPr/>
          </p:nvSpPr>
          <p:spPr bwMode="auto">
            <a:xfrm>
              <a:off x="3464" y="2804"/>
              <a:ext cx="635" cy="589"/>
            </a:xfrm>
            <a:custGeom>
              <a:avLst/>
              <a:gdLst>
                <a:gd name="T0" fmla="*/ 205 w 635"/>
                <a:gd name="T1" fmla="*/ 0 h 589"/>
                <a:gd name="T2" fmla="*/ 0 w 635"/>
                <a:gd name="T3" fmla="*/ 53 h 589"/>
                <a:gd name="T4" fmla="*/ 131 w 635"/>
                <a:gd name="T5" fmla="*/ 205 h 589"/>
                <a:gd name="T6" fmla="*/ 86 w 635"/>
                <a:gd name="T7" fmla="*/ 300 h 589"/>
                <a:gd name="T8" fmla="*/ 213 w 635"/>
                <a:gd name="T9" fmla="*/ 446 h 589"/>
                <a:gd name="T10" fmla="*/ 243 w 635"/>
                <a:gd name="T11" fmla="*/ 589 h 589"/>
                <a:gd name="T12" fmla="*/ 635 w 635"/>
                <a:gd name="T13" fmla="*/ 536 h 589"/>
                <a:gd name="T14" fmla="*/ 205 w 635"/>
                <a:gd name="T15" fmla="*/ 0 h 589"/>
                <a:gd name="T16" fmla="*/ 205 w 635"/>
                <a:gd name="T17" fmla="*/ 0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5" h="589">
                  <a:moveTo>
                    <a:pt x="205" y="0"/>
                  </a:moveTo>
                  <a:lnTo>
                    <a:pt x="0" y="53"/>
                  </a:lnTo>
                  <a:lnTo>
                    <a:pt x="131" y="205"/>
                  </a:lnTo>
                  <a:lnTo>
                    <a:pt x="86" y="300"/>
                  </a:lnTo>
                  <a:lnTo>
                    <a:pt x="213" y="446"/>
                  </a:lnTo>
                  <a:lnTo>
                    <a:pt x="243" y="589"/>
                  </a:lnTo>
                  <a:lnTo>
                    <a:pt x="635" y="536"/>
                  </a:lnTo>
                  <a:lnTo>
                    <a:pt x="205" y="0"/>
                  </a:lnTo>
                  <a:lnTo>
                    <a:pt x="205" y="0"/>
                  </a:lnTo>
                  <a:close/>
                </a:path>
              </a:pathLst>
            </a:custGeom>
            <a:solidFill>
              <a:srgbClr val="525C5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57361" name="Freeform 17"/>
            <p:cNvSpPr>
              <a:spLocks/>
            </p:cNvSpPr>
            <p:nvPr/>
          </p:nvSpPr>
          <p:spPr bwMode="auto">
            <a:xfrm>
              <a:off x="4144" y="2679"/>
              <a:ext cx="379" cy="655"/>
            </a:xfrm>
            <a:custGeom>
              <a:avLst/>
              <a:gdLst>
                <a:gd name="T0" fmla="*/ 203 w 379"/>
                <a:gd name="T1" fmla="*/ 0 h 655"/>
                <a:gd name="T2" fmla="*/ 379 w 379"/>
                <a:gd name="T3" fmla="*/ 45 h 655"/>
                <a:gd name="T4" fmla="*/ 282 w 379"/>
                <a:gd name="T5" fmla="*/ 238 h 655"/>
                <a:gd name="T6" fmla="*/ 322 w 379"/>
                <a:gd name="T7" fmla="*/ 386 h 655"/>
                <a:gd name="T8" fmla="*/ 265 w 379"/>
                <a:gd name="T9" fmla="*/ 622 h 655"/>
                <a:gd name="T10" fmla="*/ 0 w 379"/>
                <a:gd name="T11" fmla="*/ 655 h 655"/>
                <a:gd name="T12" fmla="*/ 39 w 379"/>
                <a:gd name="T13" fmla="*/ 69 h 655"/>
                <a:gd name="T14" fmla="*/ 203 w 379"/>
                <a:gd name="T15" fmla="*/ 0 h 655"/>
                <a:gd name="T16" fmla="*/ 203 w 379"/>
                <a:gd name="T17" fmla="*/ 0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655">
                  <a:moveTo>
                    <a:pt x="203" y="0"/>
                  </a:moveTo>
                  <a:lnTo>
                    <a:pt x="379" y="45"/>
                  </a:lnTo>
                  <a:lnTo>
                    <a:pt x="282" y="238"/>
                  </a:lnTo>
                  <a:lnTo>
                    <a:pt x="322" y="386"/>
                  </a:lnTo>
                  <a:lnTo>
                    <a:pt x="265" y="622"/>
                  </a:lnTo>
                  <a:lnTo>
                    <a:pt x="0" y="655"/>
                  </a:lnTo>
                  <a:lnTo>
                    <a:pt x="39" y="69"/>
                  </a:lnTo>
                  <a:lnTo>
                    <a:pt x="203" y="0"/>
                  </a:lnTo>
                  <a:lnTo>
                    <a:pt x="203" y="0"/>
                  </a:lnTo>
                  <a:close/>
                </a:path>
              </a:pathLst>
            </a:custGeom>
            <a:solidFill>
              <a:srgbClr val="667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57362" name="Freeform 18"/>
            <p:cNvSpPr>
              <a:spLocks/>
            </p:cNvSpPr>
            <p:nvPr/>
          </p:nvSpPr>
          <p:spPr bwMode="auto">
            <a:xfrm>
              <a:off x="3674" y="2809"/>
              <a:ext cx="577" cy="462"/>
            </a:xfrm>
            <a:custGeom>
              <a:avLst/>
              <a:gdLst>
                <a:gd name="T0" fmla="*/ 0 w 577"/>
                <a:gd name="T1" fmla="*/ 31 h 462"/>
                <a:gd name="T2" fmla="*/ 298 w 577"/>
                <a:gd name="T3" fmla="*/ 462 h 462"/>
                <a:gd name="T4" fmla="*/ 535 w 577"/>
                <a:gd name="T5" fmla="*/ 453 h 462"/>
                <a:gd name="T6" fmla="*/ 577 w 577"/>
                <a:gd name="T7" fmla="*/ 0 h 462"/>
                <a:gd name="T8" fmla="*/ 0 w 577"/>
                <a:gd name="T9" fmla="*/ 31 h 462"/>
                <a:gd name="T10" fmla="*/ 0 w 577"/>
                <a:gd name="T11" fmla="*/ 31 h 462"/>
              </a:gdLst>
              <a:ahLst/>
              <a:cxnLst>
                <a:cxn ang="0">
                  <a:pos x="T0" y="T1"/>
                </a:cxn>
                <a:cxn ang="0">
                  <a:pos x="T2" y="T3"/>
                </a:cxn>
                <a:cxn ang="0">
                  <a:pos x="T4" y="T5"/>
                </a:cxn>
                <a:cxn ang="0">
                  <a:pos x="T6" y="T7"/>
                </a:cxn>
                <a:cxn ang="0">
                  <a:pos x="T8" y="T9"/>
                </a:cxn>
                <a:cxn ang="0">
                  <a:pos x="T10" y="T11"/>
                </a:cxn>
              </a:cxnLst>
              <a:rect l="0" t="0" r="r" b="b"/>
              <a:pathLst>
                <a:path w="577" h="462">
                  <a:moveTo>
                    <a:pt x="0" y="31"/>
                  </a:moveTo>
                  <a:lnTo>
                    <a:pt x="298" y="462"/>
                  </a:lnTo>
                  <a:lnTo>
                    <a:pt x="535" y="453"/>
                  </a:lnTo>
                  <a:lnTo>
                    <a:pt x="577" y="0"/>
                  </a:lnTo>
                  <a:lnTo>
                    <a:pt x="0" y="31"/>
                  </a:lnTo>
                  <a:lnTo>
                    <a:pt x="0" y="31"/>
                  </a:ln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57363" name="Freeform 19"/>
            <p:cNvSpPr>
              <a:spLocks/>
            </p:cNvSpPr>
            <p:nvPr/>
          </p:nvSpPr>
          <p:spPr bwMode="auto">
            <a:xfrm>
              <a:off x="3927" y="2881"/>
              <a:ext cx="283" cy="471"/>
            </a:xfrm>
            <a:custGeom>
              <a:avLst/>
              <a:gdLst>
                <a:gd name="T0" fmla="*/ 0 w 283"/>
                <a:gd name="T1" fmla="*/ 99 h 471"/>
                <a:gd name="T2" fmla="*/ 74 w 283"/>
                <a:gd name="T3" fmla="*/ 185 h 471"/>
                <a:gd name="T4" fmla="*/ 36 w 283"/>
                <a:gd name="T5" fmla="*/ 381 h 471"/>
                <a:gd name="T6" fmla="*/ 81 w 283"/>
                <a:gd name="T7" fmla="*/ 471 h 471"/>
                <a:gd name="T8" fmla="*/ 282 w 283"/>
                <a:gd name="T9" fmla="*/ 444 h 471"/>
                <a:gd name="T10" fmla="*/ 283 w 283"/>
                <a:gd name="T11" fmla="*/ 367 h 471"/>
                <a:gd name="T12" fmla="*/ 167 w 283"/>
                <a:gd name="T13" fmla="*/ 169 h 471"/>
                <a:gd name="T14" fmla="*/ 212 w 283"/>
                <a:gd name="T15" fmla="*/ 75 h 471"/>
                <a:gd name="T16" fmla="*/ 119 w 283"/>
                <a:gd name="T17" fmla="*/ 0 h 471"/>
                <a:gd name="T18" fmla="*/ 0 w 283"/>
                <a:gd name="T19" fmla="*/ 99 h 471"/>
                <a:gd name="T20" fmla="*/ 0 w 283"/>
                <a:gd name="T21" fmla="*/ 99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3" h="471">
                  <a:moveTo>
                    <a:pt x="0" y="99"/>
                  </a:moveTo>
                  <a:lnTo>
                    <a:pt x="74" y="185"/>
                  </a:lnTo>
                  <a:lnTo>
                    <a:pt x="36" y="381"/>
                  </a:lnTo>
                  <a:lnTo>
                    <a:pt x="81" y="471"/>
                  </a:lnTo>
                  <a:lnTo>
                    <a:pt x="282" y="444"/>
                  </a:lnTo>
                  <a:lnTo>
                    <a:pt x="283" y="367"/>
                  </a:lnTo>
                  <a:lnTo>
                    <a:pt x="167" y="169"/>
                  </a:lnTo>
                  <a:lnTo>
                    <a:pt x="212" y="75"/>
                  </a:lnTo>
                  <a:lnTo>
                    <a:pt x="119" y="0"/>
                  </a:lnTo>
                  <a:lnTo>
                    <a:pt x="0" y="99"/>
                  </a:lnTo>
                  <a:lnTo>
                    <a:pt x="0" y="9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57364" name="Freeform 20"/>
            <p:cNvSpPr>
              <a:spLocks/>
            </p:cNvSpPr>
            <p:nvPr/>
          </p:nvSpPr>
          <p:spPr bwMode="auto">
            <a:xfrm>
              <a:off x="3621" y="2702"/>
              <a:ext cx="711" cy="314"/>
            </a:xfrm>
            <a:custGeom>
              <a:avLst/>
              <a:gdLst>
                <a:gd name="T0" fmla="*/ 711 w 711"/>
                <a:gd name="T1" fmla="*/ 0 h 314"/>
                <a:gd name="T2" fmla="*/ 530 w 711"/>
                <a:gd name="T3" fmla="*/ 290 h 314"/>
                <a:gd name="T4" fmla="*/ 428 w 711"/>
                <a:gd name="T5" fmla="*/ 192 h 314"/>
                <a:gd name="T6" fmla="*/ 319 w 711"/>
                <a:gd name="T7" fmla="*/ 314 h 314"/>
                <a:gd name="T8" fmla="*/ 0 w 711"/>
                <a:gd name="T9" fmla="*/ 117 h 314"/>
                <a:gd name="T10" fmla="*/ 81 w 711"/>
                <a:gd name="T11" fmla="*/ 30 h 314"/>
                <a:gd name="T12" fmla="*/ 711 w 711"/>
                <a:gd name="T13" fmla="*/ 0 h 314"/>
                <a:gd name="T14" fmla="*/ 711 w 711"/>
                <a:gd name="T15" fmla="*/ 0 h 3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1" h="314">
                  <a:moveTo>
                    <a:pt x="711" y="0"/>
                  </a:moveTo>
                  <a:lnTo>
                    <a:pt x="530" y="290"/>
                  </a:lnTo>
                  <a:lnTo>
                    <a:pt x="428" y="192"/>
                  </a:lnTo>
                  <a:lnTo>
                    <a:pt x="319" y="314"/>
                  </a:lnTo>
                  <a:lnTo>
                    <a:pt x="0" y="117"/>
                  </a:lnTo>
                  <a:lnTo>
                    <a:pt x="81" y="30"/>
                  </a:lnTo>
                  <a:lnTo>
                    <a:pt x="711" y="0"/>
                  </a:lnTo>
                  <a:lnTo>
                    <a:pt x="71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57365" name="Freeform 21"/>
            <p:cNvSpPr>
              <a:spLocks/>
            </p:cNvSpPr>
            <p:nvPr/>
          </p:nvSpPr>
          <p:spPr bwMode="auto">
            <a:xfrm>
              <a:off x="4670" y="1905"/>
              <a:ext cx="113" cy="144"/>
            </a:xfrm>
            <a:custGeom>
              <a:avLst/>
              <a:gdLst>
                <a:gd name="T0" fmla="*/ 19 w 113"/>
                <a:gd name="T1" fmla="*/ 0 h 144"/>
                <a:gd name="T2" fmla="*/ 102 w 113"/>
                <a:gd name="T3" fmla="*/ 37 h 144"/>
                <a:gd name="T4" fmla="*/ 113 w 113"/>
                <a:gd name="T5" fmla="*/ 126 h 144"/>
                <a:gd name="T6" fmla="*/ 66 w 113"/>
                <a:gd name="T7" fmla="*/ 144 h 144"/>
                <a:gd name="T8" fmla="*/ 0 w 113"/>
                <a:gd name="T9" fmla="*/ 80 h 144"/>
                <a:gd name="T10" fmla="*/ 19 w 113"/>
                <a:gd name="T11" fmla="*/ 0 h 144"/>
                <a:gd name="T12" fmla="*/ 19 w 113"/>
                <a:gd name="T13" fmla="*/ 0 h 144"/>
              </a:gdLst>
              <a:ahLst/>
              <a:cxnLst>
                <a:cxn ang="0">
                  <a:pos x="T0" y="T1"/>
                </a:cxn>
                <a:cxn ang="0">
                  <a:pos x="T2" y="T3"/>
                </a:cxn>
                <a:cxn ang="0">
                  <a:pos x="T4" y="T5"/>
                </a:cxn>
                <a:cxn ang="0">
                  <a:pos x="T6" y="T7"/>
                </a:cxn>
                <a:cxn ang="0">
                  <a:pos x="T8" y="T9"/>
                </a:cxn>
                <a:cxn ang="0">
                  <a:pos x="T10" y="T11"/>
                </a:cxn>
                <a:cxn ang="0">
                  <a:pos x="T12" y="T13"/>
                </a:cxn>
              </a:cxnLst>
              <a:rect l="0" t="0" r="r" b="b"/>
              <a:pathLst>
                <a:path w="113" h="144">
                  <a:moveTo>
                    <a:pt x="19" y="0"/>
                  </a:moveTo>
                  <a:lnTo>
                    <a:pt x="102" y="37"/>
                  </a:lnTo>
                  <a:lnTo>
                    <a:pt x="113" y="126"/>
                  </a:lnTo>
                  <a:lnTo>
                    <a:pt x="66" y="144"/>
                  </a:lnTo>
                  <a:lnTo>
                    <a:pt x="0" y="80"/>
                  </a:lnTo>
                  <a:lnTo>
                    <a:pt x="19" y="0"/>
                  </a:lnTo>
                  <a:lnTo>
                    <a:pt x="19" y="0"/>
                  </a:lnTo>
                  <a:close/>
                </a:path>
              </a:pathLst>
            </a:custGeom>
            <a:solidFill>
              <a:srgbClr val="B34D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57366" name="Freeform 22"/>
            <p:cNvSpPr>
              <a:spLocks/>
            </p:cNvSpPr>
            <p:nvPr/>
          </p:nvSpPr>
          <p:spPr bwMode="auto">
            <a:xfrm>
              <a:off x="4667" y="1965"/>
              <a:ext cx="93" cy="122"/>
            </a:xfrm>
            <a:custGeom>
              <a:avLst/>
              <a:gdLst>
                <a:gd name="T0" fmla="*/ 28 w 93"/>
                <a:gd name="T1" fmla="*/ 0 h 122"/>
                <a:gd name="T2" fmla="*/ 93 w 93"/>
                <a:gd name="T3" fmla="*/ 51 h 122"/>
                <a:gd name="T4" fmla="*/ 84 w 93"/>
                <a:gd name="T5" fmla="*/ 110 h 122"/>
                <a:gd name="T6" fmla="*/ 39 w 93"/>
                <a:gd name="T7" fmla="*/ 122 h 122"/>
                <a:gd name="T8" fmla="*/ 0 w 93"/>
                <a:gd name="T9" fmla="*/ 47 h 122"/>
                <a:gd name="T10" fmla="*/ 28 w 93"/>
                <a:gd name="T11" fmla="*/ 0 h 122"/>
                <a:gd name="T12" fmla="*/ 28 w 93"/>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93" h="122">
                  <a:moveTo>
                    <a:pt x="28" y="0"/>
                  </a:moveTo>
                  <a:lnTo>
                    <a:pt x="93" y="51"/>
                  </a:lnTo>
                  <a:lnTo>
                    <a:pt x="84" y="110"/>
                  </a:lnTo>
                  <a:lnTo>
                    <a:pt x="39" y="122"/>
                  </a:lnTo>
                  <a:lnTo>
                    <a:pt x="0" y="47"/>
                  </a:lnTo>
                  <a:lnTo>
                    <a:pt x="28" y="0"/>
                  </a:lnTo>
                  <a:lnTo>
                    <a:pt x="28" y="0"/>
                  </a:lnTo>
                  <a:close/>
                </a:path>
              </a:pathLst>
            </a:custGeom>
            <a:solidFill>
              <a:srgbClr val="BF66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57367" name="Freeform 23"/>
            <p:cNvSpPr>
              <a:spLocks/>
            </p:cNvSpPr>
            <p:nvPr/>
          </p:nvSpPr>
          <p:spPr bwMode="auto">
            <a:xfrm>
              <a:off x="4649" y="2012"/>
              <a:ext cx="75" cy="101"/>
            </a:xfrm>
            <a:custGeom>
              <a:avLst/>
              <a:gdLst>
                <a:gd name="T0" fmla="*/ 24 w 75"/>
                <a:gd name="T1" fmla="*/ 0 h 101"/>
                <a:gd name="T2" fmla="*/ 75 w 75"/>
                <a:gd name="T3" fmla="*/ 30 h 101"/>
                <a:gd name="T4" fmla="*/ 64 w 75"/>
                <a:gd name="T5" fmla="*/ 86 h 101"/>
                <a:gd name="T6" fmla="*/ 16 w 75"/>
                <a:gd name="T7" fmla="*/ 101 h 101"/>
                <a:gd name="T8" fmla="*/ 0 w 75"/>
                <a:gd name="T9" fmla="*/ 89 h 101"/>
                <a:gd name="T10" fmla="*/ 37 w 75"/>
                <a:gd name="T11" fmla="*/ 63 h 101"/>
                <a:gd name="T12" fmla="*/ 0 w 75"/>
                <a:gd name="T13" fmla="*/ 30 h 101"/>
                <a:gd name="T14" fmla="*/ 24 w 75"/>
                <a:gd name="T15" fmla="*/ 0 h 101"/>
                <a:gd name="T16" fmla="*/ 24 w 75"/>
                <a:gd name="T1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101">
                  <a:moveTo>
                    <a:pt x="24" y="0"/>
                  </a:moveTo>
                  <a:lnTo>
                    <a:pt x="75" y="30"/>
                  </a:lnTo>
                  <a:lnTo>
                    <a:pt x="64" y="86"/>
                  </a:lnTo>
                  <a:lnTo>
                    <a:pt x="16" y="101"/>
                  </a:lnTo>
                  <a:lnTo>
                    <a:pt x="0" y="89"/>
                  </a:lnTo>
                  <a:lnTo>
                    <a:pt x="37" y="63"/>
                  </a:lnTo>
                  <a:lnTo>
                    <a:pt x="0" y="30"/>
                  </a:lnTo>
                  <a:lnTo>
                    <a:pt x="24" y="0"/>
                  </a:lnTo>
                  <a:lnTo>
                    <a:pt x="24" y="0"/>
                  </a:lnTo>
                  <a:close/>
                </a:path>
              </a:pathLst>
            </a:custGeom>
            <a:solidFill>
              <a:srgbClr val="CC80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57368" name="Freeform 24"/>
            <p:cNvSpPr>
              <a:spLocks/>
            </p:cNvSpPr>
            <p:nvPr/>
          </p:nvSpPr>
          <p:spPr bwMode="auto">
            <a:xfrm>
              <a:off x="4394" y="1864"/>
              <a:ext cx="515" cy="243"/>
            </a:xfrm>
            <a:custGeom>
              <a:avLst/>
              <a:gdLst>
                <a:gd name="T0" fmla="*/ 0 w 515"/>
                <a:gd name="T1" fmla="*/ 59 h 243"/>
                <a:gd name="T2" fmla="*/ 252 w 515"/>
                <a:gd name="T3" fmla="*/ 0 h 243"/>
                <a:gd name="T4" fmla="*/ 420 w 515"/>
                <a:gd name="T5" fmla="*/ 9 h 243"/>
                <a:gd name="T6" fmla="*/ 515 w 515"/>
                <a:gd name="T7" fmla="*/ 54 h 243"/>
                <a:gd name="T8" fmla="*/ 490 w 515"/>
                <a:gd name="T9" fmla="*/ 74 h 243"/>
                <a:gd name="T10" fmla="*/ 404 w 515"/>
                <a:gd name="T11" fmla="*/ 45 h 243"/>
                <a:gd name="T12" fmla="*/ 297 w 515"/>
                <a:gd name="T13" fmla="*/ 41 h 243"/>
                <a:gd name="T14" fmla="*/ 313 w 515"/>
                <a:gd name="T15" fmla="*/ 74 h 243"/>
                <a:gd name="T16" fmla="*/ 294 w 515"/>
                <a:gd name="T17" fmla="*/ 91 h 243"/>
                <a:gd name="T18" fmla="*/ 313 w 515"/>
                <a:gd name="T19" fmla="*/ 115 h 243"/>
                <a:gd name="T20" fmla="*/ 294 w 515"/>
                <a:gd name="T21" fmla="*/ 136 h 243"/>
                <a:gd name="T22" fmla="*/ 277 w 515"/>
                <a:gd name="T23" fmla="*/ 185 h 243"/>
                <a:gd name="T24" fmla="*/ 179 w 515"/>
                <a:gd name="T25" fmla="*/ 229 h 243"/>
                <a:gd name="T26" fmla="*/ 3 w 515"/>
                <a:gd name="T27" fmla="*/ 243 h 243"/>
                <a:gd name="T28" fmla="*/ 0 w 515"/>
                <a:gd name="T29" fmla="*/ 59 h 243"/>
                <a:gd name="T30" fmla="*/ 0 w 515"/>
                <a:gd name="T31" fmla="*/ 59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5" h="243">
                  <a:moveTo>
                    <a:pt x="0" y="59"/>
                  </a:moveTo>
                  <a:lnTo>
                    <a:pt x="252" y="0"/>
                  </a:lnTo>
                  <a:lnTo>
                    <a:pt x="420" y="9"/>
                  </a:lnTo>
                  <a:lnTo>
                    <a:pt x="515" y="54"/>
                  </a:lnTo>
                  <a:lnTo>
                    <a:pt x="490" y="74"/>
                  </a:lnTo>
                  <a:lnTo>
                    <a:pt x="404" y="45"/>
                  </a:lnTo>
                  <a:lnTo>
                    <a:pt x="297" y="41"/>
                  </a:lnTo>
                  <a:lnTo>
                    <a:pt x="313" y="74"/>
                  </a:lnTo>
                  <a:lnTo>
                    <a:pt x="294" y="91"/>
                  </a:lnTo>
                  <a:lnTo>
                    <a:pt x="313" y="115"/>
                  </a:lnTo>
                  <a:lnTo>
                    <a:pt x="294" y="136"/>
                  </a:lnTo>
                  <a:lnTo>
                    <a:pt x="277" y="185"/>
                  </a:lnTo>
                  <a:lnTo>
                    <a:pt x="179" y="229"/>
                  </a:lnTo>
                  <a:lnTo>
                    <a:pt x="3" y="243"/>
                  </a:lnTo>
                  <a:lnTo>
                    <a:pt x="0" y="59"/>
                  </a:lnTo>
                  <a:lnTo>
                    <a:pt x="0" y="59"/>
                  </a:lnTo>
                  <a:close/>
                </a:path>
              </a:pathLst>
            </a:custGeom>
            <a:solidFill>
              <a:srgbClr val="D999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57369" name="Freeform 25"/>
            <p:cNvSpPr>
              <a:spLocks/>
            </p:cNvSpPr>
            <p:nvPr/>
          </p:nvSpPr>
          <p:spPr bwMode="auto">
            <a:xfrm>
              <a:off x="2970" y="1995"/>
              <a:ext cx="1480" cy="423"/>
            </a:xfrm>
            <a:custGeom>
              <a:avLst/>
              <a:gdLst>
                <a:gd name="T0" fmla="*/ 1477 w 1480"/>
                <a:gd name="T1" fmla="*/ 30 h 423"/>
                <a:gd name="T2" fmla="*/ 1480 w 1480"/>
                <a:gd name="T3" fmla="*/ 77 h 423"/>
                <a:gd name="T4" fmla="*/ 1332 w 1480"/>
                <a:gd name="T5" fmla="*/ 143 h 423"/>
                <a:gd name="T6" fmla="*/ 686 w 1480"/>
                <a:gd name="T7" fmla="*/ 303 h 423"/>
                <a:gd name="T8" fmla="*/ 35 w 1480"/>
                <a:gd name="T9" fmla="*/ 423 h 423"/>
                <a:gd name="T10" fmla="*/ 0 w 1480"/>
                <a:gd name="T11" fmla="*/ 188 h 423"/>
                <a:gd name="T12" fmla="*/ 1442 w 1480"/>
                <a:gd name="T13" fmla="*/ 0 h 423"/>
                <a:gd name="T14" fmla="*/ 1477 w 1480"/>
                <a:gd name="T15" fmla="*/ 30 h 423"/>
                <a:gd name="T16" fmla="*/ 1477 w 1480"/>
                <a:gd name="T17" fmla="*/ 3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80" h="423">
                  <a:moveTo>
                    <a:pt x="1477" y="30"/>
                  </a:moveTo>
                  <a:lnTo>
                    <a:pt x="1480" y="77"/>
                  </a:lnTo>
                  <a:lnTo>
                    <a:pt x="1332" y="143"/>
                  </a:lnTo>
                  <a:lnTo>
                    <a:pt x="686" y="303"/>
                  </a:lnTo>
                  <a:lnTo>
                    <a:pt x="35" y="423"/>
                  </a:lnTo>
                  <a:lnTo>
                    <a:pt x="0" y="188"/>
                  </a:lnTo>
                  <a:lnTo>
                    <a:pt x="1442" y="0"/>
                  </a:lnTo>
                  <a:lnTo>
                    <a:pt x="1477" y="30"/>
                  </a:lnTo>
                  <a:lnTo>
                    <a:pt x="1477" y="30"/>
                  </a:lnTo>
                  <a:close/>
                </a:path>
              </a:pathLst>
            </a:custGeom>
            <a:solidFill>
              <a:srgbClr val="635E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57370" name="Freeform 26"/>
            <p:cNvSpPr>
              <a:spLocks/>
            </p:cNvSpPr>
            <p:nvPr/>
          </p:nvSpPr>
          <p:spPr bwMode="auto">
            <a:xfrm>
              <a:off x="2946" y="1944"/>
              <a:ext cx="1501" cy="295"/>
            </a:xfrm>
            <a:custGeom>
              <a:avLst/>
              <a:gdLst>
                <a:gd name="T0" fmla="*/ 1481 w 1501"/>
                <a:gd name="T1" fmla="*/ 20 h 295"/>
                <a:gd name="T2" fmla="*/ 1501 w 1501"/>
                <a:gd name="T3" fmla="*/ 81 h 295"/>
                <a:gd name="T4" fmla="*/ 1448 w 1501"/>
                <a:gd name="T5" fmla="*/ 75 h 295"/>
                <a:gd name="T6" fmla="*/ 1377 w 1501"/>
                <a:gd name="T7" fmla="*/ 122 h 295"/>
                <a:gd name="T8" fmla="*/ 514 w 1501"/>
                <a:gd name="T9" fmla="*/ 258 h 295"/>
                <a:gd name="T10" fmla="*/ 449 w 1501"/>
                <a:gd name="T11" fmla="*/ 209 h 295"/>
                <a:gd name="T12" fmla="*/ 32 w 1501"/>
                <a:gd name="T13" fmla="*/ 295 h 295"/>
                <a:gd name="T14" fmla="*/ 0 w 1501"/>
                <a:gd name="T15" fmla="*/ 75 h 295"/>
                <a:gd name="T16" fmla="*/ 470 w 1501"/>
                <a:gd name="T17" fmla="*/ 81 h 295"/>
                <a:gd name="T18" fmla="*/ 1336 w 1501"/>
                <a:gd name="T19" fmla="*/ 0 h 295"/>
                <a:gd name="T20" fmla="*/ 1481 w 1501"/>
                <a:gd name="T21" fmla="*/ 20 h 295"/>
                <a:gd name="T22" fmla="*/ 1481 w 1501"/>
                <a:gd name="T23" fmla="*/ 2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01" h="295">
                  <a:moveTo>
                    <a:pt x="1481" y="20"/>
                  </a:moveTo>
                  <a:lnTo>
                    <a:pt x="1501" y="81"/>
                  </a:lnTo>
                  <a:lnTo>
                    <a:pt x="1448" y="75"/>
                  </a:lnTo>
                  <a:lnTo>
                    <a:pt x="1377" y="122"/>
                  </a:lnTo>
                  <a:lnTo>
                    <a:pt x="514" y="258"/>
                  </a:lnTo>
                  <a:lnTo>
                    <a:pt x="449" y="209"/>
                  </a:lnTo>
                  <a:lnTo>
                    <a:pt x="32" y="295"/>
                  </a:lnTo>
                  <a:lnTo>
                    <a:pt x="0" y="75"/>
                  </a:lnTo>
                  <a:lnTo>
                    <a:pt x="470" y="81"/>
                  </a:lnTo>
                  <a:lnTo>
                    <a:pt x="1336" y="0"/>
                  </a:lnTo>
                  <a:lnTo>
                    <a:pt x="1481" y="20"/>
                  </a:lnTo>
                  <a:lnTo>
                    <a:pt x="1481" y="20"/>
                  </a:lnTo>
                  <a:close/>
                </a:path>
              </a:pathLst>
            </a:custGeom>
            <a:solidFill>
              <a:srgbClr val="7578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57371" name="Freeform 27"/>
            <p:cNvSpPr>
              <a:spLocks/>
            </p:cNvSpPr>
            <p:nvPr/>
          </p:nvSpPr>
          <p:spPr bwMode="auto">
            <a:xfrm>
              <a:off x="2939" y="1923"/>
              <a:ext cx="1490" cy="173"/>
            </a:xfrm>
            <a:custGeom>
              <a:avLst/>
              <a:gdLst>
                <a:gd name="T0" fmla="*/ 0 w 1490"/>
                <a:gd name="T1" fmla="*/ 50 h 173"/>
                <a:gd name="T2" fmla="*/ 449 w 1490"/>
                <a:gd name="T3" fmla="*/ 66 h 173"/>
                <a:gd name="T4" fmla="*/ 1452 w 1490"/>
                <a:gd name="T5" fmla="*/ 0 h 173"/>
                <a:gd name="T6" fmla="*/ 1490 w 1490"/>
                <a:gd name="T7" fmla="*/ 41 h 173"/>
                <a:gd name="T8" fmla="*/ 1274 w 1490"/>
                <a:gd name="T9" fmla="*/ 38 h 173"/>
                <a:gd name="T10" fmla="*/ 1119 w 1490"/>
                <a:gd name="T11" fmla="*/ 108 h 173"/>
                <a:gd name="T12" fmla="*/ 668 w 1490"/>
                <a:gd name="T13" fmla="*/ 108 h 173"/>
                <a:gd name="T14" fmla="*/ 571 w 1490"/>
                <a:gd name="T15" fmla="*/ 173 h 173"/>
                <a:gd name="T16" fmla="*/ 232 w 1490"/>
                <a:gd name="T17" fmla="*/ 131 h 173"/>
                <a:gd name="T18" fmla="*/ 16 w 1490"/>
                <a:gd name="T19" fmla="*/ 161 h 173"/>
                <a:gd name="T20" fmla="*/ 0 w 1490"/>
                <a:gd name="T21" fmla="*/ 50 h 173"/>
                <a:gd name="T22" fmla="*/ 0 w 1490"/>
                <a:gd name="T23" fmla="*/ 5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90" h="173">
                  <a:moveTo>
                    <a:pt x="0" y="50"/>
                  </a:moveTo>
                  <a:lnTo>
                    <a:pt x="449" y="66"/>
                  </a:lnTo>
                  <a:lnTo>
                    <a:pt x="1452" y="0"/>
                  </a:lnTo>
                  <a:lnTo>
                    <a:pt x="1490" y="41"/>
                  </a:lnTo>
                  <a:lnTo>
                    <a:pt x="1274" y="38"/>
                  </a:lnTo>
                  <a:lnTo>
                    <a:pt x="1119" y="108"/>
                  </a:lnTo>
                  <a:lnTo>
                    <a:pt x="668" y="108"/>
                  </a:lnTo>
                  <a:lnTo>
                    <a:pt x="571" y="173"/>
                  </a:lnTo>
                  <a:lnTo>
                    <a:pt x="232" y="131"/>
                  </a:lnTo>
                  <a:lnTo>
                    <a:pt x="16" y="161"/>
                  </a:lnTo>
                  <a:lnTo>
                    <a:pt x="0" y="50"/>
                  </a:lnTo>
                  <a:lnTo>
                    <a:pt x="0" y="50"/>
                  </a:lnTo>
                  <a:close/>
                </a:path>
              </a:pathLst>
            </a:custGeom>
            <a:solidFill>
              <a:srgbClr val="8A96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57372" name="Freeform 28"/>
            <p:cNvSpPr>
              <a:spLocks/>
            </p:cNvSpPr>
            <p:nvPr/>
          </p:nvSpPr>
          <p:spPr bwMode="auto">
            <a:xfrm>
              <a:off x="2999" y="2072"/>
              <a:ext cx="1451" cy="437"/>
            </a:xfrm>
            <a:custGeom>
              <a:avLst/>
              <a:gdLst>
                <a:gd name="T0" fmla="*/ 1446 w 1451"/>
                <a:gd name="T1" fmla="*/ 36 h 437"/>
                <a:gd name="T2" fmla="*/ 1442 w 1451"/>
                <a:gd name="T3" fmla="*/ 36 h 437"/>
                <a:gd name="T4" fmla="*/ 1431 w 1451"/>
                <a:gd name="T5" fmla="*/ 39 h 437"/>
                <a:gd name="T6" fmla="*/ 1418 w 1451"/>
                <a:gd name="T7" fmla="*/ 45 h 437"/>
                <a:gd name="T8" fmla="*/ 1399 w 1451"/>
                <a:gd name="T9" fmla="*/ 50 h 437"/>
                <a:gd name="T10" fmla="*/ 1378 w 1451"/>
                <a:gd name="T11" fmla="*/ 57 h 437"/>
                <a:gd name="T12" fmla="*/ 1353 w 1451"/>
                <a:gd name="T13" fmla="*/ 66 h 437"/>
                <a:gd name="T14" fmla="*/ 1324 w 1451"/>
                <a:gd name="T15" fmla="*/ 77 h 437"/>
                <a:gd name="T16" fmla="*/ 1292 w 1451"/>
                <a:gd name="T17" fmla="*/ 87 h 437"/>
                <a:gd name="T18" fmla="*/ 1256 w 1451"/>
                <a:gd name="T19" fmla="*/ 98 h 437"/>
                <a:gd name="T20" fmla="*/ 1219 w 1451"/>
                <a:gd name="T21" fmla="*/ 111 h 437"/>
                <a:gd name="T22" fmla="*/ 1176 w 1451"/>
                <a:gd name="T23" fmla="*/ 125 h 437"/>
                <a:gd name="T24" fmla="*/ 1133 w 1451"/>
                <a:gd name="T25" fmla="*/ 140 h 437"/>
                <a:gd name="T26" fmla="*/ 1086 w 1451"/>
                <a:gd name="T27" fmla="*/ 154 h 437"/>
                <a:gd name="T28" fmla="*/ 1036 w 1451"/>
                <a:gd name="T29" fmla="*/ 169 h 437"/>
                <a:gd name="T30" fmla="*/ 987 w 1451"/>
                <a:gd name="T31" fmla="*/ 185 h 437"/>
                <a:gd name="T32" fmla="*/ 934 w 1451"/>
                <a:gd name="T33" fmla="*/ 202 h 437"/>
                <a:gd name="T34" fmla="*/ 878 w 1451"/>
                <a:gd name="T35" fmla="*/ 218 h 437"/>
                <a:gd name="T36" fmla="*/ 824 w 1451"/>
                <a:gd name="T37" fmla="*/ 235 h 437"/>
                <a:gd name="T38" fmla="*/ 767 w 1451"/>
                <a:gd name="T39" fmla="*/ 252 h 437"/>
                <a:gd name="T40" fmla="*/ 708 w 1451"/>
                <a:gd name="T41" fmla="*/ 268 h 437"/>
                <a:gd name="T42" fmla="*/ 649 w 1451"/>
                <a:gd name="T43" fmla="*/ 285 h 437"/>
                <a:gd name="T44" fmla="*/ 589 w 1451"/>
                <a:gd name="T45" fmla="*/ 303 h 437"/>
                <a:gd name="T46" fmla="*/ 529 w 1451"/>
                <a:gd name="T47" fmla="*/ 319 h 437"/>
                <a:gd name="T48" fmla="*/ 468 w 1451"/>
                <a:gd name="T49" fmla="*/ 334 h 437"/>
                <a:gd name="T50" fmla="*/ 407 w 1451"/>
                <a:gd name="T51" fmla="*/ 351 h 437"/>
                <a:gd name="T52" fmla="*/ 345 w 1451"/>
                <a:gd name="T53" fmla="*/ 366 h 437"/>
                <a:gd name="T54" fmla="*/ 285 w 1451"/>
                <a:gd name="T55" fmla="*/ 380 h 437"/>
                <a:gd name="T56" fmla="*/ 224 w 1451"/>
                <a:gd name="T57" fmla="*/ 395 h 437"/>
                <a:gd name="T58" fmla="*/ 164 w 1451"/>
                <a:gd name="T59" fmla="*/ 407 h 437"/>
                <a:gd name="T60" fmla="*/ 105 w 1451"/>
                <a:gd name="T61" fmla="*/ 419 h 437"/>
                <a:gd name="T62" fmla="*/ 48 w 1451"/>
                <a:gd name="T63" fmla="*/ 431 h 437"/>
                <a:gd name="T64" fmla="*/ 0 w 1451"/>
                <a:gd name="T65" fmla="*/ 307 h 437"/>
                <a:gd name="T66" fmla="*/ 756 w 1451"/>
                <a:gd name="T67" fmla="*/ 170 h 437"/>
                <a:gd name="T68" fmla="*/ 1451 w 1451"/>
                <a:gd name="T69" fmla="*/ 0 h 437"/>
                <a:gd name="T70" fmla="*/ 1448 w 1451"/>
                <a:gd name="T71" fmla="*/ 36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51" h="437">
                  <a:moveTo>
                    <a:pt x="1448" y="36"/>
                  </a:moveTo>
                  <a:lnTo>
                    <a:pt x="1446" y="36"/>
                  </a:lnTo>
                  <a:lnTo>
                    <a:pt x="1445" y="36"/>
                  </a:lnTo>
                  <a:lnTo>
                    <a:pt x="1442" y="36"/>
                  </a:lnTo>
                  <a:lnTo>
                    <a:pt x="1437" y="38"/>
                  </a:lnTo>
                  <a:lnTo>
                    <a:pt x="1431" y="39"/>
                  </a:lnTo>
                  <a:lnTo>
                    <a:pt x="1425" y="42"/>
                  </a:lnTo>
                  <a:lnTo>
                    <a:pt x="1418" y="45"/>
                  </a:lnTo>
                  <a:lnTo>
                    <a:pt x="1410" y="48"/>
                  </a:lnTo>
                  <a:lnTo>
                    <a:pt x="1399" y="50"/>
                  </a:lnTo>
                  <a:lnTo>
                    <a:pt x="1390" y="54"/>
                  </a:lnTo>
                  <a:lnTo>
                    <a:pt x="1378" y="57"/>
                  </a:lnTo>
                  <a:lnTo>
                    <a:pt x="1366" y="62"/>
                  </a:lnTo>
                  <a:lnTo>
                    <a:pt x="1353" y="66"/>
                  </a:lnTo>
                  <a:lnTo>
                    <a:pt x="1339" y="72"/>
                  </a:lnTo>
                  <a:lnTo>
                    <a:pt x="1324" y="77"/>
                  </a:lnTo>
                  <a:lnTo>
                    <a:pt x="1309" y="83"/>
                  </a:lnTo>
                  <a:lnTo>
                    <a:pt x="1292" y="87"/>
                  </a:lnTo>
                  <a:lnTo>
                    <a:pt x="1276" y="93"/>
                  </a:lnTo>
                  <a:lnTo>
                    <a:pt x="1256" y="98"/>
                  </a:lnTo>
                  <a:lnTo>
                    <a:pt x="1238" y="105"/>
                  </a:lnTo>
                  <a:lnTo>
                    <a:pt x="1219" y="111"/>
                  </a:lnTo>
                  <a:lnTo>
                    <a:pt x="1198" y="119"/>
                  </a:lnTo>
                  <a:lnTo>
                    <a:pt x="1176" y="125"/>
                  </a:lnTo>
                  <a:lnTo>
                    <a:pt x="1155" y="133"/>
                  </a:lnTo>
                  <a:lnTo>
                    <a:pt x="1133" y="140"/>
                  </a:lnTo>
                  <a:lnTo>
                    <a:pt x="1110" y="148"/>
                  </a:lnTo>
                  <a:lnTo>
                    <a:pt x="1086" y="154"/>
                  </a:lnTo>
                  <a:lnTo>
                    <a:pt x="1062" y="163"/>
                  </a:lnTo>
                  <a:lnTo>
                    <a:pt x="1036" y="169"/>
                  </a:lnTo>
                  <a:lnTo>
                    <a:pt x="1012" y="178"/>
                  </a:lnTo>
                  <a:lnTo>
                    <a:pt x="987" y="185"/>
                  </a:lnTo>
                  <a:lnTo>
                    <a:pt x="961" y="194"/>
                  </a:lnTo>
                  <a:lnTo>
                    <a:pt x="934" y="202"/>
                  </a:lnTo>
                  <a:lnTo>
                    <a:pt x="907" y="211"/>
                  </a:lnTo>
                  <a:lnTo>
                    <a:pt x="878" y="218"/>
                  </a:lnTo>
                  <a:lnTo>
                    <a:pt x="853" y="227"/>
                  </a:lnTo>
                  <a:lnTo>
                    <a:pt x="824" y="235"/>
                  </a:lnTo>
                  <a:lnTo>
                    <a:pt x="795" y="244"/>
                  </a:lnTo>
                  <a:lnTo>
                    <a:pt x="767" y="252"/>
                  </a:lnTo>
                  <a:lnTo>
                    <a:pt x="738" y="261"/>
                  </a:lnTo>
                  <a:lnTo>
                    <a:pt x="708" y="268"/>
                  </a:lnTo>
                  <a:lnTo>
                    <a:pt x="679" y="277"/>
                  </a:lnTo>
                  <a:lnTo>
                    <a:pt x="649" y="285"/>
                  </a:lnTo>
                  <a:lnTo>
                    <a:pt x="621" y="294"/>
                  </a:lnTo>
                  <a:lnTo>
                    <a:pt x="589" y="303"/>
                  </a:lnTo>
                  <a:lnTo>
                    <a:pt x="560" y="310"/>
                  </a:lnTo>
                  <a:lnTo>
                    <a:pt x="529" y="319"/>
                  </a:lnTo>
                  <a:lnTo>
                    <a:pt x="500" y="328"/>
                  </a:lnTo>
                  <a:lnTo>
                    <a:pt x="468" y="334"/>
                  </a:lnTo>
                  <a:lnTo>
                    <a:pt x="437" y="343"/>
                  </a:lnTo>
                  <a:lnTo>
                    <a:pt x="407" y="351"/>
                  </a:lnTo>
                  <a:lnTo>
                    <a:pt x="376" y="359"/>
                  </a:lnTo>
                  <a:lnTo>
                    <a:pt x="345" y="366"/>
                  </a:lnTo>
                  <a:lnTo>
                    <a:pt x="315" y="374"/>
                  </a:lnTo>
                  <a:lnTo>
                    <a:pt x="285" y="380"/>
                  </a:lnTo>
                  <a:lnTo>
                    <a:pt x="254" y="389"/>
                  </a:lnTo>
                  <a:lnTo>
                    <a:pt x="224" y="395"/>
                  </a:lnTo>
                  <a:lnTo>
                    <a:pt x="194" y="401"/>
                  </a:lnTo>
                  <a:lnTo>
                    <a:pt x="164" y="407"/>
                  </a:lnTo>
                  <a:lnTo>
                    <a:pt x="134" y="413"/>
                  </a:lnTo>
                  <a:lnTo>
                    <a:pt x="105" y="419"/>
                  </a:lnTo>
                  <a:lnTo>
                    <a:pt x="75" y="425"/>
                  </a:lnTo>
                  <a:lnTo>
                    <a:pt x="48" y="431"/>
                  </a:lnTo>
                  <a:lnTo>
                    <a:pt x="19" y="437"/>
                  </a:lnTo>
                  <a:lnTo>
                    <a:pt x="0" y="307"/>
                  </a:lnTo>
                  <a:lnTo>
                    <a:pt x="184" y="220"/>
                  </a:lnTo>
                  <a:lnTo>
                    <a:pt x="756" y="170"/>
                  </a:lnTo>
                  <a:lnTo>
                    <a:pt x="1198" y="65"/>
                  </a:lnTo>
                  <a:lnTo>
                    <a:pt x="1451" y="0"/>
                  </a:lnTo>
                  <a:lnTo>
                    <a:pt x="1448" y="36"/>
                  </a:lnTo>
                  <a:lnTo>
                    <a:pt x="1448" y="36"/>
                  </a:lnTo>
                  <a:close/>
                </a:path>
              </a:pathLst>
            </a:custGeom>
            <a:solidFill>
              <a:srgbClr val="4F42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57373" name="Freeform 29"/>
            <p:cNvSpPr>
              <a:spLocks/>
            </p:cNvSpPr>
            <p:nvPr/>
          </p:nvSpPr>
          <p:spPr bwMode="auto">
            <a:xfrm>
              <a:off x="3693" y="2146"/>
              <a:ext cx="711" cy="732"/>
            </a:xfrm>
            <a:custGeom>
              <a:avLst/>
              <a:gdLst>
                <a:gd name="T0" fmla="*/ 540 w 711"/>
                <a:gd name="T1" fmla="*/ 22 h 732"/>
                <a:gd name="T2" fmla="*/ 663 w 711"/>
                <a:gd name="T3" fmla="*/ 184 h 732"/>
                <a:gd name="T4" fmla="*/ 589 w 711"/>
                <a:gd name="T5" fmla="*/ 224 h 732"/>
                <a:gd name="T6" fmla="*/ 711 w 711"/>
                <a:gd name="T7" fmla="*/ 553 h 732"/>
                <a:gd name="T8" fmla="*/ 508 w 711"/>
                <a:gd name="T9" fmla="*/ 601 h 732"/>
                <a:gd name="T10" fmla="*/ 365 w 711"/>
                <a:gd name="T11" fmla="*/ 732 h 732"/>
                <a:gd name="T12" fmla="*/ 0 w 711"/>
                <a:gd name="T13" fmla="*/ 605 h 732"/>
                <a:gd name="T14" fmla="*/ 5 w 711"/>
                <a:gd name="T15" fmla="*/ 310 h 732"/>
                <a:gd name="T16" fmla="*/ 279 w 711"/>
                <a:gd name="T17" fmla="*/ 0 h 732"/>
                <a:gd name="T18" fmla="*/ 540 w 711"/>
                <a:gd name="T19" fmla="*/ 22 h 732"/>
                <a:gd name="T20" fmla="*/ 540 w 711"/>
                <a:gd name="T21" fmla="*/ 22 h 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1" h="732">
                  <a:moveTo>
                    <a:pt x="540" y="22"/>
                  </a:moveTo>
                  <a:lnTo>
                    <a:pt x="663" y="184"/>
                  </a:lnTo>
                  <a:lnTo>
                    <a:pt x="589" y="224"/>
                  </a:lnTo>
                  <a:lnTo>
                    <a:pt x="711" y="553"/>
                  </a:lnTo>
                  <a:lnTo>
                    <a:pt x="508" y="601"/>
                  </a:lnTo>
                  <a:lnTo>
                    <a:pt x="365" y="732"/>
                  </a:lnTo>
                  <a:lnTo>
                    <a:pt x="0" y="605"/>
                  </a:lnTo>
                  <a:lnTo>
                    <a:pt x="5" y="310"/>
                  </a:lnTo>
                  <a:lnTo>
                    <a:pt x="279" y="0"/>
                  </a:lnTo>
                  <a:lnTo>
                    <a:pt x="540" y="22"/>
                  </a:lnTo>
                  <a:lnTo>
                    <a:pt x="540" y="22"/>
                  </a:lnTo>
                  <a:close/>
                </a:path>
              </a:pathLst>
            </a:custGeom>
            <a:solidFill>
              <a:srgbClr val="CC80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57374" name="Freeform 30"/>
            <p:cNvSpPr>
              <a:spLocks/>
            </p:cNvSpPr>
            <p:nvPr/>
          </p:nvSpPr>
          <p:spPr bwMode="auto">
            <a:xfrm>
              <a:off x="3559" y="1992"/>
              <a:ext cx="707" cy="642"/>
            </a:xfrm>
            <a:custGeom>
              <a:avLst/>
              <a:gdLst>
                <a:gd name="T0" fmla="*/ 136 w 707"/>
                <a:gd name="T1" fmla="*/ 639 h 642"/>
                <a:gd name="T2" fmla="*/ 124 w 707"/>
                <a:gd name="T3" fmla="*/ 631 h 642"/>
                <a:gd name="T4" fmla="*/ 107 w 707"/>
                <a:gd name="T5" fmla="*/ 618 h 642"/>
                <a:gd name="T6" fmla="*/ 89 w 707"/>
                <a:gd name="T7" fmla="*/ 598 h 642"/>
                <a:gd name="T8" fmla="*/ 76 w 707"/>
                <a:gd name="T9" fmla="*/ 583 h 642"/>
                <a:gd name="T10" fmla="*/ 65 w 707"/>
                <a:gd name="T11" fmla="*/ 568 h 642"/>
                <a:gd name="T12" fmla="*/ 54 w 707"/>
                <a:gd name="T13" fmla="*/ 552 h 642"/>
                <a:gd name="T14" fmla="*/ 45 w 707"/>
                <a:gd name="T15" fmla="*/ 532 h 642"/>
                <a:gd name="T16" fmla="*/ 36 w 707"/>
                <a:gd name="T17" fmla="*/ 511 h 642"/>
                <a:gd name="T18" fmla="*/ 27 w 707"/>
                <a:gd name="T19" fmla="*/ 487 h 642"/>
                <a:gd name="T20" fmla="*/ 20 w 707"/>
                <a:gd name="T21" fmla="*/ 463 h 642"/>
                <a:gd name="T22" fmla="*/ 14 w 707"/>
                <a:gd name="T23" fmla="*/ 432 h 642"/>
                <a:gd name="T24" fmla="*/ 6 w 707"/>
                <a:gd name="T25" fmla="*/ 401 h 642"/>
                <a:gd name="T26" fmla="*/ 3 w 707"/>
                <a:gd name="T27" fmla="*/ 368 h 642"/>
                <a:gd name="T28" fmla="*/ 0 w 707"/>
                <a:gd name="T29" fmla="*/ 330 h 642"/>
                <a:gd name="T30" fmla="*/ 0 w 707"/>
                <a:gd name="T31" fmla="*/ 289 h 642"/>
                <a:gd name="T32" fmla="*/ 2 w 707"/>
                <a:gd name="T33" fmla="*/ 247 h 642"/>
                <a:gd name="T34" fmla="*/ 8 w 707"/>
                <a:gd name="T35" fmla="*/ 210 h 642"/>
                <a:gd name="T36" fmla="*/ 21 w 707"/>
                <a:gd name="T37" fmla="*/ 173 h 642"/>
                <a:gd name="T38" fmla="*/ 36 w 707"/>
                <a:gd name="T39" fmla="*/ 142 h 642"/>
                <a:gd name="T40" fmla="*/ 59 w 707"/>
                <a:gd name="T41" fmla="*/ 115 h 642"/>
                <a:gd name="T42" fmla="*/ 83 w 707"/>
                <a:gd name="T43" fmla="*/ 89 h 642"/>
                <a:gd name="T44" fmla="*/ 110 w 707"/>
                <a:gd name="T45" fmla="*/ 69 h 642"/>
                <a:gd name="T46" fmla="*/ 140 w 707"/>
                <a:gd name="T47" fmla="*/ 50 h 642"/>
                <a:gd name="T48" fmla="*/ 174 w 707"/>
                <a:gd name="T49" fmla="*/ 35 h 642"/>
                <a:gd name="T50" fmla="*/ 208 w 707"/>
                <a:gd name="T51" fmla="*/ 24 h 642"/>
                <a:gd name="T52" fmla="*/ 244 w 707"/>
                <a:gd name="T53" fmla="*/ 15 h 642"/>
                <a:gd name="T54" fmla="*/ 280 w 707"/>
                <a:gd name="T55" fmla="*/ 6 h 642"/>
                <a:gd name="T56" fmla="*/ 317 w 707"/>
                <a:gd name="T57" fmla="*/ 2 h 642"/>
                <a:gd name="T58" fmla="*/ 354 w 707"/>
                <a:gd name="T59" fmla="*/ 0 h 642"/>
                <a:gd name="T60" fmla="*/ 389 w 707"/>
                <a:gd name="T61" fmla="*/ 0 h 642"/>
                <a:gd name="T62" fmla="*/ 425 w 707"/>
                <a:gd name="T63" fmla="*/ 2 h 642"/>
                <a:gd name="T64" fmla="*/ 457 w 707"/>
                <a:gd name="T65" fmla="*/ 6 h 642"/>
                <a:gd name="T66" fmla="*/ 488 w 707"/>
                <a:gd name="T67" fmla="*/ 12 h 642"/>
                <a:gd name="T68" fmla="*/ 517 w 707"/>
                <a:gd name="T69" fmla="*/ 20 h 642"/>
                <a:gd name="T70" fmla="*/ 543 w 707"/>
                <a:gd name="T71" fmla="*/ 29 h 642"/>
                <a:gd name="T72" fmla="*/ 564 w 707"/>
                <a:gd name="T73" fmla="*/ 39 h 642"/>
                <a:gd name="T74" fmla="*/ 582 w 707"/>
                <a:gd name="T75" fmla="*/ 51 h 642"/>
                <a:gd name="T76" fmla="*/ 597 w 707"/>
                <a:gd name="T77" fmla="*/ 63 h 642"/>
                <a:gd name="T78" fmla="*/ 610 w 707"/>
                <a:gd name="T79" fmla="*/ 74 h 642"/>
                <a:gd name="T80" fmla="*/ 632 w 707"/>
                <a:gd name="T81" fmla="*/ 92 h 642"/>
                <a:gd name="T82" fmla="*/ 651 w 707"/>
                <a:gd name="T83" fmla="*/ 112 h 642"/>
                <a:gd name="T84" fmla="*/ 668 w 707"/>
                <a:gd name="T85" fmla="*/ 130 h 642"/>
                <a:gd name="T86" fmla="*/ 681 w 707"/>
                <a:gd name="T87" fmla="*/ 146 h 642"/>
                <a:gd name="T88" fmla="*/ 690 w 707"/>
                <a:gd name="T89" fmla="*/ 160 h 642"/>
                <a:gd name="T90" fmla="*/ 699 w 707"/>
                <a:gd name="T91" fmla="*/ 175 h 642"/>
                <a:gd name="T92" fmla="*/ 705 w 707"/>
                <a:gd name="T93" fmla="*/ 188 h 642"/>
                <a:gd name="T94" fmla="*/ 413 w 707"/>
                <a:gd name="T95" fmla="*/ 223 h 642"/>
                <a:gd name="T96" fmla="*/ 143 w 707"/>
                <a:gd name="T97" fmla="*/ 642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07" h="642">
                  <a:moveTo>
                    <a:pt x="143" y="642"/>
                  </a:moveTo>
                  <a:lnTo>
                    <a:pt x="140" y="640"/>
                  </a:lnTo>
                  <a:lnTo>
                    <a:pt x="136" y="639"/>
                  </a:lnTo>
                  <a:lnTo>
                    <a:pt x="133" y="636"/>
                  </a:lnTo>
                  <a:lnTo>
                    <a:pt x="128" y="634"/>
                  </a:lnTo>
                  <a:lnTo>
                    <a:pt x="124" y="631"/>
                  </a:lnTo>
                  <a:lnTo>
                    <a:pt x="119" y="628"/>
                  </a:lnTo>
                  <a:lnTo>
                    <a:pt x="113" y="622"/>
                  </a:lnTo>
                  <a:lnTo>
                    <a:pt x="107" y="618"/>
                  </a:lnTo>
                  <a:lnTo>
                    <a:pt x="101" y="612"/>
                  </a:lnTo>
                  <a:lnTo>
                    <a:pt x="95" y="606"/>
                  </a:lnTo>
                  <a:lnTo>
                    <a:pt x="89" y="598"/>
                  </a:lnTo>
                  <a:lnTo>
                    <a:pt x="82" y="591"/>
                  </a:lnTo>
                  <a:lnTo>
                    <a:pt x="79" y="586"/>
                  </a:lnTo>
                  <a:lnTo>
                    <a:pt x="76" y="583"/>
                  </a:lnTo>
                  <a:lnTo>
                    <a:pt x="73" y="577"/>
                  </a:lnTo>
                  <a:lnTo>
                    <a:pt x="70" y="574"/>
                  </a:lnTo>
                  <a:lnTo>
                    <a:pt x="65" y="568"/>
                  </a:lnTo>
                  <a:lnTo>
                    <a:pt x="62" y="562"/>
                  </a:lnTo>
                  <a:lnTo>
                    <a:pt x="59" y="558"/>
                  </a:lnTo>
                  <a:lnTo>
                    <a:pt x="54" y="552"/>
                  </a:lnTo>
                  <a:lnTo>
                    <a:pt x="51" y="545"/>
                  </a:lnTo>
                  <a:lnTo>
                    <a:pt x="48" y="539"/>
                  </a:lnTo>
                  <a:lnTo>
                    <a:pt x="45" y="532"/>
                  </a:lnTo>
                  <a:lnTo>
                    <a:pt x="42" y="526"/>
                  </a:lnTo>
                  <a:lnTo>
                    <a:pt x="39" y="518"/>
                  </a:lnTo>
                  <a:lnTo>
                    <a:pt x="36" y="511"/>
                  </a:lnTo>
                  <a:lnTo>
                    <a:pt x="33" y="503"/>
                  </a:lnTo>
                  <a:lnTo>
                    <a:pt x="30" y="496"/>
                  </a:lnTo>
                  <a:lnTo>
                    <a:pt x="27" y="487"/>
                  </a:lnTo>
                  <a:lnTo>
                    <a:pt x="24" y="479"/>
                  </a:lnTo>
                  <a:lnTo>
                    <a:pt x="23" y="470"/>
                  </a:lnTo>
                  <a:lnTo>
                    <a:pt x="20" y="463"/>
                  </a:lnTo>
                  <a:lnTo>
                    <a:pt x="18" y="452"/>
                  </a:lnTo>
                  <a:lnTo>
                    <a:pt x="15" y="443"/>
                  </a:lnTo>
                  <a:lnTo>
                    <a:pt x="14" y="432"/>
                  </a:lnTo>
                  <a:lnTo>
                    <a:pt x="11" y="423"/>
                  </a:lnTo>
                  <a:lnTo>
                    <a:pt x="8" y="413"/>
                  </a:lnTo>
                  <a:lnTo>
                    <a:pt x="6" y="401"/>
                  </a:lnTo>
                  <a:lnTo>
                    <a:pt x="5" y="390"/>
                  </a:lnTo>
                  <a:lnTo>
                    <a:pt x="5" y="380"/>
                  </a:lnTo>
                  <a:lnTo>
                    <a:pt x="3" y="368"/>
                  </a:lnTo>
                  <a:lnTo>
                    <a:pt x="2" y="356"/>
                  </a:lnTo>
                  <a:lnTo>
                    <a:pt x="0" y="342"/>
                  </a:lnTo>
                  <a:lnTo>
                    <a:pt x="0" y="330"/>
                  </a:lnTo>
                  <a:lnTo>
                    <a:pt x="0" y="317"/>
                  </a:lnTo>
                  <a:lnTo>
                    <a:pt x="0" y="303"/>
                  </a:lnTo>
                  <a:lnTo>
                    <a:pt x="0" y="289"/>
                  </a:lnTo>
                  <a:lnTo>
                    <a:pt x="0" y="276"/>
                  </a:lnTo>
                  <a:lnTo>
                    <a:pt x="0" y="261"/>
                  </a:lnTo>
                  <a:lnTo>
                    <a:pt x="2" y="247"/>
                  </a:lnTo>
                  <a:lnTo>
                    <a:pt x="3" y="234"/>
                  </a:lnTo>
                  <a:lnTo>
                    <a:pt x="5" y="222"/>
                  </a:lnTo>
                  <a:lnTo>
                    <a:pt x="8" y="210"/>
                  </a:lnTo>
                  <a:lnTo>
                    <a:pt x="11" y="198"/>
                  </a:lnTo>
                  <a:lnTo>
                    <a:pt x="15" y="185"/>
                  </a:lnTo>
                  <a:lnTo>
                    <a:pt x="21" y="173"/>
                  </a:lnTo>
                  <a:lnTo>
                    <a:pt x="26" y="161"/>
                  </a:lnTo>
                  <a:lnTo>
                    <a:pt x="32" y="152"/>
                  </a:lnTo>
                  <a:lnTo>
                    <a:pt x="36" y="142"/>
                  </a:lnTo>
                  <a:lnTo>
                    <a:pt x="44" y="133"/>
                  </a:lnTo>
                  <a:lnTo>
                    <a:pt x="50" y="124"/>
                  </a:lnTo>
                  <a:lnTo>
                    <a:pt x="59" y="115"/>
                  </a:lnTo>
                  <a:lnTo>
                    <a:pt x="65" y="106"/>
                  </a:lnTo>
                  <a:lnTo>
                    <a:pt x="76" y="98"/>
                  </a:lnTo>
                  <a:lnTo>
                    <a:pt x="83" y="89"/>
                  </a:lnTo>
                  <a:lnTo>
                    <a:pt x="92" y="83"/>
                  </a:lnTo>
                  <a:lnTo>
                    <a:pt x="101" y="75"/>
                  </a:lnTo>
                  <a:lnTo>
                    <a:pt x="110" y="69"/>
                  </a:lnTo>
                  <a:lnTo>
                    <a:pt x="121" y="62"/>
                  </a:lnTo>
                  <a:lnTo>
                    <a:pt x="131" y="56"/>
                  </a:lnTo>
                  <a:lnTo>
                    <a:pt x="140" y="50"/>
                  </a:lnTo>
                  <a:lnTo>
                    <a:pt x="152" y="45"/>
                  </a:lnTo>
                  <a:lnTo>
                    <a:pt x="163" y="41"/>
                  </a:lnTo>
                  <a:lnTo>
                    <a:pt x="174" y="35"/>
                  </a:lnTo>
                  <a:lnTo>
                    <a:pt x="186" y="32"/>
                  </a:lnTo>
                  <a:lnTo>
                    <a:pt x="198" y="27"/>
                  </a:lnTo>
                  <a:lnTo>
                    <a:pt x="208" y="24"/>
                  </a:lnTo>
                  <a:lnTo>
                    <a:pt x="220" y="20"/>
                  </a:lnTo>
                  <a:lnTo>
                    <a:pt x="232" y="17"/>
                  </a:lnTo>
                  <a:lnTo>
                    <a:pt x="244" y="15"/>
                  </a:lnTo>
                  <a:lnTo>
                    <a:pt x="256" y="12"/>
                  </a:lnTo>
                  <a:lnTo>
                    <a:pt x="268" y="9"/>
                  </a:lnTo>
                  <a:lnTo>
                    <a:pt x="280" y="6"/>
                  </a:lnTo>
                  <a:lnTo>
                    <a:pt x="294" y="5"/>
                  </a:lnTo>
                  <a:lnTo>
                    <a:pt x="305" y="3"/>
                  </a:lnTo>
                  <a:lnTo>
                    <a:pt x="317" y="2"/>
                  </a:lnTo>
                  <a:lnTo>
                    <a:pt x="329" y="0"/>
                  </a:lnTo>
                  <a:lnTo>
                    <a:pt x="342" y="0"/>
                  </a:lnTo>
                  <a:lnTo>
                    <a:pt x="354" y="0"/>
                  </a:lnTo>
                  <a:lnTo>
                    <a:pt x="366" y="0"/>
                  </a:lnTo>
                  <a:lnTo>
                    <a:pt x="377" y="0"/>
                  </a:lnTo>
                  <a:lnTo>
                    <a:pt x="389" y="0"/>
                  </a:lnTo>
                  <a:lnTo>
                    <a:pt x="401" y="0"/>
                  </a:lnTo>
                  <a:lnTo>
                    <a:pt x="413" y="2"/>
                  </a:lnTo>
                  <a:lnTo>
                    <a:pt x="425" y="2"/>
                  </a:lnTo>
                  <a:lnTo>
                    <a:pt x="436" y="3"/>
                  </a:lnTo>
                  <a:lnTo>
                    <a:pt x="446" y="5"/>
                  </a:lnTo>
                  <a:lnTo>
                    <a:pt x="457" y="6"/>
                  </a:lnTo>
                  <a:lnTo>
                    <a:pt x="467" y="8"/>
                  </a:lnTo>
                  <a:lnTo>
                    <a:pt x="478" y="11"/>
                  </a:lnTo>
                  <a:lnTo>
                    <a:pt x="488" y="12"/>
                  </a:lnTo>
                  <a:lnTo>
                    <a:pt x="499" y="14"/>
                  </a:lnTo>
                  <a:lnTo>
                    <a:pt x="508" y="17"/>
                  </a:lnTo>
                  <a:lnTo>
                    <a:pt x="517" y="20"/>
                  </a:lnTo>
                  <a:lnTo>
                    <a:pt x="526" y="23"/>
                  </a:lnTo>
                  <a:lnTo>
                    <a:pt x="534" y="26"/>
                  </a:lnTo>
                  <a:lnTo>
                    <a:pt x="543" y="29"/>
                  </a:lnTo>
                  <a:lnTo>
                    <a:pt x="550" y="32"/>
                  </a:lnTo>
                  <a:lnTo>
                    <a:pt x="558" y="35"/>
                  </a:lnTo>
                  <a:lnTo>
                    <a:pt x="564" y="39"/>
                  </a:lnTo>
                  <a:lnTo>
                    <a:pt x="571" y="44"/>
                  </a:lnTo>
                  <a:lnTo>
                    <a:pt x="577" y="48"/>
                  </a:lnTo>
                  <a:lnTo>
                    <a:pt x="582" y="51"/>
                  </a:lnTo>
                  <a:lnTo>
                    <a:pt x="586" y="56"/>
                  </a:lnTo>
                  <a:lnTo>
                    <a:pt x="591" y="59"/>
                  </a:lnTo>
                  <a:lnTo>
                    <a:pt x="597" y="63"/>
                  </a:lnTo>
                  <a:lnTo>
                    <a:pt x="601" y="66"/>
                  </a:lnTo>
                  <a:lnTo>
                    <a:pt x="606" y="71"/>
                  </a:lnTo>
                  <a:lnTo>
                    <a:pt x="610" y="74"/>
                  </a:lnTo>
                  <a:lnTo>
                    <a:pt x="616" y="79"/>
                  </a:lnTo>
                  <a:lnTo>
                    <a:pt x="624" y="85"/>
                  </a:lnTo>
                  <a:lnTo>
                    <a:pt x="632" y="92"/>
                  </a:lnTo>
                  <a:lnTo>
                    <a:pt x="639" y="100"/>
                  </a:lnTo>
                  <a:lnTo>
                    <a:pt x="647" y="106"/>
                  </a:lnTo>
                  <a:lnTo>
                    <a:pt x="651" y="112"/>
                  </a:lnTo>
                  <a:lnTo>
                    <a:pt x="659" y="118"/>
                  </a:lnTo>
                  <a:lnTo>
                    <a:pt x="663" y="124"/>
                  </a:lnTo>
                  <a:lnTo>
                    <a:pt x="668" y="130"/>
                  </a:lnTo>
                  <a:lnTo>
                    <a:pt x="674" y="136"/>
                  </a:lnTo>
                  <a:lnTo>
                    <a:pt x="678" y="142"/>
                  </a:lnTo>
                  <a:lnTo>
                    <a:pt x="681" y="146"/>
                  </a:lnTo>
                  <a:lnTo>
                    <a:pt x="686" y="152"/>
                  </a:lnTo>
                  <a:lnTo>
                    <a:pt x="689" y="155"/>
                  </a:lnTo>
                  <a:lnTo>
                    <a:pt x="690" y="160"/>
                  </a:lnTo>
                  <a:lnTo>
                    <a:pt x="693" y="164"/>
                  </a:lnTo>
                  <a:lnTo>
                    <a:pt x="696" y="169"/>
                  </a:lnTo>
                  <a:lnTo>
                    <a:pt x="699" y="175"/>
                  </a:lnTo>
                  <a:lnTo>
                    <a:pt x="702" y="181"/>
                  </a:lnTo>
                  <a:lnTo>
                    <a:pt x="704" y="185"/>
                  </a:lnTo>
                  <a:lnTo>
                    <a:pt x="705" y="188"/>
                  </a:lnTo>
                  <a:lnTo>
                    <a:pt x="705" y="190"/>
                  </a:lnTo>
                  <a:lnTo>
                    <a:pt x="707" y="191"/>
                  </a:lnTo>
                  <a:lnTo>
                    <a:pt x="413" y="223"/>
                  </a:lnTo>
                  <a:lnTo>
                    <a:pt x="404" y="372"/>
                  </a:lnTo>
                  <a:lnTo>
                    <a:pt x="238" y="420"/>
                  </a:lnTo>
                  <a:lnTo>
                    <a:pt x="143" y="642"/>
                  </a:lnTo>
                  <a:lnTo>
                    <a:pt x="143" y="6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57375" name="Freeform 31"/>
            <p:cNvSpPr>
              <a:spLocks/>
            </p:cNvSpPr>
            <p:nvPr/>
          </p:nvSpPr>
          <p:spPr bwMode="auto">
            <a:xfrm>
              <a:off x="3906" y="2518"/>
              <a:ext cx="262" cy="196"/>
            </a:xfrm>
            <a:custGeom>
              <a:avLst/>
              <a:gdLst>
                <a:gd name="T0" fmla="*/ 0 w 262"/>
                <a:gd name="T1" fmla="*/ 29 h 196"/>
                <a:gd name="T2" fmla="*/ 197 w 262"/>
                <a:gd name="T3" fmla="*/ 196 h 196"/>
                <a:gd name="T4" fmla="*/ 262 w 262"/>
                <a:gd name="T5" fmla="*/ 160 h 196"/>
                <a:gd name="T6" fmla="*/ 164 w 262"/>
                <a:gd name="T7" fmla="*/ 105 h 196"/>
                <a:gd name="T8" fmla="*/ 116 w 262"/>
                <a:gd name="T9" fmla="*/ 0 h 196"/>
                <a:gd name="T10" fmla="*/ 0 w 262"/>
                <a:gd name="T11" fmla="*/ 29 h 196"/>
                <a:gd name="T12" fmla="*/ 0 w 262"/>
                <a:gd name="T13" fmla="*/ 29 h 196"/>
              </a:gdLst>
              <a:ahLst/>
              <a:cxnLst>
                <a:cxn ang="0">
                  <a:pos x="T0" y="T1"/>
                </a:cxn>
                <a:cxn ang="0">
                  <a:pos x="T2" y="T3"/>
                </a:cxn>
                <a:cxn ang="0">
                  <a:pos x="T4" y="T5"/>
                </a:cxn>
                <a:cxn ang="0">
                  <a:pos x="T6" y="T7"/>
                </a:cxn>
                <a:cxn ang="0">
                  <a:pos x="T8" y="T9"/>
                </a:cxn>
                <a:cxn ang="0">
                  <a:pos x="T10" y="T11"/>
                </a:cxn>
                <a:cxn ang="0">
                  <a:pos x="T12" y="T13"/>
                </a:cxn>
              </a:cxnLst>
              <a:rect l="0" t="0" r="r" b="b"/>
              <a:pathLst>
                <a:path w="262" h="196">
                  <a:moveTo>
                    <a:pt x="0" y="29"/>
                  </a:moveTo>
                  <a:lnTo>
                    <a:pt x="197" y="196"/>
                  </a:lnTo>
                  <a:lnTo>
                    <a:pt x="262" y="160"/>
                  </a:lnTo>
                  <a:lnTo>
                    <a:pt x="164" y="105"/>
                  </a:lnTo>
                  <a:lnTo>
                    <a:pt x="116" y="0"/>
                  </a:lnTo>
                  <a:lnTo>
                    <a:pt x="0" y="29"/>
                  </a:lnTo>
                  <a:lnTo>
                    <a:pt x="0" y="29"/>
                  </a:lnTo>
                  <a:close/>
                </a:path>
              </a:pathLst>
            </a:custGeom>
            <a:solidFill>
              <a:srgbClr val="BF66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57379" name="Freeform 35"/>
            <p:cNvSpPr>
              <a:spLocks/>
            </p:cNvSpPr>
            <p:nvPr/>
          </p:nvSpPr>
          <p:spPr bwMode="auto">
            <a:xfrm>
              <a:off x="3626" y="2051"/>
              <a:ext cx="311" cy="312"/>
            </a:xfrm>
            <a:custGeom>
              <a:avLst/>
              <a:gdLst>
                <a:gd name="T0" fmla="*/ 0 w 311"/>
                <a:gd name="T1" fmla="*/ 286 h 312"/>
                <a:gd name="T2" fmla="*/ 0 w 311"/>
                <a:gd name="T3" fmla="*/ 155 h 312"/>
                <a:gd name="T4" fmla="*/ 97 w 311"/>
                <a:gd name="T5" fmla="*/ 29 h 312"/>
                <a:gd name="T6" fmla="*/ 311 w 311"/>
                <a:gd name="T7" fmla="*/ 0 h 312"/>
                <a:gd name="T8" fmla="*/ 281 w 311"/>
                <a:gd name="T9" fmla="*/ 48 h 312"/>
                <a:gd name="T10" fmla="*/ 204 w 311"/>
                <a:gd name="T11" fmla="*/ 36 h 312"/>
                <a:gd name="T12" fmla="*/ 48 w 311"/>
                <a:gd name="T13" fmla="*/ 139 h 312"/>
                <a:gd name="T14" fmla="*/ 66 w 311"/>
                <a:gd name="T15" fmla="*/ 176 h 312"/>
                <a:gd name="T16" fmla="*/ 16 w 311"/>
                <a:gd name="T17" fmla="*/ 312 h 312"/>
                <a:gd name="T18" fmla="*/ 0 w 311"/>
                <a:gd name="T19" fmla="*/ 286 h 312"/>
                <a:gd name="T20" fmla="*/ 0 w 311"/>
                <a:gd name="T21" fmla="*/ 28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1" h="312">
                  <a:moveTo>
                    <a:pt x="0" y="286"/>
                  </a:moveTo>
                  <a:lnTo>
                    <a:pt x="0" y="155"/>
                  </a:lnTo>
                  <a:lnTo>
                    <a:pt x="97" y="29"/>
                  </a:lnTo>
                  <a:lnTo>
                    <a:pt x="311" y="0"/>
                  </a:lnTo>
                  <a:lnTo>
                    <a:pt x="281" y="48"/>
                  </a:lnTo>
                  <a:lnTo>
                    <a:pt x="204" y="36"/>
                  </a:lnTo>
                  <a:lnTo>
                    <a:pt x="48" y="139"/>
                  </a:lnTo>
                  <a:lnTo>
                    <a:pt x="66" y="176"/>
                  </a:lnTo>
                  <a:lnTo>
                    <a:pt x="16" y="312"/>
                  </a:lnTo>
                  <a:lnTo>
                    <a:pt x="0" y="286"/>
                  </a:lnTo>
                  <a:lnTo>
                    <a:pt x="0" y="286"/>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gr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a:xfrm>
            <a:off x="179388" y="1341438"/>
            <a:ext cx="8736012" cy="855662"/>
          </a:xfrm>
        </p:spPr>
        <p:txBody>
          <a:bodyPr/>
          <a:lstStyle/>
          <a:p>
            <a:r>
              <a:rPr lang="en-US" altLang="nl-NL" dirty="0"/>
              <a:t>Added value: project EVA</a:t>
            </a:r>
          </a:p>
        </p:txBody>
      </p:sp>
      <p:grpSp>
        <p:nvGrpSpPr>
          <p:cNvPr id="2" name="Groep 1"/>
          <p:cNvGrpSpPr/>
          <p:nvPr/>
        </p:nvGrpSpPr>
        <p:grpSpPr>
          <a:xfrm>
            <a:off x="4826474" y="2186908"/>
            <a:ext cx="3898106" cy="3761941"/>
            <a:chOff x="1331913" y="1598613"/>
            <a:chExt cx="5329237" cy="4508597"/>
          </a:xfrm>
        </p:grpSpPr>
        <p:sp>
          <p:nvSpPr>
            <p:cNvPr id="149508" name="Text Box 4"/>
            <p:cNvSpPr txBox="1">
              <a:spLocks noChangeArrowheads="1"/>
            </p:cNvSpPr>
            <p:nvPr/>
          </p:nvSpPr>
          <p:spPr bwMode="auto">
            <a:xfrm>
              <a:off x="5522913" y="1598613"/>
              <a:ext cx="1131887" cy="461079"/>
            </a:xfrm>
            <a:prstGeom prst="rect">
              <a:avLst/>
            </a:prstGeom>
            <a:solidFill>
              <a:srgbClr val="B2B2B2"/>
            </a:solidFill>
            <a:ln w="9525">
              <a:solidFill>
                <a:schemeClr val="bg2"/>
              </a:solidFill>
              <a:miter lim="800000"/>
              <a:headEnd/>
              <a:tailEnd/>
            </a:ln>
            <a:effectLst>
              <a:outerShdw dist="45791" dir="2021404" algn="ctr" rotWithShape="0">
                <a:schemeClr val="bg2"/>
              </a:outerShdw>
            </a:effectLst>
          </p:spPr>
          <p:txBody>
            <a:bodyPr>
              <a:spAutoFit/>
            </a:bodyPr>
            <a:lstStyle/>
            <a:p>
              <a:pPr algn="ctr">
                <a:spcBef>
                  <a:spcPct val="0"/>
                </a:spcBef>
                <a:buClrTx/>
                <a:buSzTx/>
                <a:buFontTx/>
                <a:buNone/>
              </a:pPr>
              <a:r>
                <a:rPr lang="en-US" altLang="nl-NL" sz="1000">
                  <a:effectLst/>
                  <a:latin typeface="Times New Roman" charset="0"/>
                </a:rPr>
                <a:t>Sales</a:t>
              </a:r>
            </a:p>
            <a:p>
              <a:pPr algn="ctr">
                <a:lnSpc>
                  <a:spcPct val="90000"/>
                </a:lnSpc>
                <a:spcBef>
                  <a:spcPct val="0"/>
                </a:spcBef>
                <a:buClrTx/>
                <a:buSzTx/>
                <a:buFontTx/>
                <a:buNone/>
              </a:pPr>
              <a:r>
                <a:rPr lang="en-US" altLang="nl-NL" sz="1000">
                  <a:effectLst/>
                  <a:latin typeface="Times New Roman" charset="0"/>
                </a:rPr>
                <a:t>Volume</a:t>
              </a:r>
            </a:p>
          </p:txBody>
        </p:sp>
        <p:sp>
          <p:nvSpPr>
            <p:cNvPr id="149509" name="Text Box 5"/>
            <p:cNvSpPr txBox="1">
              <a:spLocks noChangeArrowheads="1"/>
            </p:cNvSpPr>
            <p:nvPr/>
          </p:nvSpPr>
          <p:spPr bwMode="auto">
            <a:xfrm>
              <a:off x="5522913" y="3589337"/>
              <a:ext cx="1135062" cy="663954"/>
            </a:xfrm>
            <a:prstGeom prst="rect">
              <a:avLst/>
            </a:prstGeom>
            <a:solidFill>
              <a:srgbClr val="B2B2B2"/>
            </a:solidFill>
            <a:ln w="9525">
              <a:solidFill>
                <a:schemeClr val="bg2"/>
              </a:solidFill>
              <a:miter lim="800000"/>
              <a:headEnd/>
              <a:tailEnd/>
            </a:ln>
            <a:effectLst>
              <a:outerShdw dist="53882" dir="2700000" algn="ctr" rotWithShape="0">
                <a:schemeClr val="bg2"/>
              </a:outerShdw>
            </a:effectLst>
          </p:spPr>
          <p:txBody>
            <a:bodyPr>
              <a:spAutoFit/>
            </a:bodyPr>
            <a:lstStyle/>
            <a:p>
              <a:pPr algn="ctr">
                <a:spcBef>
                  <a:spcPct val="0"/>
                </a:spcBef>
                <a:buClrTx/>
                <a:buSzTx/>
                <a:buFontTx/>
                <a:buNone/>
              </a:pPr>
              <a:r>
                <a:rPr lang="en-US" altLang="nl-NL" sz="1000">
                  <a:effectLst/>
                  <a:latin typeface="Times New Roman" charset="0"/>
                </a:rPr>
                <a:t>Other/Admin</a:t>
              </a:r>
            </a:p>
            <a:p>
              <a:pPr algn="ctr">
                <a:spcBef>
                  <a:spcPct val="0"/>
                </a:spcBef>
                <a:buClrTx/>
                <a:buSzTx/>
                <a:buFontTx/>
                <a:buNone/>
              </a:pPr>
              <a:r>
                <a:rPr lang="en-US" altLang="nl-NL" sz="1000">
                  <a:effectLst/>
                  <a:latin typeface="Times New Roman" charset="0"/>
                </a:rPr>
                <a:t>Costs</a:t>
              </a:r>
            </a:p>
          </p:txBody>
        </p:sp>
        <p:sp>
          <p:nvSpPr>
            <p:cNvPr id="149510" name="Text Box 6"/>
            <p:cNvSpPr txBox="1">
              <a:spLocks noChangeArrowheads="1"/>
            </p:cNvSpPr>
            <p:nvPr/>
          </p:nvSpPr>
          <p:spPr bwMode="auto">
            <a:xfrm>
              <a:off x="5522913" y="2109788"/>
              <a:ext cx="1127125" cy="479522"/>
            </a:xfrm>
            <a:prstGeom prst="rect">
              <a:avLst/>
            </a:prstGeom>
            <a:solidFill>
              <a:srgbClr val="B2B2B2"/>
            </a:solidFill>
            <a:ln w="9525">
              <a:solidFill>
                <a:schemeClr val="bg2"/>
              </a:solidFill>
              <a:miter lim="800000"/>
              <a:headEnd/>
              <a:tailEnd/>
            </a:ln>
            <a:effectLst>
              <a:outerShdw dist="63500" dir="2212194" algn="ctr" rotWithShape="0">
                <a:schemeClr val="bg2"/>
              </a:outerShdw>
            </a:effectLst>
          </p:spPr>
          <p:txBody>
            <a:bodyPr>
              <a:spAutoFit/>
            </a:bodyPr>
            <a:lstStyle/>
            <a:p>
              <a:pPr algn="ctr">
                <a:spcBef>
                  <a:spcPct val="0"/>
                </a:spcBef>
                <a:buClrTx/>
                <a:buSzTx/>
                <a:buFontTx/>
                <a:buNone/>
              </a:pPr>
              <a:r>
                <a:rPr lang="en-US" altLang="nl-NL" sz="1000">
                  <a:effectLst/>
                  <a:latin typeface="Arial" charset="0"/>
                </a:rPr>
                <a:t>Sales</a:t>
              </a:r>
            </a:p>
            <a:p>
              <a:pPr algn="ctr">
                <a:spcBef>
                  <a:spcPct val="0"/>
                </a:spcBef>
                <a:buClrTx/>
                <a:buSzTx/>
                <a:buFontTx/>
                <a:buNone/>
              </a:pPr>
              <a:r>
                <a:rPr lang="en-US" altLang="nl-NL" sz="1000">
                  <a:effectLst/>
                  <a:latin typeface="Times New Roman" charset="0"/>
                </a:rPr>
                <a:t>Price</a:t>
              </a:r>
              <a:endParaRPr lang="en-US" altLang="nl-NL" sz="1000">
                <a:effectLst/>
                <a:latin typeface="Arial" charset="0"/>
              </a:endParaRPr>
            </a:p>
          </p:txBody>
        </p:sp>
        <p:sp>
          <p:nvSpPr>
            <p:cNvPr id="149511" name="Text Box 7"/>
            <p:cNvSpPr txBox="1">
              <a:spLocks noChangeArrowheads="1"/>
            </p:cNvSpPr>
            <p:nvPr/>
          </p:nvSpPr>
          <p:spPr bwMode="auto">
            <a:xfrm>
              <a:off x="5522913" y="2673350"/>
              <a:ext cx="1128712" cy="295090"/>
            </a:xfrm>
            <a:prstGeom prst="rect">
              <a:avLst/>
            </a:prstGeom>
            <a:solidFill>
              <a:srgbClr val="B2B2B2"/>
            </a:solidFill>
            <a:ln w="9525">
              <a:solidFill>
                <a:schemeClr val="bg2"/>
              </a:solidFill>
              <a:miter lim="800000"/>
              <a:headEnd/>
              <a:tailEnd/>
            </a:ln>
            <a:effectLst>
              <a:outerShdw dist="63500" dir="2212194" algn="ctr" rotWithShape="0">
                <a:schemeClr val="bg2"/>
              </a:outerShdw>
            </a:effectLst>
          </p:spPr>
          <p:txBody>
            <a:bodyPr>
              <a:spAutoFit/>
            </a:bodyPr>
            <a:lstStyle/>
            <a:p>
              <a:pPr algn="ctr">
                <a:spcBef>
                  <a:spcPct val="0"/>
                </a:spcBef>
                <a:buClrTx/>
                <a:buSzTx/>
                <a:buFontTx/>
                <a:buNone/>
              </a:pPr>
              <a:r>
                <a:rPr lang="en-US" altLang="nl-NL" sz="1000">
                  <a:effectLst/>
                  <a:latin typeface="Arial" charset="0"/>
                </a:rPr>
                <a:t>COGS</a:t>
              </a:r>
            </a:p>
          </p:txBody>
        </p:sp>
        <p:sp>
          <p:nvSpPr>
            <p:cNvPr id="149512" name="Text Box 8"/>
            <p:cNvSpPr txBox="1">
              <a:spLocks noChangeArrowheads="1"/>
            </p:cNvSpPr>
            <p:nvPr/>
          </p:nvSpPr>
          <p:spPr bwMode="auto">
            <a:xfrm>
              <a:off x="5522913" y="4394201"/>
              <a:ext cx="1106487" cy="479522"/>
            </a:xfrm>
            <a:prstGeom prst="rect">
              <a:avLst/>
            </a:prstGeom>
            <a:solidFill>
              <a:srgbClr val="B2B2B2"/>
            </a:solidFill>
            <a:ln w="9525">
              <a:solidFill>
                <a:schemeClr val="bg2"/>
              </a:solidFill>
              <a:miter lim="800000"/>
              <a:headEnd/>
              <a:tailEnd/>
            </a:ln>
            <a:effectLst>
              <a:outerShdw dist="53882" dir="2700000" algn="ctr" rotWithShape="0">
                <a:schemeClr val="bg2"/>
              </a:outerShdw>
            </a:effectLst>
          </p:spPr>
          <p:txBody>
            <a:bodyPr>
              <a:spAutoFit/>
            </a:bodyPr>
            <a:lstStyle/>
            <a:p>
              <a:pPr algn="ctr">
                <a:spcBef>
                  <a:spcPct val="0"/>
                </a:spcBef>
                <a:buClrTx/>
                <a:buSzTx/>
                <a:buFontTx/>
                <a:buNone/>
              </a:pPr>
              <a:r>
                <a:rPr lang="en-US" altLang="nl-NL" sz="1000">
                  <a:effectLst/>
                  <a:latin typeface="Arial" charset="0"/>
                </a:rPr>
                <a:t>Working</a:t>
              </a:r>
            </a:p>
            <a:p>
              <a:pPr algn="ctr">
                <a:spcBef>
                  <a:spcPct val="0"/>
                </a:spcBef>
                <a:buClrTx/>
                <a:buSzTx/>
                <a:buFontTx/>
                <a:buNone/>
              </a:pPr>
              <a:r>
                <a:rPr lang="en-US" altLang="nl-NL" sz="1000">
                  <a:effectLst/>
                  <a:latin typeface="Arial" charset="0"/>
                </a:rPr>
                <a:t>Capital</a:t>
              </a:r>
            </a:p>
          </p:txBody>
        </p:sp>
        <p:sp>
          <p:nvSpPr>
            <p:cNvPr id="149513" name="Text Box 9"/>
            <p:cNvSpPr txBox="1">
              <a:spLocks noChangeArrowheads="1"/>
            </p:cNvSpPr>
            <p:nvPr/>
          </p:nvSpPr>
          <p:spPr bwMode="auto">
            <a:xfrm>
              <a:off x="5522913" y="5037138"/>
              <a:ext cx="1112837" cy="479522"/>
            </a:xfrm>
            <a:prstGeom prst="rect">
              <a:avLst/>
            </a:prstGeom>
            <a:solidFill>
              <a:srgbClr val="B2B2B2"/>
            </a:solidFill>
            <a:ln w="9525">
              <a:solidFill>
                <a:schemeClr val="bg2"/>
              </a:solidFill>
              <a:miter lim="800000"/>
              <a:headEnd/>
              <a:tailEnd/>
            </a:ln>
            <a:effectLst>
              <a:outerShdw dist="53882" dir="2700000" algn="ctr" rotWithShape="0">
                <a:schemeClr val="bg2"/>
              </a:outerShdw>
            </a:effectLst>
          </p:spPr>
          <p:txBody>
            <a:bodyPr>
              <a:spAutoFit/>
            </a:bodyPr>
            <a:lstStyle/>
            <a:p>
              <a:pPr algn="ctr">
                <a:spcBef>
                  <a:spcPct val="0"/>
                </a:spcBef>
                <a:buClrTx/>
                <a:buSzTx/>
                <a:buFontTx/>
                <a:buNone/>
              </a:pPr>
              <a:r>
                <a:rPr lang="en-US" altLang="nl-NL" sz="1000">
                  <a:effectLst/>
                  <a:latin typeface="Arial" charset="0"/>
                </a:rPr>
                <a:t>Fixed</a:t>
              </a:r>
            </a:p>
            <a:p>
              <a:pPr algn="ctr">
                <a:spcBef>
                  <a:spcPct val="0"/>
                </a:spcBef>
                <a:buClrTx/>
                <a:buSzTx/>
                <a:buFontTx/>
                <a:buNone/>
              </a:pPr>
              <a:r>
                <a:rPr lang="en-US" altLang="nl-NL" sz="1000">
                  <a:effectLst/>
                  <a:latin typeface="Arial" charset="0"/>
                </a:rPr>
                <a:t>Assets</a:t>
              </a:r>
            </a:p>
          </p:txBody>
        </p:sp>
        <p:sp>
          <p:nvSpPr>
            <p:cNvPr id="149514" name="Line 10"/>
            <p:cNvSpPr>
              <a:spLocks noChangeShapeType="1"/>
            </p:cNvSpPr>
            <p:nvPr/>
          </p:nvSpPr>
          <p:spPr bwMode="auto">
            <a:xfrm flipH="1">
              <a:off x="5375275" y="1830388"/>
              <a:ext cx="141288"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sz="1800"/>
            </a:p>
          </p:txBody>
        </p:sp>
        <p:sp>
          <p:nvSpPr>
            <p:cNvPr id="149515" name="Line 11"/>
            <p:cNvSpPr>
              <a:spLocks noChangeShapeType="1"/>
            </p:cNvSpPr>
            <p:nvPr/>
          </p:nvSpPr>
          <p:spPr bwMode="auto">
            <a:xfrm flipH="1">
              <a:off x="5375275" y="2293938"/>
              <a:ext cx="141288"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sz="1800"/>
            </a:p>
          </p:txBody>
        </p:sp>
        <p:sp>
          <p:nvSpPr>
            <p:cNvPr id="149516" name="Line 12"/>
            <p:cNvSpPr>
              <a:spLocks noChangeShapeType="1"/>
            </p:cNvSpPr>
            <p:nvPr/>
          </p:nvSpPr>
          <p:spPr bwMode="auto">
            <a:xfrm flipH="1">
              <a:off x="5375275" y="2759075"/>
              <a:ext cx="141288"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sz="1800"/>
            </a:p>
          </p:txBody>
        </p:sp>
        <p:sp>
          <p:nvSpPr>
            <p:cNvPr id="149517" name="Line 13"/>
            <p:cNvSpPr>
              <a:spLocks noChangeShapeType="1"/>
            </p:cNvSpPr>
            <p:nvPr/>
          </p:nvSpPr>
          <p:spPr bwMode="auto">
            <a:xfrm flipH="1">
              <a:off x="5375275" y="3224213"/>
              <a:ext cx="141288"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sz="1800"/>
            </a:p>
          </p:txBody>
        </p:sp>
        <p:sp>
          <p:nvSpPr>
            <p:cNvPr id="149518" name="Line 14"/>
            <p:cNvSpPr>
              <a:spLocks noChangeShapeType="1"/>
            </p:cNvSpPr>
            <p:nvPr/>
          </p:nvSpPr>
          <p:spPr bwMode="auto">
            <a:xfrm flipH="1">
              <a:off x="5375275" y="3687763"/>
              <a:ext cx="141288"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sz="1800"/>
            </a:p>
          </p:txBody>
        </p:sp>
        <p:sp>
          <p:nvSpPr>
            <p:cNvPr id="149519" name="Line 15"/>
            <p:cNvSpPr>
              <a:spLocks noChangeShapeType="1"/>
            </p:cNvSpPr>
            <p:nvPr/>
          </p:nvSpPr>
          <p:spPr bwMode="auto">
            <a:xfrm flipH="1">
              <a:off x="5375275" y="4681538"/>
              <a:ext cx="141288" cy="1587"/>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sz="1800"/>
            </a:p>
          </p:txBody>
        </p:sp>
        <p:sp>
          <p:nvSpPr>
            <p:cNvPr id="149520" name="Line 16"/>
            <p:cNvSpPr>
              <a:spLocks noChangeShapeType="1"/>
            </p:cNvSpPr>
            <p:nvPr/>
          </p:nvSpPr>
          <p:spPr bwMode="auto">
            <a:xfrm flipH="1">
              <a:off x="5375275" y="5081588"/>
              <a:ext cx="141288"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sz="1800"/>
            </a:p>
          </p:txBody>
        </p:sp>
        <p:sp>
          <p:nvSpPr>
            <p:cNvPr id="149521" name="Line 17"/>
            <p:cNvSpPr>
              <a:spLocks noChangeShapeType="1"/>
            </p:cNvSpPr>
            <p:nvPr/>
          </p:nvSpPr>
          <p:spPr bwMode="auto">
            <a:xfrm flipH="1">
              <a:off x="5203825" y="5770563"/>
              <a:ext cx="401638"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sz="1800"/>
            </a:p>
          </p:txBody>
        </p:sp>
        <p:sp>
          <p:nvSpPr>
            <p:cNvPr id="149522" name="Line 18"/>
            <p:cNvSpPr>
              <a:spLocks noChangeShapeType="1"/>
            </p:cNvSpPr>
            <p:nvPr/>
          </p:nvSpPr>
          <p:spPr bwMode="auto">
            <a:xfrm>
              <a:off x="5375275" y="1830388"/>
              <a:ext cx="0" cy="46355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sz="1800"/>
            </a:p>
          </p:txBody>
        </p:sp>
        <p:sp>
          <p:nvSpPr>
            <p:cNvPr id="149523" name="Line 19"/>
            <p:cNvSpPr>
              <a:spLocks noChangeShapeType="1"/>
            </p:cNvSpPr>
            <p:nvPr/>
          </p:nvSpPr>
          <p:spPr bwMode="auto">
            <a:xfrm>
              <a:off x="5375275" y="2759075"/>
              <a:ext cx="0" cy="928688"/>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sz="1800"/>
            </a:p>
          </p:txBody>
        </p:sp>
        <p:sp>
          <p:nvSpPr>
            <p:cNvPr id="149524" name="Line 20"/>
            <p:cNvSpPr>
              <a:spLocks noChangeShapeType="1"/>
            </p:cNvSpPr>
            <p:nvPr/>
          </p:nvSpPr>
          <p:spPr bwMode="auto">
            <a:xfrm>
              <a:off x="5375275" y="4681538"/>
              <a:ext cx="0" cy="40005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sz="1800"/>
            </a:p>
          </p:txBody>
        </p:sp>
        <p:sp>
          <p:nvSpPr>
            <p:cNvPr id="149526" name="Line 22"/>
            <p:cNvSpPr>
              <a:spLocks noChangeShapeType="1"/>
            </p:cNvSpPr>
            <p:nvPr/>
          </p:nvSpPr>
          <p:spPr bwMode="auto">
            <a:xfrm flipH="1">
              <a:off x="5230813" y="2027238"/>
              <a:ext cx="144462" cy="3175"/>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sz="1800"/>
            </a:p>
          </p:txBody>
        </p:sp>
        <p:sp>
          <p:nvSpPr>
            <p:cNvPr id="149527" name="Line 23"/>
            <p:cNvSpPr>
              <a:spLocks noChangeShapeType="1"/>
            </p:cNvSpPr>
            <p:nvPr/>
          </p:nvSpPr>
          <p:spPr bwMode="auto">
            <a:xfrm flipH="1">
              <a:off x="5230813" y="3224213"/>
              <a:ext cx="144462"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sz="1800"/>
            </a:p>
          </p:txBody>
        </p:sp>
        <p:sp>
          <p:nvSpPr>
            <p:cNvPr id="149528" name="Line 24"/>
            <p:cNvSpPr>
              <a:spLocks noChangeShapeType="1"/>
            </p:cNvSpPr>
            <p:nvPr/>
          </p:nvSpPr>
          <p:spPr bwMode="auto">
            <a:xfrm flipH="1">
              <a:off x="5137150" y="4889500"/>
              <a:ext cx="239713" cy="3175"/>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sz="1800"/>
            </a:p>
          </p:txBody>
        </p:sp>
        <p:sp>
          <p:nvSpPr>
            <p:cNvPr id="149529" name="Line 25"/>
            <p:cNvSpPr>
              <a:spLocks noChangeShapeType="1"/>
            </p:cNvSpPr>
            <p:nvPr/>
          </p:nvSpPr>
          <p:spPr bwMode="auto">
            <a:xfrm flipH="1">
              <a:off x="4152900" y="2017713"/>
              <a:ext cx="139700" cy="3175"/>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sz="1800"/>
            </a:p>
          </p:txBody>
        </p:sp>
        <p:sp>
          <p:nvSpPr>
            <p:cNvPr id="149530" name="Line 26"/>
            <p:cNvSpPr>
              <a:spLocks noChangeShapeType="1"/>
            </p:cNvSpPr>
            <p:nvPr/>
          </p:nvSpPr>
          <p:spPr bwMode="auto">
            <a:xfrm flipH="1">
              <a:off x="4162425" y="3209925"/>
              <a:ext cx="13970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sz="1800"/>
            </a:p>
          </p:txBody>
        </p:sp>
        <p:sp>
          <p:nvSpPr>
            <p:cNvPr id="149531" name="Line 27"/>
            <p:cNvSpPr>
              <a:spLocks noChangeShapeType="1"/>
            </p:cNvSpPr>
            <p:nvPr/>
          </p:nvSpPr>
          <p:spPr bwMode="auto">
            <a:xfrm>
              <a:off x="4164013" y="2014538"/>
              <a:ext cx="0" cy="1196975"/>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sz="1800"/>
            </a:p>
          </p:txBody>
        </p:sp>
        <p:sp>
          <p:nvSpPr>
            <p:cNvPr id="149532" name="Line 28"/>
            <p:cNvSpPr>
              <a:spLocks noChangeShapeType="1"/>
            </p:cNvSpPr>
            <p:nvPr/>
          </p:nvSpPr>
          <p:spPr bwMode="auto">
            <a:xfrm flipH="1">
              <a:off x="3943350" y="2625725"/>
              <a:ext cx="225425" cy="3175"/>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sz="1800"/>
            </a:p>
          </p:txBody>
        </p:sp>
        <p:sp>
          <p:nvSpPr>
            <p:cNvPr id="149533" name="Line 29"/>
            <p:cNvSpPr>
              <a:spLocks noChangeShapeType="1"/>
            </p:cNvSpPr>
            <p:nvPr/>
          </p:nvSpPr>
          <p:spPr bwMode="auto">
            <a:xfrm flipH="1">
              <a:off x="2809875" y="2625725"/>
              <a:ext cx="173038" cy="3175"/>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sz="1800"/>
            </a:p>
          </p:txBody>
        </p:sp>
        <p:sp>
          <p:nvSpPr>
            <p:cNvPr id="149534" name="Line 30"/>
            <p:cNvSpPr>
              <a:spLocks noChangeShapeType="1"/>
            </p:cNvSpPr>
            <p:nvPr/>
          </p:nvSpPr>
          <p:spPr bwMode="auto">
            <a:xfrm>
              <a:off x="2809875" y="2625725"/>
              <a:ext cx="3175" cy="265430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sz="1800"/>
            </a:p>
          </p:txBody>
        </p:sp>
        <p:sp>
          <p:nvSpPr>
            <p:cNvPr id="149535" name="Line 31"/>
            <p:cNvSpPr>
              <a:spLocks noChangeShapeType="1"/>
            </p:cNvSpPr>
            <p:nvPr/>
          </p:nvSpPr>
          <p:spPr bwMode="auto">
            <a:xfrm>
              <a:off x="2533650" y="3990975"/>
              <a:ext cx="458788"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sz="1800"/>
            </a:p>
          </p:txBody>
        </p:sp>
        <p:sp>
          <p:nvSpPr>
            <p:cNvPr id="149536" name="Text Box 32"/>
            <p:cNvSpPr txBox="1">
              <a:spLocks noChangeArrowheads="1"/>
            </p:cNvSpPr>
            <p:nvPr/>
          </p:nvSpPr>
          <p:spPr bwMode="auto">
            <a:xfrm>
              <a:off x="2992438" y="2317750"/>
              <a:ext cx="955675" cy="638175"/>
            </a:xfrm>
            <a:prstGeom prst="rect">
              <a:avLst/>
            </a:prstGeom>
            <a:solidFill>
              <a:srgbClr val="B2B2B2"/>
            </a:solidFill>
            <a:ln w="9525">
              <a:solidFill>
                <a:schemeClr val="bg2"/>
              </a:solidFill>
              <a:miter lim="800000"/>
              <a:headEnd/>
              <a:tailEnd/>
            </a:ln>
            <a:effectLst>
              <a:outerShdw dist="35921" dir="2700000" algn="ctr" rotWithShape="0">
                <a:schemeClr val="bg2"/>
              </a:outerShdw>
            </a:effectLst>
          </p:spPr>
          <p:txBody>
            <a:bodyPr wrap="none" anchor="ctr"/>
            <a:lstStyle/>
            <a:p>
              <a:pPr algn="ctr">
                <a:spcBef>
                  <a:spcPct val="0"/>
                </a:spcBef>
                <a:buClrTx/>
                <a:buSzTx/>
                <a:buFontTx/>
                <a:buNone/>
              </a:pPr>
              <a:r>
                <a:rPr lang="en-US" altLang="nl-NL" sz="1050">
                  <a:effectLst/>
                  <a:latin typeface="Arial" charset="0"/>
                </a:rPr>
                <a:t>Increase</a:t>
              </a:r>
            </a:p>
            <a:p>
              <a:pPr algn="ctr">
                <a:spcBef>
                  <a:spcPct val="0"/>
                </a:spcBef>
                <a:buClrTx/>
                <a:buSzTx/>
                <a:buFontTx/>
                <a:buNone/>
              </a:pPr>
              <a:r>
                <a:rPr lang="en-US" altLang="nl-NL" sz="1050">
                  <a:effectLst/>
                  <a:latin typeface="Arial" charset="0"/>
                </a:rPr>
                <a:t>Cash </a:t>
              </a:r>
            </a:p>
            <a:p>
              <a:pPr algn="ctr">
                <a:spcBef>
                  <a:spcPct val="0"/>
                </a:spcBef>
                <a:buClrTx/>
                <a:buSzTx/>
                <a:buFontTx/>
                <a:buNone/>
              </a:pPr>
              <a:r>
                <a:rPr lang="en-US" altLang="nl-NL" sz="1050">
                  <a:effectLst/>
                  <a:latin typeface="Arial" charset="0"/>
                </a:rPr>
                <a:t>Flow</a:t>
              </a:r>
            </a:p>
          </p:txBody>
        </p:sp>
        <p:sp>
          <p:nvSpPr>
            <p:cNvPr id="149537" name="Text Box 33"/>
            <p:cNvSpPr txBox="1">
              <a:spLocks noChangeArrowheads="1"/>
            </p:cNvSpPr>
            <p:nvPr/>
          </p:nvSpPr>
          <p:spPr bwMode="auto">
            <a:xfrm>
              <a:off x="2992438" y="3609975"/>
              <a:ext cx="993775" cy="691618"/>
            </a:xfrm>
            <a:prstGeom prst="rect">
              <a:avLst/>
            </a:prstGeom>
            <a:solidFill>
              <a:srgbClr val="B2B2B2"/>
            </a:solidFill>
            <a:ln w="9525">
              <a:solidFill>
                <a:schemeClr val="bg2"/>
              </a:solidFill>
              <a:miter lim="800000"/>
              <a:headEnd/>
              <a:tailEnd/>
            </a:ln>
            <a:effectLst>
              <a:outerShdw dist="53882" dir="2700000" algn="ctr" rotWithShape="0">
                <a:schemeClr val="bg2"/>
              </a:outerShdw>
            </a:effectLst>
          </p:spPr>
          <p:txBody>
            <a:bodyPr>
              <a:spAutoFit/>
            </a:bodyPr>
            <a:lstStyle/>
            <a:p>
              <a:pPr algn="ctr">
                <a:spcBef>
                  <a:spcPct val="0"/>
                </a:spcBef>
                <a:buClrTx/>
                <a:buSzTx/>
                <a:buFontTx/>
                <a:buNone/>
              </a:pPr>
              <a:r>
                <a:rPr lang="en-US" altLang="nl-NL" sz="1050">
                  <a:effectLst/>
                  <a:latin typeface="Arial" charset="0"/>
                </a:rPr>
                <a:t>Minimize</a:t>
              </a:r>
            </a:p>
            <a:p>
              <a:pPr algn="ctr">
                <a:spcBef>
                  <a:spcPct val="0"/>
                </a:spcBef>
                <a:buClrTx/>
                <a:buSzTx/>
                <a:buFontTx/>
                <a:buNone/>
              </a:pPr>
              <a:r>
                <a:rPr lang="en-US" altLang="nl-NL" sz="1050">
                  <a:effectLst/>
                  <a:latin typeface="Arial" charset="0"/>
                </a:rPr>
                <a:t>Cash</a:t>
              </a:r>
            </a:p>
            <a:p>
              <a:pPr algn="ctr">
                <a:spcBef>
                  <a:spcPct val="0"/>
                </a:spcBef>
                <a:buClrTx/>
                <a:buSzTx/>
                <a:buFontTx/>
                <a:buNone/>
              </a:pPr>
              <a:r>
                <a:rPr lang="en-US" altLang="nl-NL" sz="1050">
                  <a:effectLst/>
                  <a:latin typeface="Arial" charset="0"/>
                </a:rPr>
                <a:t>Taxes</a:t>
              </a:r>
            </a:p>
          </p:txBody>
        </p:sp>
        <p:sp>
          <p:nvSpPr>
            <p:cNvPr id="149539" name="Line 35"/>
            <p:cNvSpPr>
              <a:spLocks noChangeShapeType="1"/>
            </p:cNvSpPr>
            <p:nvPr/>
          </p:nvSpPr>
          <p:spPr bwMode="auto">
            <a:xfrm flipH="1">
              <a:off x="2809875" y="5280025"/>
              <a:ext cx="187325" cy="1588"/>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sz="1800"/>
            </a:p>
          </p:txBody>
        </p:sp>
        <p:sp>
          <p:nvSpPr>
            <p:cNvPr id="149541" name="Line 37"/>
            <p:cNvSpPr>
              <a:spLocks noChangeShapeType="1"/>
            </p:cNvSpPr>
            <p:nvPr/>
          </p:nvSpPr>
          <p:spPr bwMode="auto">
            <a:xfrm flipH="1">
              <a:off x="4122738" y="4887913"/>
              <a:ext cx="206375" cy="3175"/>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sz="1800"/>
            </a:p>
          </p:txBody>
        </p:sp>
        <p:sp>
          <p:nvSpPr>
            <p:cNvPr id="149542" name="Line 38"/>
            <p:cNvSpPr>
              <a:spLocks noChangeShapeType="1"/>
            </p:cNvSpPr>
            <p:nvPr/>
          </p:nvSpPr>
          <p:spPr bwMode="auto">
            <a:xfrm flipH="1">
              <a:off x="4117975" y="5722938"/>
              <a:ext cx="219075" cy="3175"/>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sz="1800"/>
            </a:p>
          </p:txBody>
        </p:sp>
        <p:sp>
          <p:nvSpPr>
            <p:cNvPr id="149543" name="Line 39"/>
            <p:cNvSpPr>
              <a:spLocks noChangeShapeType="1"/>
            </p:cNvSpPr>
            <p:nvPr/>
          </p:nvSpPr>
          <p:spPr bwMode="auto">
            <a:xfrm>
              <a:off x="4125913" y="4891088"/>
              <a:ext cx="0" cy="833437"/>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sz="1800"/>
            </a:p>
          </p:txBody>
        </p:sp>
        <p:sp>
          <p:nvSpPr>
            <p:cNvPr id="149544" name="Line 40"/>
            <p:cNvSpPr>
              <a:spLocks noChangeShapeType="1"/>
            </p:cNvSpPr>
            <p:nvPr/>
          </p:nvSpPr>
          <p:spPr bwMode="auto">
            <a:xfrm flipH="1">
              <a:off x="3924300" y="5407025"/>
              <a:ext cx="188913" cy="1588"/>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sz="1800"/>
            </a:p>
          </p:txBody>
        </p:sp>
        <p:sp>
          <p:nvSpPr>
            <p:cNvPr id="149545" name="Text Box 41"/>
            <p:cNvSpPr txBox="1">
              <a:spLocks noChangeArrowheads="1"/>
            </p:cNvSpPr>
            <p:nvPr/>
          </p:nvSpPr>
          <p:spPr bwMode="auto">
            <a:xfrm>
              <a:off x="4252913" y="5435600"/>
              <a:ext cx="984250" cy="663954"/>
            </a:xfrm>
            <a:prstGeom prst="rect">
              <a:avLst/>
            </a:prstGeom>
            <a:solidFill>
              <a:srgbClr val="B2B2B2"/>
            </a:solidFill>
            <a:ln w="9525">
              <a:solidFill>
                <a:schemeClr val="bg2"/>
              </a:solidFill>
              <a:miter lim="800000"/>
              <a:headEnd/>
              <a:tailEnd/>
            </a:ln>
            <a:effectLst>
              <a:outerShdw dist="53882" dir="2700000" algn="ctr" rotWithShape="0">
                <a:schemeClr val="bg2"/>
              </a:outerShdw>
            </a:effectLst>
          </p:spPr>
          <p:txBody>
            <a:bodyPr>
              <a:spAutoFit/>
            </a:bodyPr>
            <a:lstStyle/>
            <a:p>
              <a:pPr algn="ctr">
                <a:spcBef>
                  <a:spcPct val="0"/>
                </a:spcBef>
                <a:buClrTx/>
                <a:buSzTx/>
                <a:buFontTx/>
                <a:buNone/>
              </a:pPr>
              <a:r>
                <a:rPr lang="en-US" altLang="nl-NL" sz="1000">
                  <a:effectLst/>
                  <a:latin typeface="Arial" charset="0"/>
                </a:rPr>
                <a:t>Reduce</a:t>
              </a:r>
            </a:p>
            <a:p>
              <a:pPr algn="ctr">
                <a:spcBef>
                  <a:spcPct val="0"/>
                </a:spcBef>
                <a:buClrTx/>
                <a:buSzTx/>
                <a:buFontTx/>
                <a:buNone/>
              </a:pPr>
              <a:r>
                <a:rPr lang="en-US" altLang="nl-NL" sz="1000">
                  <a:effectLst/>
                  <a:latin typeface="Arial" charset="0"/>
                </a:rPr>
                <a:t>Cost of</a:t>
              </a:r>
            </a:p>
            <a:p>
              <a:pPr algn="ctr">
                <a:spcBef>
                  <a:spcPct val="0"/>
                </a:spcBef>
                <a:buClrTx/>
                <a:buSzTx/>
                <a:buFontTx/>
                <a:buNone/>
              </a:pPr>
              <a:r>
                <a:rPr lang="en-US" altLang="nl-NL" sz="1000">
                  <a:effectLst/>
                  <a:latin typeface="Arial" charset="0"/>
                </a:rPr>
                <a:t>Capital</a:t>
              </a:r>
            </a:p>
          </p:txBody>
        </p:sp>
        <p:sp>
          <p:nvSpPr>
            <p:cNvPr id="149546" name="Text Box 42"/>
            <p:cNvSpPr txBox="1">
              <a:spLocks noChangeArrowheads="1"/>
            </p:cNvSpPr>
            <p:nvPr/>
          </p:nvSpPr>
          <p:spPr bwMode="auto">
            <a:xfrm>
              <a:off x="5522913" y="3051175"/>
              <a:ext cx="1138237" cy="479522"/>
            </a:xfrm>
            <a:prstGeom prst="rect">
              <a:avLst/>
            </a:prstGeom>
            <a:solidFill>
              <a:srgbClr val="B2B2B2"/>
            </a:solidFill>
            <a:ln w="9525">
              <a:solidFill>
                <a:schemeClr val="bg2"/>
              </a:solidFill>
              <a:miter lim="800000"/>
              <a:headEnd/>
              <a:tailEnd/>
            </a:ln>
            <a:effectLst>
              <a:outerShdw dist="71842" dir="2700000" algn="ctr" rotWithShape="0">
                <a:schemeClr val="bg2"/>
              </a:outerShdw>
            </a:effectLst>
          </p:spPr>
          <p:txBody>
            <a:bodyPr>
              <a:spAutoFit/>
            </a:bodyPr>
            <a:lstStyle/>
            <a:p>
              <a:pPr algn="ctr">
                <a:spcBef>
                  <a:spcPct val="0"/>
                </a:spcBef>
                <a:buClrTx/>
                <a:buSzTx/>
                <a:buFontTx/>
                <a:buNone/>
              </a:pPr>
              <a:r>
                <a:rPr lang="en-US" altLang="nl-NL" sz="1000">
                  <a:effectLst/>
                  <a:latin typeface="Arial" charset="0"/>
                </a:rPr>
                <a:t>Selling</a:t>
              </a:r>
            </a:p>
            <a:p>
              <a:pPr algn="ctr">
                <a:spcBef>
                  <a:spcPct val="0"/>
                </a:spcBef>
                <a:buClrTx/>
                <a:buSzTx/>
                <a:buFontTx/>
                <a:buNone/>
              </a:pPr>
              <a:r>
                <a:rPr lang="en-US" altLang="nl-NL" sz="1000">
                  <a:effectLst/>
                  <a:latin typeface="Arial" charset="0"/>
                </a:rPr>
                <a:t>expense</a:t>
              </a:r>
            </a:p>
          </p:txBody>
        </p:sp>
        <p:sp>
          <p:nvSpPr>
            <p:cNvPr id="149547" name="Text Box 43"/>
            <p:cNvSpPr txBox="1">
              <a:spLocks noChangeArrowheads="1"/>
            </p:cNvSpPr>
            <p:nvPr/>
          </p:nvSpPr>
          <p:spPr bwMode="auto">
            <a:xfrm>
              <a:off x="1331913" y="3575050"/>
              <a:ext cx="1235075" cy="811213"/>
            </a:xfrm>
            <a:prstGeom prst="rect">
              <a:avLst/>
            </a:prstGeom>
            <a:solidFill>
              <a:srgbClr val="B2B2B2"/>
            </a:solidFill>
            <a:ln w="9525">
              <a:solidFill>
                <a:schemeClr val="bg2"/>
              </a:solidFill>
              <a:miter lim="800000"/>
              <a:headEnd/>
              <a:tailEnd/>
            </a:ln>
            <a:effectLst>
              <a:outerShdw dist="35921" dir="2700000" algn="ctr" rotWithShape="0">
                <a:schemeClr val="bg2"/>
              </a:outerShdw>
            </a:effectLst>
          </p:spPr>
          <p:txBody>
            <a:bodyPr wrap="none" anchor="ctr"/>
            <a:lstStyle/>
            <a:p>
              <a:pPr algn="ctr">
                <a:spcBef>
                  <a:spcPct val="0"/>
                </a:spcBef>
                <a:buClrTx/>
                <a:buSzTx/>
                <a:buFontTx/>
                <a:buNone/>
              </a:pPr>
              <a:r>
                <a:rPr lang="en-US" altLang="nl-NL" sz="1100">
                  <a:effectLst/>
                  <a:latin typeface="Arial" charset="0"/>
                </a:rPr>
                <a:t>Increase</a:t>
              </a:r>
            </a:p>
            <a:p>
              <a:pPr algn="ctr">
                <a:spcBef>
                  <a:spcPct val="0"/>
                </a:spcBef>
                <a:buClrTx/>
                <a:buSzTx/>
                <a:buFontTx/>
                <a:buNone/>
              </a:pPr>
              <a:r>
                <a:rPr lang="en-US" altLang="nl-NL" sz="1100">
                  <a:effectLst/>
                  <a:latin typeface="Arial" charset="0"/>
                </a:rPr>
                <a:t>Economic</a:t>
              </a:r>
            </a:p>
            <a:p>
              <a:pPr algn="ctr">
                <a:spcBef>
                  <a:spcPct val="0"/>
                </a:spcBef>
                <a:buClrTx/>
                <a:buSzTx/>
                <a:buFontTx/>
                <a:buNone/>
              </a:pPr>
              <a:r>
                <a:rPr lang="en-US" altLang="nl-NL" sz="1100">
                  <a:effectLst/>
                  <a:latin typeface="Arial" charset="0"/>
                </a:rPr>
                <a:t>Value</a:t>
              </a:r>
            </a:p>
          </p:txBody>
        </p:sp>
        <p:sp>
          <p:nvSpPr>
            <p:cNvPr id="149548" name="Text Box 44"/>
            <p:cNvSpPr txBox="1">
              <a:spLocks noChangeArrowheads="1"/>
            </p:cNvSpPr>
            <p:nvPr/>
          </p:nvSpPr>
          <p:spPr bwMode="auto">
            <a:xfrm>
              <a:off x="5522913" y="5627688"/>
              <a:ext cx="1116011" cy="479522"/>
            </a:xfrm>
            <a:prstGeom prst="rect">
              <a:avLst/>
            </a:prstGeom>
            <a:solidFill>
              <a:srgbClr val="B2B2B2"/>
            </a:solidFill>
            <a:ln w="9525">
              <a:solidFill>
                <a:schemeClr val="bg2"/>
              </a:solidFill>
              <a:miter lim="800000"/>
              <a:headEnd/>
              <a:tailEnd/>
            </a:ln>
            <a:effectLst>
              <a:outerShdw dist="53882" dir="2700000" algn="ctr" rotWithShape="0">
                <a:schemeClr val="bg2"/>
              </a:outerShdw>
            </a:effectLst>
          </p:spPr>
          <p:txBody>
            <a:bodyPr>
              <a:spAutoFit/>
            </a:bodyPr>
            <a:lstStyle/>
            <a:p>
              <a:pPr algn="ctr">
                <a:spcBef>
                  <a:spcPct val="0"/>
                </a:spcBef>
                <a:buClrTx/>
                <a:buSzTx/>
                <a:buFontTx/>
                <a:buNone/>
              </a:pPr>
              <a:r>
                <a:rPr lang="en-US" altLang="nl-NL" sz="1000">
                  <a:effectLst/>
                  <a:latin typeface="Arial" charset="0"/>
                </a:rPr>
                <a:t>Capital</a:t>
              </a:r>
            </a:p>
            <a:p>
              <a:pPr algn="ctr">
                <a:spcBef>
                  <a:spcPct val="0"/>
                </a:spcBef>
                <a:buClrTx/>
                <a:buSzTx/>
                <a:buFontTx/>
                <a:buNone/>
              </a:pPr>
              <a:r>
                <a:rPr lang="en-US" altLang="nl-NL" sz="1000">
                  <a:effectLst/>
                  <a:latin typeface="Arial" charset="0"/>
                </a:rPr>
                <a:t>Structure</a:t>
              </a:r>
            </a:p>
          </p:txBody>
        </p:sp>
        <p:sp>
          <p:nvSpPr>
            <p:cNvPr id="149549" name="Text Box 45"/>
            <p:cNvSpPr txBox="1">
              <a:spLocks noChangeArrowheads="1"/>
            </p:cNvSpPr>
            <p:nvPr/>
          </p:nvSpPr>
          <p:spPr bwMode="auto">
            <a:xfrm>
              <a:off x="4240212" y="4557714"/>
              <a:ext cx="984250" cy="663953"/>
            </a:xfrm>
            <a:prstGeom prst="rect">
              <a:avLst/>
            </a:prstGeom>
            <a:solidFill>
              <a:srgbClr val="B2B2B2"/>
            </a:solidFill>
            <a:ln w="9525">
              <a:solidFill>
                <a:schemeClr val="bg2"/>
              </a:solidFill>
              <a:miter lim="800000"/>
              <a:headEnd/>
              <a:tailEnd/>
            </a:ln>
            <a:effectLst>
              <a:outerShdw dist="53882" dir="2700000" algn="ctr" rotWithShape="0">
                <a:schemeClr val="bg2"/>
              </a:outerShdw>
            </a:effectLst>
          </p:spPr>
          <p:txBody>
            <a:bodyPr>
              <a:spAutoFit/>
            </a:bodyPr>
            <a:lstStyle/>
            <a:p>
              <a:pPr algn="ctr">
                <a:spcBef>
                  <a:spcPct val="0"/>
                </a:spcBef>
                <a:buClrTx/>
                <a:buSzTx/>
                <a:buFontTx/>
                <a:buNone/>
              </a:pPr>
              <a:r>
                <a:rPr lang="en-US" altLang="nl-NL" sz="1000">
                  <a:effectLst/>
                  <a:latin typeface="Arial" charset="0"/>
                </a:rPr>
                <a:t>Reduce</a:t>
              </a:r>
            </a:p>
            <a:p>
              <a:pPr algn="ctr">
                <a:spcBef>
                  <a:spcPct val="0"/>
                </a:spcBef>
                <a:buClrTx/>
                <a:buSzTx/>
                <a:buFontTx/>
                <a:buNone/>
              </a:pPr>
              <a:r>
                <a:rPr lang="en-US" altLang="nl-NL" sz="1000">
                  <a:effectLst/>
                  <a:latin typeface="Arial" charset="0"/>
                </a:rPr>
                <a:t>Capital</a:t>
              </a:r>
            </a:p>
            <a:p>
              <a:pPr algn="ctr">
                <a:spcBef>
                  <a:spcPct val="0"/>
                </a:spcBef>
                <a:buClrTx/>
                <a:buSzTx/>
                <a:buFontTx/>
                <a:buNone/>
              </a:pPr>
              <a:r>
                <a:rPr lang="en-US" altLang="nl-NL" sz="1000">
                  <a:effectLst/>
                  <a:latin typeface="Arial" charset="0"/>
                </a:rPr>
                <a:t>Used</a:t>
              </a:r>
            </a:p>
          </p:txBody>
        </p:sp>
        <p:sp>
          <p:nvSpPr>
            <p:cNvPr id="149538" name="Text Box 34"/>
            <p:cNvSpPr txBox="1">
              <a:spLocks noChangeArrowheads="1"/>
            </p:cNvSpPr>
            <p:nvPr/>
          </p:nvSpPr>
          <p:spPr bwMode="auto">
            <a:xfrm>
              <a:off x="2992438" y="4997450"/>
              <a:ext cx="985837" cy="691618"/>
            </a:xfrm>
            <a:prstGeom prst="rect">
              <a:avLst/>
            </a:prstGeom>
            <a:solidFill>
              <a:srgbClr val="B2B2B2"/>
            </a:solidFill>
            <a:ln w="9525">
              <a:solidFill>
                <a:schemeClr val="bg2"/>
              </a:solidFill>
              <a:miter lim="800000"/>
              <a:headEnd/>
              <a:tailEnd/>
            </a:ln>
            <a:effectLst>
              <a:outerShdw dist="53882" dir="2700000" algn="ctr" rotWithShape="0">
                <a:schemeClr val="bg2"/>
              </a:outerShdw>
            </a:effectLst>
          </p:spPr>
          <p:txBody>
            <a:bodyPr>
              <a:spAutoFit/>
            </a:bodyPr>
            <a:lstStyle/>
            <a:p>
              <a:pPr algn="ctr">
                <a:spcBef>
                  <a:spcPct val="0"/>
                </a:spcBef>
                <a:buClrTx/>
                <a:buSzTx/>
                <a:buFontTx/>
                <a:buNone/>
              </a:pPr>
              <a:r>
                <a:rPr lang="en-US" altLang="nl-NL" sz="1050">
                  <a:effectLst/>
                  <a:latin typeface="Arial" charset="0"/>
                </a:rPr>
                <a:t>Reduce</a:t>
              </a:r>
            </a:p>
            <a:p>
              <a:pPr algn="ctr">
                <a:spcBef>
                  <a:spcPct val="0"/>
                </a:spcBef>
                <a:buClrTx/>
                <a:buSzTx/>
                <a:buFontTx/>
                <a:buNone/>
              </a:pPr>
              <a:r>
                <a:rPr lang="en-US" altLang="nl-NL" sz="1050">
                  <a:effectLst/>
                  <a:latin typeface="Arial" charset="0"/>
                </a:rPr>
                <a:t>Capital</a:t>
              </a:r>
            </a:p>
            <a:p>
              <a:pPr algn="ctr">
                <a:spcBef>
                  <a:spcPct val="0"/>
                </a:spcBef>
                <a:buClrTx/>
                <a:buSzTx/>
                <a:buFontTx/>
                <a:buNone/>
              </a:pPr>
              <a:r>
                <a:rPr lang="en-US" altLang="nl-NL" sz="1050">
                  <a:effectLst/>
                  <a:latin typeface="Arial" charset="0"/>
                </a:rPr>
                <a:t>Charge</a:t>
              </a:r>
            </a:p>
          </p:txBody>
        </p:sp>
        <p:sp>
          <p:nvSpPr>
            <p:cNvPr id="149525" name="Text Box 21"/>
            <p:cNvSpPr txBox="1">
              <a:spLocks noChangeArrowheads="1"/>
            </p:cNvSpPr>
            <p:nvPr/>
          </p:nvSpPr>
          <p:spPr bwMode="auto">
            <a:xfrm>
              <a:off x="4240213" y="1766888"/>
              <a:ext cx="954087" cy="534987"/>
            </a:xfrm>
            <a:prstGeom prst="rect">
              <a:avLst/>
            </a:prstGeom>
            <a:solidFill>
              <a:srgbClr val="B2B2B2"/>
            </a:solidFill>
            <a:ln w="9525">
              <a:solidFill>
                <a:schemeClr val="bg2"/>
              </a:solidFill>
              <a:miter lim="800000"/>
              <a:headEnd/>
              <a:tailEnd/>
            </a:ln>
            <a:effectLst>
              <a:outerShdw dist="35921" dir="2700000" algn="ctr" rotWithShape="0">
                <a:schemeClr val="bg2"/>
              </a:outerShdw>
            </a:effectLst>
          </p:spPr>
          <p:txBody>
            <a:bodyPr wrap="none" anchor="ctr"/>
            <a:lstStyle/>
            <a:p>
              <a:pPr algn="ctr">
                <a:spcBef>
                  <a:spcPct val="0"/>
                </a:spcBef>
                <a:buClrTx/>
                <a:buSzTx/>
                <a:buFontTx/>
                <a:buNone/>
              </a:pPr>
              <a:r>
                <a:rPr lang="en-US" altLang="nl-NL" sz="1000">
                  <a:effectLst/>
                  <a:latin typeface="Arial" charset="0"/>
                </a:rPr>
                <a:t>Increase</a:t>
              </a:r>
            </a:p>
            <a:p>
              <a:pPr algn="ctr">
                <a:spcBef>
                  <a:spcPct val="0"/>
                </a:spcBef>
                <a:buClrTx/>
                <a:buSzTx/>
                <a:buFontTx/>
                <a:buNone/>
              </a:pPr>
              <a:r>
                <a:rPr lang="en-US" altLang="nl-NL" sz="1000">
                  <a:effectLst/>
                  <a:latin typeface="Arial" charset="0"/>
                </a:rPr>
                <a:t>Revenue</a:t>
              </a:r>
            </a:p>
          </p:txBody>
        </p:sp>
        <p:sp>
          <p:nvSpPr>
            <p:cNvPr id="149540" name="Text Box 36"/>
            <p:cNvSpPr txBox="1">
              <a:spLocks noChangeArrowheads="1"/>
            </p:cNvSpPr>
            <p:nvPr/>
          </p:nvSpPr>
          <p:spPr bwMode="auto">
            <a:xfrm>
              <a:off x="4278313" y="2924175"/>
              <a:ext cx="954087" cy="573088"/>
            </a:xfrm>
            <a:prstGeom prst="rect">
              <a:avLst/>
            </a:prstGeom>
            <a:solidFill>
              <a:srgbClr val="B2B2B2"/>
            </a:solidFill>
            <a:ln w="9525">
              <a:solidFill>
                <a:schemeClr val="bg2"/>
              </a:solidFill>
              <a:miter lim="800000"/>
              <a:headEnd/>
              <a:tailEnd/>
            </a:ln>
            <a:effectLst>
              <a:outerShdw dist="35921" dir="2700000" algn="ctr" rotWithShape="0">
                <a:schemeClr val="bg2"/>
              </a:outerShdw>
            </a:effectLst>
          </p:spPr>
          <p:txBody>
            <a:bodyPr wrap="none" anchor="ctr"/>
            <a:lstStyle/>
            <a:p>
              <a:pPr algn="ctr">
                <a:spcBef>
                  <a:spcPct val="0"/>
                </a:spcBef>
                <a:buClrTx/>
                <a:buSzTx/>
                <a:buFontTx/>
                <a:buNone/>
              </a:pPr>
              <a:r>
                <a:rPr lang="en-US" altLang="nl-NL" sz="1000">
                  <a:effectLst/>
                  <a:latin typeface="Arial" charset="0"/>
                </a:rPr>
                <a:t> Reduce </a:t>
              </a:r>
            </a:p>
            <a:p>
              <a:pPr algn="ctr">
                <a:spcBef>
                  <a:spcPct val="0"/>
                </a:spcBef>
                <a:buClrTx/>
                <a:buSzTx/>
                <a:buFontTx/>
                <a:buNone/>
              </a:pPr>
              <a:r>
                <a:rPr lang="en-US" altLang="nl-NL" sz="1000">
                  <a:effectLst/>
                  <a:latin typeface="Arial" charset="0"/>
                </a:rPr>
                <a:t>   Cost   </a:t>
              </a:r>
            </a:p>
          </p:txBody>
        </p:sp>
      </p:gr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r>
              <a:rPr lang="en-US" altLang="nl-NL"/>
              <a:t>FLOW</a:t>
            </a:r>
          </a:p>
        </p:txBody>
      </p:sp>
      <p:sp>
        <p:nvSpPr>
          <p:cNvPr id="175107" name="Rectangle 3"/>
          <p:cNvSpPr>
            <a:spLocks noGrp="1" noChangeArrowheads="1"/>
          </p:cNvSpPr>
          <p:nvPr>
            <p:ph type="body" idx="1"/>
          </p:nvPr>
        </p:nvSpPr>
        <p:spPr/>
        <p:txBody>
          <a:bodyPr/>
          <a:lstStyle/>
          <a:p>
            <a:r>
              <a:rPr lang="en-US" altLang="nl-NL" dirty="0"/>
              <a:t>Bottleneck </a:t>
            </a:r>
            <a:r>
              <a:rPr lang="en-US" altLang="nl-NL" dirty="0" err="1"/>
              <a:t>bepaalt</a:t>
            </a:r>
            <a:r>
              <a:rPr lang="en-US" altLang="nl-NL" dirty="0"/>
              <a:t> </a:t>
            </a:r>
            <a:r>
              <a:rPr lang="en-US" altLang="nl-NL" dirty="0" smtClean="0"/>
              <a:t>throughput</a:t>
            </a:r>
            <a:endParaRPr lang="en-US" altLang="nl-NL" dirty="0"/>
          </a:p>
        </p:txBody>
      </p:sp>
      <p:grpSp>
        <p:nvGrpSpPr>
          <p:cNvPr id="2" name="Groep 1"/>
          <p:cNvGrpSpPr/>
          <p:nvPr/>
        </p:nvGrpSpPr>
        <p:grpSpPr>
          <a:xfrm>
            <a:off x="3810000" y="4076700"/>
            <a:ext cx="4800600" cy="1993900"/>
            <a:chOff x="901700" y="2755900"/>
            <a:chExt cx="4800600" cy="1993900"/>
          </a:xfrm>
        </p:grpSpPr>
        <p:sp>
          <p:nvSpPr>
            <p:cNvPr id="175108" name="Rectangle 4"/>
            <p:cNvSpPr>
              <a:spLocks noChangeArrowheads="1"/>
            </p:cNvSpPr>
            <p:nvPr/>
          </p:nvSpPr>
          <p:spPr bwMode="auto">
            <a:xfrm>
              <a:off x="1308100" y="2755900"/>
              <a:ext cx="711200" cy="1993900"/>
            </a:xfrm>
            <a:prstGeom prst="rect">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endParaRPr lang="nl-NL"/>
            </a:p>
          </p:txBody>
        </p:sp>
        <p:sp>
          <p:nvSpPr>
            <p:cNvPr id="175109" name="Rectangle 5"/>
            <p:cNvSpPr>
              <a:spLocks noChangeArrowheads="1"/>
            </p:cNvSpPr>
            <p:nvPr/>
          </p:nvSpPr>
          <p:spPr bwMode="auto">
            <a:xfrm>
              <a:off x="2235200" y="2755900"/>
              <a:ext cx="711200" cy="1993900"/>
            </a:xfrm>
            <a:prstGeom prst="rect">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endParaRPr lang="nl-NL"/>
            </a:p>
          </p:txBody>
        </p:sp>
        <p:sp>
          <p:nvSpPr>
            <p:cNvPr id="175110" name="Rectangle 6"/>
            <p:cNvSpPr>
              <a:spLocks noChangeArrowheads="1"/>
            </p:cNvSpPr>
            <p:nvPr/>
          </p:nvSpPr>
          <p:spPr bwMode="auto">
            <a:xfrm>
              <a:off x="3098800" y="3594100"/>
              <a:ext cx="711200" cy="1155700"/>
            </a:xfrm>
            <a:prstGeom prst="rect">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endParaRPr lang="nl-NL"/>
            </a:p>
          </p:txBody>
        </p:sp>
        <p:sp>
          <p:nvSpPr>
            <p:cNvPr id="175111" name="Rectangle 7"/>
            <p:cNvSpPr>
              <a:spLocks noChangeArrowheads="1"/>
            </p:cNvSpPr>
            <p:nvPr/>
          </p:nvSpPr>
          <p:spPr bwMode="auto">
            <a:xfrm>
              <a:off x="4229100" y="2755900"/>
              <a:ext cx="711200" cy="1993900"/>
            </a:xfrm>
            <a:prstGeom prst="rect">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endParaRPr lang="nl-NL"/>
            </a:p>
          </p:txBody>
        </p:sp>
        <p:sp>
          <p:nvSpPr>
            <p:cNvPr id="175112" name="AutoShape 8"/>
            <p:cNvSpPr>
              <a:spLocks noChangeArrowheads="1"/>
            </p:cNvSpPr>
            <p:nvPr/>
          </p:nvSpPr>
          <p:spPr bwMode="auto">
            <a:xfrm>
              <a:off x="901700" y="3860800"/>
              <a:ext cx="4800600" cy="215900"/>
            </a:xfrm>
            <a:prstGeom prst="rightArrow">
              <a:avLst>
                <a:gd name="adj1" fmla="val 50000"/>
                <a:gd name="adj2" fmla="val 555882"/>
              </a:avLst>
            </a:prstGeom>
            <a:solidFill>
              <a:srgbClr val="D0000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endParaRPr lang="nl-NL"/>
            </a:p>
          </p:txBody>
        </p: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nl-NL" altLang="nl-NL"/>
              <a:t>Organisatie projectfabriek</a:t>
            </a:r>
          </a:p>
        </p:txBody>
      </p:sp>
      <p:graphicFrame>
        <p:nvGraphicFramePr>
          <p:cNvPr id="39939" name="Object 3"/>
          <p:cNvGraphicFramePr>
            <a:graphicFrameLocks noChangeAspect="1"/>
          </p:cNvGraphicFramePr>
          <p:nvPr>
            <p:ph type="dgm" idx="1"/>
            <p:extLst>
              <p:ext uri="{D42A27DB-BD31-4B8C-83A1-F6EECF244321}">
                <p14:modId xmlns:p14="http://schemas.microsoft.com/office/powerpoint/2010/main" val="197649812"/>
              </p:ext>
            </p:extLst>
          </p:nvPr>
        </p:nvGraphicFramePr>
        <p:xfrm>
          <a:off x="827760" y="2857500"/>
          <a:ext cx="7795540" cy="2888456"/>
        </p:xfrm>
        <a:graphic>
          <a:graphicData uri="http://schemas.openxmlformats.org/presentationml/2006/ole">
            <mc:AlternateContent xmlns:mc="http://schemas.openxmlformats.org/markup-compatibility/2006">
              <mc:Choice xmlns:v="urn:schemas-microsoft-com:vml" Requires="v">
                <p:oleObj spid="_x0000_s39943" name="Microsoft Organization Chart" r:id="rId4" imgW="3066840" imgH="1136520" progId="MSOrgChart.2">
                  <p:embed followColorScheme="full"/>
                </p:oleObj>
              </mc:Choice>
              <mc:Fallback>
                <p:oleObj name="Microsoft Organization Chart" r:id="rId4" imgW="3066840" imgH="1136520" progId="MSOrgChart.2">
                  <p:embed followColorScheme="full"/>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7760" y="2857500"/>
                        <a:ext cx="7795540" cy="2888456"/>
                      </a:xfrm>
                      <a:prstGeom prst="rect">
                        <a:avLst/>
                      </a:prstGeom>
                      <a:noFill/>
                      <a:ln>
                        <a:noFill/>
                      </a:ln>
                      <a:effectLst/>
                    </p:spPr>
                  </p:pic>
                </p:oleObj>
              </mc:Fallback>
            </mc:AlternateContent>
          </a:graphicData>
        </a:graphic>
      </p:graphicFrame>
      <p:sp>
        <p:nvSpPr>
          <p:cNvPr id="39940" name="Text Box 4"/>
          <p:cNvSpPr txBox="1">
            <a:spLocks noChangeArrowheads="1"/>
          </p:cNvSpPr>
          <p:nvPr/>
        </p:nvSpPr>
        <p:spPr bwMode="auto">
          <a:xfrm>
            <a:off x="873125" y="4364038"/>
            <a:ext cx="77501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90500" indent="-190500">
              <a:spcBef>
                <a:spcPct val="0"/>
              </a:spcBef>
              <a:defRPr sz="2400">
                <a:solidFill>
                  <a:schemeClr val="tx1"/>
                </a:solidFill>
                <a:latin typeface="Times New Roman" charset="0"/>
              </a:defRPr>
            </a:lvl1pPr>
            <a:lvl2pPr>
              <a:spcBef>
                <a:spcPct val="0"/>
              </a:spcBef>
              <a:defRPr sz="2400">
                <a:solidFill>
                  <a:schemeClr val="tx1"/>
                </a:solidFill>
                <a:latin typeface="Times New Roman" charset="0"/>
              </a:defRPr>
            </a:lvl2pPr>
            <a:lvl3pPr>
              <a:spcBef>
                <a:spcPct val="0"/>
              </a:spcBef>
              <a:defRPr sz="2400">
                <a:solidFill>
                  <a:schemeClr val="tx1"/>
                </a:solidFill>
                <a:latin typeface="Times New Roman" charset="0"/>
              </a:defRPr>
            </a:lvl3pPr>
            <a:lvl4pPr>
              <a:spcBef>
                <a:spcPct val="0"/>
              </a:spcBef>
              <a:defRPr sz="2400">
                <a:solidFill>
                  <a:schemeClr val="tx1"/>
                </a:solidFill>
                <a:latin typeface="Times New Roman" charset="0"/>
              </a:defRPr>
            </a:lvl4pPr>
            <a:lvl5pPr>
              <a:spcBef>
                <a:spcPct val="0"/>
              </a:spcBef>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buClrTx/>
              <a:buSzTx/>
              <a:buFontTx/>
              <a:buChar char="•"/>
            </a:pPr>
            <a:endParaRPr lang="nl-NL" altLang="nl-NL" sz="2000">
              <a:solidFill>
                <a:schemeClr val="bg2"/>
              </a:solidFill>
              <a:effectLst/>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5346" name="Group 2"/>
          <p:cNvGrpSpPr>
            <a:grpSpLocks/>
          </p:cNvGrpSpPr>
          <p:nvPr/>
        </p:nvGrpSpPr>
        <p:grpSpPr bwMode="auto">
          <a:xfrm>
            <a:off x="2451100" y="2019300"/>
            <a:ext cx="2514600" cy="2997200"/>
            <a:chOff x="1152" y="2160"/>
            <a:chExt cx="1680" cy="1968"/>
          </a:xfrm>
        </p:grpSpPr>
        <p:grpSp>
          <p:nvGrpSpPr>
            <p:cNvPr id="185347" name="Group 3"/>
            <p:cNvGrpSpPr>
              <a:grpSpLocks/>
            </p:cNvGrpSpPr>
            <p:nvPr/>
          </p:nvGrpSpPr>
          <p:grpSpPr bwMode="auto">
            <a:xfrm>
              <a:off x="1152" y="3504"/>
              <a:ext cx="1680" cy="624"/>
              <a:chOff x="2016" y="2592"/>
              <a:chExt cx="1680" cy="624"/>
            </a:xfrm>
          </p:grpSpPr>
          <p:sp>
            <p:nvSpPr>
              <p:cNvPr id="185348" name="Rectangle 4"/>
              <p:cNvSpPr>
                <a:spLocks noChangeArrowheads="1"/>
              </p:cNvSpPr>
              <p:nvPr/>
            </p:nvSpPr>
            <p:spPr bwMode="auto">
              <a:xfrm>
                <a:off x="2016" y="2592"/>
                <a:ext cx="384" cy="624"/>
              </a:xfrm>
              <a:prstGeom prst="rect">
                <a:avLst/>
              </a:prstGeom>
              <a:solidFill>
                <a:schemeClr val="tx2"/>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777777"/>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185349" name="Rectangle 5"/>
              <p:cNvSpPr>
                <a:spLocks noChangeArrowheads="1"/>
              </p:cNvSpPr>
              <p:nvPr/>
            </p:nvSpPr>
            <p:spPr bwMode="auto">
              <a:xfrm>
                <a:off x="2448" y="2592"/>
                <a:ext cx="384" cy="624"/>
              </a:xfrm>
              <a:prstGeom prst="rect">
                <a:avLst/>
              </a:prstGeom>
              <a:solidFill>
                <a:schemeClr val="tx2"/>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777777"/>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185350" name="Rectangle 6"/>
              <p:cNvSpPr>
                <a:spLocks noChangeArrowheads="1"/>
              </p:cNvSpPr>
              <p:nvPr/>
            </p:nvSpPr>
            <p:spPr bwMode="auto">
              <a:xfrm>
                <a:off x="2880" y="2592"/>
                <a:ext cx="384" cy="624"/>
              </a:xfrm>
              <a:prstGeom prst="rect">
                <a:avLst/>
              </a:prstGeom>
              <a:solidFill>
                <a:schemeClr val="tx2"/>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777777"/>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185351" name="Rectangle 7"/>
              <p:cNvSpPr>
                <a:spLocks noChangeArrowheads="1"/>
              </p:cNvSpPr>
              <p:nvPr/>
            </p:nvSpPr>
            <p:spPr bwMode="auto">
              <a:xfrm>
                <a:off x="3312" y="2592"/>
                <a:ext cx="384" cy="624"/>
              </a:xfrm>
              <a:prstGeom prst="rect">
                <a:avLst/>
              </a:prstGeom>
              <a:solidFill>
                <a:schemeClr val="tx2"/>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777777"/>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grpSp>
        <p:grpSp>
          <p:nvGrpSpPr>
            <p:cNvPr id="185352" name="Group 8"/>
            <p:cNvGrpSpPr>
              <a:grpSpLocks/>
            </p:cNvGrpSpPr>
            <p:nvPr/>
          </p:nvGrpSpPr>
          <p:grpSpPr bwMode="auto">
            <a:xfrm>
              <a:off x="1152" y="2832"/>
              <a:ext cx="1680" cy="624"/>
              <a:chOff x="3744" y="2568"/>
              <a:chExt cx="1680" cy="624"/>
            </a:xfrm>
          </p:grpSpPr>
          <p:sp>
            <p:nvSpPr>
              <p:cNvPr id="185353" name="Rectangle 9"/>
              <p:cNvSpPr>
                <a:spLocks noChangeArrowheads="1"/>
              </p:cNvSpPr>
              <p:nvPr/>
            </p:nvSpPr>
            <p:spPr bwMode="auto">
              <a:xfrm>
                <a:off x="3744" y="2568"/>
                <a:ext cx="384" cy="624"/>
              </a:xfrm>
              <a:prstGeom prst="rect">
                <a:avLst/>
              </a:prstGeom>
              <a:solidFill>
                <a:schemeClr val="folHlink"/>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chemeClr val="fo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185354" name="Rectangle 10"/>
              <p:cNvSpPr>
                <a:spLocks noChangeArrowheads="1"/>
              </p:cNvSpPr>
              <p:nvPr/>
            </p:nvSpPr>
            <p:spPr bwMode="auto">
              <a:xfrm>
                <a:off x="4176" y="2568"/>
                <a:ext cx="384" cy="624"/>
              </a:xfrm>
              <a:prstGeom prst="rect">
                <a:avLst/>
              </a:prstGeom>
              <a:solidFill>
                <a:schemeClr val="folHlink"/>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chemeClr val="fo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185355" name="Rectangle 11"/>
              <p:cNvSpPr>
                <a:spLocks noChangeArrowheads="1"/>
              </p:cNvSpPr>
              <p:nvPr/>
            </p:nvSpPr>
            <p:spPr bwMode="auto">
              <a:xfrm>
                <a:off x="4608" y="2568"/>
                <a:ext cx="384" cy="624"/>
              </a:xfrm>
              <a:prstGeom prst="rect">
                <a:avLst/>
              </a:prstGeom>
              <a:solidFill>
                <a:schemeClr val="folHlink"/>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chemeClr val="fo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185356" name="Rectangle 12"/>
              <p:cNvSpPr>
                <a:spLocks noChangeArrowheads="1"/>
              </p:cNvSpPr>
              <p:nvPr/>
            </p:nvSpPr>
            <p:spPr bwMode="auto">
              <a:xfrm>
                <a:off x="5040" y="2568"/>
                <a:ext cx="384" cy="624"/>
              </a:xfrm>
              <a:prstGeom prst="rect">
                <a:avLst/>
              </a:prstGeom>
              <a:solidFill>
                <a:schemeClr val="folHlink"/>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chemeClr val="fo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grpSp>
        <p:grpSp>
          <p:nvGrpSpPr>
            <p:cNvPr id="185357" name="Group 13"/>
            <p:cNvGrpSpPr>
              <a:grpSpLocks/>
            </p:cNvGrpSpPr>
            <p:nvPr/>
          </p:nvGrpSpPr>
          <p:grpSpPr bwMode="auto">
            <a:xfrm>
              <a:off x="1152" y="2160"/>
              <a:ext cx="1680" cy="624"/>
              <a:chOff x="336" y="2112"/>
              <a:chExt cx="1680" cy="624"/>
            </a:xfrm>
          </p:grpSpPr>
          <p:sp>
            <p:nvSpPr>
              <p:cNvPr id="185358" name="Rectangle 14"/>
              <p:cNvSpPr>
                <a:spLocks noChangeArrowheads="1"/>
              </p:cNvSpPr>
              <p:nvPr/>
            </p:nvSpPr>
            <p:spPr bwMode="auto">
              <a:xfrm>
                <a:off x="336" y="2112"/>
                <a:ext cx="384" cy="624"/>
              </a:xfrm>
              <a:prstGeom prst="rect">
                <a:avLst/>
              </a:prstGeom>
              <a:solidFill>
                <a:srgbClr val="FF3300"/>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FF33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185359" name="Rectangle 15"/>
              <p:cNvSpPr>
                <a:spLocks noChangeArrowheads="1"/>
              </p:cNvSpPr>
              <p:nvPr/>
            </p:nvSpPr>
            <p:spPr bwMode="auto">
              <a:xfrm>
                <a:off x="768" y="2112"/>
                <a:ext cx="384" cy="624"/>
              </a:xfrm>
              <a:prstGeom prst="rect">
                <a:avLst/>
              </a:prstGeom>
              <a:solidFill>
                <a:srgbClr val="FF3300"/>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FF33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185360" name="Rectangle 16"/>
              <p:cNvSpPr>
                <a:spLocks noChangeArrowheads="1"/>
              </p:cNvSpPr>
              <p:nvPr/>
            </p:nvSpPr>
            <p:spPr bwMode="auto">
              <a:xfrm>
                <a:off x="1200" y="2112"/>
                <a:ext cx="384" cy="624"/>
              </a:xfrm>
              <a:prstGeom prst="rect">
                <a:avLst/>
              </a:prstGeom>
              <a:solidFill>
                <a:srgbClr val="FF3300"/>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FF33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185361" name="Rectangle 17"/>
              <p:cNvSpPr>
                <a:spLocks noChangeArrowheads="1"/>
              </p:cNvSpPr>
              <p:nvPr/>
            </p:nvSpPr>
            <p:spPr bwMode="auto">
              <a:xfrm>
                <a:off x="1632" y="2112"/>
                <a:ext cx="384" cy="624"/>
              </a:xfrm>
              <a:prstGeom prst="rect">
                <a:avLst/>
              </a:prstGeom>
              <a:solidFill>
                <a:srgbClr val="FF3300"/>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FF33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grpSp>
      </p:grpSp>
      <p:sp>
        <p:nvSpPr>
          <p:cNvPr id="185362" name="Rectangle 18"/>
          <p:cNvSpPr>
            <a:spLocks noGrp="1" noChangeArrowheads="1"/>
          </p:cNvSpPr>
          <p:nvPr>
            <p:ph type="title"/>
          </p:nvPr>
        </p:nvSpPr>
        <p:spPr>
          <a:xfrm>
            <a:off x="825500" y="431800"/>
            <a:ext cx="6172200" cy="1143000"/>
          </a:xfrm>
        </p:spPr>
        <p:txBody>
          <a:bodyPr/>
          <a:lstStyle/>
          <a:p>
            <a:r>
              <a:rPr lang="en-US" altLang="nl-NL"/>
              <a:t>3D organisatie</a:t>
            </a:r>
          </a:p>
        </p:txBody>
      </p:sp>
      <p:grpSp>
        <p:nvGrpSpPr>
          <p:cNvPr id="185363" name="Group 19"/>
          <p:cNvGrpSpPr>
            <a:grpSpLocks/>
          </p:cNvGrpSpPr>
          <p:nvPr/>
        </p:nvGrpSpPr>
        <p:grpSpPr bwMode="auto">
          <a:xfrm>
            <a:off x="2616200" y="2247900"/>
            <a:ext cx="2514600" cy="2997200"/>
            <a:chOff x="1152" y="2160"/>
            <a:chExt cx="1680" cy="1968"/>
          </a:xfrm>
        </p:grpSpPr>
        <p:grpSp>
          <p:nvGrpSpPr>
            <p:cNvPr id="185364" name="Group 20"/>
            <p:cNvGrpSpPr>
              <a:grpSpLocks/>
            </p:cNvGrpSpPr>
            <p:nvPr/>
          </p:nvGrpSpPr>
          <p:grpSpPr bwMode="auto">
            <a:xfrm>
              <a:off x="1152" y="3504"/>
              <a:ext cx="1680" cy="624"/>
              <a:chOff x="2016" y="2592"/>
              <a:chExt cx="1680" cy="624"/>
            </a:xfrm>
          </p:grpSpPr>
          <p:sp>
            <p:nvSpPr>
              <p:cNvPr id="185365" name="Rectangle 21"/>
              <p:cNvSpPr>
                <a:spLocks noChangeArrowheads="1"/>
              </p:cNvSpPr>
              <p:nvPr/>
            </p:nvSpPr>
            <p:spPr bwMode="auto">
              <a:xfrm>
                <a:off x="2016" y="2592"/>
                <a:ext cx="384" cy="624"/>
              </a:xfrm>
              <a:prstGeom prst="rect">
                <a:avLst/>
              </a:prstGeom>
              <a:solidFill>
                <a:schemeClr val="tx2"/>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777777"/>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185366" name="Rectangle 22"/>
              <p:cNvSpPr>
                <a:spLocks noChangeArrowheads="1"/>
              </p:cNvSpPr>
              <p:nvPr/>
            </p:nvSpPr>
            <p:spPr bwMode="auto">
              <a:xfrm>
                <a:off x="2448" y="2592"/>
                <a:ext cx="384" cy="624"/>
              </a:xfrm>
              <a:prstGeom prst="rect">
                <a:avLst/>
              </a:prstGeom>
              <a:solidFill>
                <a:schemeClr val="tx2"/>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777777"/>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185367" name="Rectangle 23"/>
              <p:cNvSpPr>
                <a:spLocks noChangeArrowheads="1"/>
              </p:cNvSpPr>
              <p:nvPr/>
            </p:nvSpPr>
            <p:spPr bwMode="auto">
              <a:xfrm>
                <a:off x="2880" y="2592"/>
                <a:ext cx="384" cy="624"/>
              </a:xfrm>
              <a:prstGeom prst="rect">
                <a:avLst/>
              </a:prstGeom>
              <a:solidFill>
                <a:schemeClr val="tx2"/>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777777"/>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185368" name="Rectangle 24"/>
              <p:cNvSpPr>
                <a:spLocks noChangeArrowheads="1"/>
              </p:cNvSpPr>
              <p:nvPr/>
            </p:nvSpPr>
            <p:spPr bwMode="auto">
              <a:xfrm>
                <a:off x="3312" y="2592"/>
                <a:ext cx="384" cy="624"/>
              </a:xfrm>
              <a:prstGeom prst="rect">
                <a:avLst/>
              </a:prstGeom>
              <a:solidFill>
                <a:schemeClr val="tx2"/>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777777"/>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grpSp>
        <p:grpSp>
          <p:nvGrpSpPr>
            <p:cNvPr id="185369" name="Group 25"/>
            <p:cNvGrpSpPr>
              <a:grpSpLocks/>
            </p:cNvGrpSpPr>
            <p:nvPr/>
          </p:nvGrpSpPr>
          <p:grpSpPr bwMode="auto">
            <a:xfrm>
              <a:off x="1152" y="2832"/>
              <a:ext cx="1680" cy="624"/>
              <a:chOff x="3744" y="2568"/>
              <a:chExt cx="1680" cy="624"/>
            </a:xfrm>
          </p:grpSpPr>
          <p:sp>
            <p:nvSpPr>
              <p:cNvPr id="185370" name="Rectangle 26"/>
              <p:cNvSpPr>
                <a:spLocks noChangeArrowheads="1"/>
              </p:cNvSpPr>
              <p:nvPr/>
            </p:nvSpPr>
            <p:spPr bwMode="auto">
              <a:xfrm>
                <a:off x="3744" y="2568"/>
                <a:ext cx="384" cy="624"/>
              </a:xfrm>
              <a:prstGeom prst="rect">
                <a:avLst/>
              </a:prstGeom>
              <a:solidFill>
                <a:schemeClr val="folHlink"/>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chemeClr val="fo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185371" name="Rectangle 27"/>
              <p:cNvSpPr>
                <a:spLocks noChangeArrowheads="1"/>
              </p:cNvSpPr>
              <p:nvPr/>
            </p:nvSpPr>
            <p:spPr bwMode="auto">
              <a:xfrm>
                <a:off x="4176" y="2568"/>
                <a:ext cx="384" cy="624"/>
              </a:xfrm>
              <a:prstGeom prst="rect">
                <a:avLst/>
              </a:prstGeom>
              <a:solidFill>
                <a:schemeClr val="folHlink"/>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chemeClr val="fo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185372" name="Rectangle 28"/>
              <p:cNvSpPr>
                <a:spLocks noChangeArrowheads="1"/>
              </p:cNvSpPr>
              <p:nvPr/>
            </p:nvSpPr>
            <p:spPr bwMode="auto">
              <a:xfrm>
                <a:off x="4608" y="2568"/>
                <a:ext cx="384" cy="624"/>
              </a:xfrm>
              <a:prstGeom prst="rect">
                <a:avLst/>
              </a:prstGeom>
              <a:solidFill>
                <a:schemeClr val="folHlink"/>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chemeClr val="fo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185373" name="Rectangle 29"/>
              <p:cNvSpPr>
                <a:spLocks noChangeArrowheads="1"/>
              </p:cNvSpPr>
              <p:nvPr/>
            </p:nvSpPr>
            <p:spPr bwMode="auto">
              <a:xfrm>
                <a:off x="5040" y="2568"/>
                <a:ext cx="384" cy="624"/>
              </a:xfrm>
              <a:prstGeom prst="rect">
                <a:avLst/>
              </a:prstGeom>
              <a:solidFill>
                <a:schemeClr val="folHlink"/>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chemeClr val="fo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grpSp>
        <p:grpSp>
          <p:nvGrpSpPr>
            <p:cNvPr id="185374" name="Group 30"/>
            <p:cNvGrpSpPr>
              <a:grpSpLocks/>
            </p:cNvGrpSpPr>
            <p:nvPr/>
          </p:nvGrpSpPr>
          <p:grpSpPr bwMode="auto">
            <a:xfrm>
              <a:off x="1152" y="2160"/>
              <a:ext cx="1680" cy="624"/>
              <a:chOff x="336" y="2112"/>
              <a:chExt cx="1680" cy="624"/>
            </a:xfrm>
          </p:grpSpPr>
          <p:sp>
            <p:nvSpPr>
              <p:cNvPr id="185375" name="Rectangle 31"/>
              <p:cNvSpPr>
                <a:spLocks noChangeArrowheads="1"/>
              </p:cNvSpPr>
              <p:nvPr/>
            </p:nvSpPr>
            <p:spPr bwMode="auto">
              <a:xfrm>
                <a:off x="336" y="2112"/>
                <a:ext cx="384" cy="624"/>
              </a:xfrm>
              <a:prstGeom prst="rect">
                <a:avLst/>
              </a:prstGeom>
              <a:solidFill>
                <a:srgbClr val="FF3300"/>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FF33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185376" name="Rectangle 32"/>
              <p:cNvSpPr>
                <a:spLocks noChangeArrowheads="1"/>
              </p:cNvSpPr>
              <p:nvPr/>
            </p:nvSpPr>
            <p:spPr bwMode="auto">
              <a:xfrm>
                <a:off x="768" y="2112"/>
                <a:ext cx="384" cy="624"/>
              </a:xfrm>
              <a:prstGeom prst="rect">
                <a:avLst/>
              </a:prstGeom>
              <a:solidFill>
                <a:srgbClr val="FF3300"/>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FF33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185377" name="Rectangle 33"/>
              <p:cNvSpPr>
                <a:spLocks noChangeArrowheads="1"/>
              </p:cNvSpPr>
              <p:nvPr/>
            </p:nvSpPr>
            <p:spPr bwMode="auto">
              <a:xfrm>
                <a:off x="1200" y="2112"/>
                <a:ext cx="384" cy="624"/>
              </a:xfrm>
              <a:prstGeom prst="rect">
                <a:avLst/>
              </a:prstGeom>
              <a:solidFill>
                <a:srgbClr val="FF3300"/>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FF33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185378" name="Rectangle 34"/>
              <p:cNvSpPr>
                <a:spLocks noChangeArrowheads="1"/>
              </p:cNvSpPr>
              <p:nvPr/>
            </p:nvSpPr>
            <p:spPr bwMode="auto">
              <a:xfrm>
                <a:off x="1632" y="2112"/>
                <a:ext cx="384" cy="624"/>
              </a:xfrm>
              <a:prstGeom prst="rect">
                <a:avLst/>
              </a:prstGeom>
              <a:solidFill>
                <a:srgbClr val="FF3300"/>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FF33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grpSp>
      </p:grpSp>
      <p:grpSp>
        <p:nvGrpSpPr>
          <p:cNvPr id="185379" name="Group 35"/>
          <p:cNvGrpSpPr>
            <a:grpSpLocks/>
          </p:cNvGrpSpPr>
          <p:nvPr/>
        </p:nvGrpSpPr>
        <p:grpSpPr bwMode="auto">
          <a:xfrm>
            <a:off x="2844800" y="2362200"/>
            <a:ext cx="2514600" cy="2997200"/>
            <a:chOff x="1152" y="2160"/>
            <a:chExt cx="1680" cy="1968"/>
          </a:xfrm>
        </p:grpSpPr>
        <p:grpSp>
          <p:nvGrpSpPr>
            <p:cNvPr id="185380" name="Group 36"/>
            <p:cNvGrpSpPr>
              <a:grpSpLocks/>
            </p:cNvGrpSpPr>
            <p:nvPr/>
          </p:nvGrpSpPr>
          <p:grpSpPr bwMode="auto">
            <a:xfrm>
              <a:off x="1152" y="3504"/>
              <a:ext cx="1680" cy="624"/>
              <a:chOff x="2016" y="2592"/>
              <a:chExt cx="1680" cy="624"/>
            </a:xfrm>
          </p:grpSpPr>
          <p:sp>
            <p:nvSpPr>
              <p:cNvPr id="185381" name="Rectangle 37"/>
              <p:cNvSpPr>
                <a:spLocks noChangeArrowheads="1"/>
              </p:cNvSpPr>
              <p:nvPr/>
            </p:nvSpPr>
            <p:spPr bwMode="auto">
              <a:xfrm>
                <a:off x="2016" y="2592"/>
                <a:ext cx="384" cy="624"/>
              </a:xfrm>
              <a:prstGeom prst="rect">
                <a:avLst/>
              </a:prstGeom>
              <a:solidFill>
                <a:schemeClr val="tx2"/>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777777"/>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185382" name="Rectangle 38"/>
              <p:cNvSpPr>
                <a:spLocks noChangeArrowheads="1"/>
              </p:cNvSpPr>
              <p:nvPr/>
            </p:nvSpPr>
            <p:spPr bwMode="auto">
              <a:xfrm>
                <a:off x="2448" y="2592"/>
                <a:ext cx="384" cy="624"/>
              </a:xfrm>
              <a:prstGeom prst="rect">
                <a:avLst/>
              </a:prstGeom>
              <a:solidFill>
                <a:schemeClr val="tx2"/>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777777"/>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185383" name="Rectangle 39"/>
              <p:cNvSpPr>
                <a:spLocks noChangeArrowheads="1"/>
              </p:cNvSpPr>
              <p:nvPr/>
            </p:nvSpPr>
            <p:spPr bwMode="auto">
              <a:xfrm>
                <a:off x="2880" y="2592"/>
                <a:ext cx="384" cy="624"/>
              </a:xfrm>
              <a:prstGeom prst="rect">
                <a:avLst/>
              </a:prstGeom>
              <a:solidFill>
                <a:schemeClr val="tx2"/>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777777"/>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185384" name="Rectangle 40"/>
              <p:cNvSpPr>
                <a:spLocks noChangeArrowheads="1"/>
              </p:cNvSpPr>
              <p:nvPr/>
            </p:nvSpPr>
            <p:spPr bwMode="auto">
              <a:xfrm>
                <a:off x="3312" y="2592"/>
                <a:ext cx="384" cy="624"/>
              </a:xfrm>
              <a:prstGeom prst="rect">
                <a:avLst/>
              </a:prstGeom>
              <a:solidFill>
                <a:schemeClr val="tx2"/>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777777"/>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grpSp>
        <p:grpSp>
          <p:nvGrpSpPr>
            <p:cNvPr id="185385" name="Group 41"/>
            <p:cNvGrpSpPr>
              <a:grpSpLocks/>
            </p:cNvGrpSpPr>
            <p:nvPr/>
          </p:nvGrpSpPr>
          <p:grpSpPr bwMode="auto">
            <a:xfrm>
              <a:off x="1152" y="2832"/>
              <a:ext cx="1680" cy="624"/>
              <a:chOff x="3744" y="2568"/>
              <a:chExt cx="1680" cy="624"/>
            </a:xfrm>
          </p:grpSpPr>
          <p:sp>
            <p:nvSpPr>
              <p:cNvPr id="185386" name="Rectangle 42"/>
              <p:cNvSpPr>
                <a:spLocks noChangeArrowheads="1"/>
              </p:cNvSpPr>
              <p:nvPr/>
            </p:nvSpPr>
            <p:spPr bwMode="auto">
              <a:xfrm>
                <a:off x="3744" y="2568"/>
                <a:ext cx="384" cy="624"/>
              </a:xfrm>
              <a:prstGeom prst="rect">
                <a:avLst/>
              </a:prstGeom>
              <a:solidFill>
                <a:schemeClr val="folHlink"/>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chemeClr val="fo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185387" name="Rectangle 43"/>
              <p:cNvSpPr>
                <a:spLocks noChangeArrowheads="1"/>
              </p:cNvSpPr>
              <p:nvPr/>
            </p:nvSpPr>
            <p:spPr bwMode="auto">
              <a:xfrm>
                <a:off x="4176" y="2568"/>
                <a:ext cx="384" cy="624"/>
              </a:xfrm>
              <a:prstGeom prst="rect">
                <a:avLst/>
              </a:prstGeom>
              <a:solidFill>
                <a:schemeClr val="folHlink"/>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chemeClr val="fo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185388" name="Rectangle 44"/>
              <p:cNvSpPr>
                <a:spLocks noChangeArrowheads="1"/>
              </p:cNvSpPr>
              <p:nvPr/>
            </p:nvSpPr>
            <p:spPr bwMode="auto">
              <a:xfrm>
                <a:off x="4608" y="2568"/>
                <a:ext cx="384" cy="624"/>
              </a:xfrm>
              <a:prstGeom prst="rect">
                <a:avLst/>
              </a:prstGeom>
              <a:solidFill>
                <a:schemeClr val="folHlink"/>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chemeClr val="fo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185389" name="Rectangle 45"/>
              <p:cNvSpPr>
                <a:spLocks noChangeArrowheads="1"/>
              </p:cNvSpPr>
              <p:nvPr/>
            </p:nvSpPr>
            <p:spPr bwMode="auto">
              <a:xfrm>
                <a:off x="5040" y="2568"/>
                <a:ext cx="384" cy="624"/>
              </a:xfrm>
              <a:prstGeom prst="rect">
                <a:avLst/>
              </a:prstGeom>
              <a:solidFill>
                <a:schemeClr val="folHlink"/>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chemeClr val="fo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grpSp>
        <p:grpSp>
          <p:nvGrpSpPr>
            <p:cNvPr id="185390" name="Group 46"/>
            <p:cNvGrpSpPr>
              <a:grpSpLocks/>
            </p:cNvGrpSpPr>
            <p:nvPr/>
          </p:nvGrpSpPr>
          <p:grpSpPr bwMode="auto">
            <a:xfrm>
              <a:off x="1152" y="2160"/>
              <a:ext cx="1680" cy="624"/>
              <a:chOff x="336" y="2112"/>
              <a:chExt cx="1680" cy="624"/>
            </a:xfrm>
          </p:grpSpPr>
          <p:sp>
            <p:nvSpPr>
              <p:cNvPr id="185391" name="Rectangle 47"/>
              <p:cNvSpPr>
                <a:spLocks noChangeArrowheads="1"/>
              </p:cNvSpPr>
              <p:nvPr/>
            </p:nvSpPr>
            <p:spPr bwMode="auto">
              <a:xfrm>
                <a:off x="336" y="2112"/>
                <a:ext cx="384" cy="624"/>
              </a:xfrm>
              <a:prstGeom prst="rect">
                <a:avLst/>
              </a:prstGeom>
              <a:solidFill>
                <a:srgbClr val="FF3300"/>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FF33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185392" name="Rectangle 48"/>
              <p:cNvSpPr>
                <a:spLocks noChangeArrowheads="1"/>
              </p:cNvSpPr>
              <p:nvPr/>
            </p:nvSpPr>
            <p:spPr bwMode="auto">
              <a:xfrm>
                <a:off x="768" y="2112"/>
                <a:ext cx="384" cy="624"/>
              </a:xfrm>
              <a:prstGeom prst="rect">
                <a:avLst/>
              </a:prstGeom>
              <a:solidFill>
                <a:srgbClr val="FF3300"/>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FF33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185393" name="Rectangle 49"/>
              <p:cNvSpPr>
                <a:spLocks noChangeArrowheads="1"/>
              </p:cNvSpPr>
              <p:nvPr/>
            </p:nvSpPr>
            <p:spPr bwMode="auto">
              <a:xfrm>
                <a:off x="1200" y="2112"/>
                <a:ext cx="384" cy="624"/>
              </a:xfrm>
              <a:prstGeom prst="rect">
                <a:avLst/>
              </a:prstGeom>
              <a:solidFill>
                <a:srgbClr val="FF3300"/>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FF33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185394" name="Rectangle 50"/>
              <p:cNvSpPr>
                <a:spLocks noChangeArrowheads="1"/>
              </p:cNvSpPr>
              <p:nvPr/>
            </p:nvSpPr>
            <p:spPr bwMode="auto">
              <a:xfrm>
                <a:off x="1632" y="2112"/>
                <a:ext cx="384" cy="624"/>
              </a:xfrm>
              <a:prstGeom prst="rect">
                <a:avLst/>
              </a:prstGeom>
              <a:solidFill>
                <a:srgbClr val="FF3300"/>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FF33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grpSp>
      </p:grpSp>
      <p:grpSp>
        <p:nvGrpSpPr>
          <p:cNvPr id="185395" name="Group 51"/>
          <p:cNvGrpSpPr>
            <a:grpSpLocks/>
          </p:cNvGrpSpPr>
          <p:nvPr/>
        </p:nvGrpSpPr>
        <p:grpSpPr bwMode="auto">
          <a:xfrm>
            <a:off x="2997200" y="2590800"/>
            <a:ext cx="2514600" cy="2997200"/>
            <a:chOff x="1152" y="2160"/>
            <a:chExt cx="1680" cy="1968"/>
          </a:xfrm>
        </p:grpSpPr>
        <p:grpSp>
          <p:nvGrpSpPr>
            <p:cNvPr id="185396" name="Group 52"/>
            <p:cNvGrpSpPr>
              <a:grpSpLocks/>
            </p:cNvGrpSpPr>
            <p:nvPr/>
          </p:nvGrpSpPr>
          <p:grpSpPr bwMode="auto">
            <a:xfrm>
              <a:off x="1152" y="3504"/>
              <a:ext cx="1680" cy="624"/>
              <a:chOff x="2016" y="2592"/>
              <a:chExt cx="1680" cy="624"/>
            </a:xfrm>
          </p:grpSpPr>
          <p:sp>
            <p:nvSpPr>
              <p:cNvPr id="185397" name="Rectangle 53"/>
              <p:cNvSpPr>
                <a:spLocks noChangeArrowheads="1"/>
              </p:cNvSpPr>
              <p:nvPr/>
            </p:nvSpPr>
            <p:spPr bwMode="auto">
              <a:xfrm>
                <a:off x="2016" y="2592"/>
                <a:ext cx="384" cy="624"/>
              </a:xfrm>
              <a:prstGeom prst="rect">
                <a:avLst/>
              </a:prstGeom>
              <a:solidFill>
                <a:schemeClr val="tx2"/>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777777"/>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185398" name="Rectangle 54"/>
              <p:cNvSpPr>
                <a:spLocks noChangeArrowheads="1"/>
              </p:cNvSpPr>
              <p:nvPr/>
            </p:nvSpPr>
            <p:spPr bwMode="auto">
              <a:xfrm>
                <a:off x="2448" y="2592"/>
                <a:ext cx="384" cy="624"/>
              </a:xfrm>
              <a:prstGeom prst="rect">
                <a:avLst/>
              </a:prstGeom>
              <a:solidFill>
                <a:schemeClr val="tx2"/>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777777"/>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185399" name="Rectangle 55"/>
              <p:cNvSpPr>
                <a:spLocks noChangeArrowheads="1"/>
              </p:cNvSpPr>
              <p:nvPr/>
            </p:nvSpPr>
            <p:spPr bwMode="auto">
              <a:xfrm>
                <a:off x="2880" y="2592"/>
                <a:ext cx="384" cy="624"/>
              </a:xfrm>
              <a:prstGeom prst="rect">
                <a:avLst/>
              </a:prstGeom>
              <a:solidFill>
                <a:schemeClr val="tx2"/>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777777"/>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185400" name="Rectangle 56"/>
              <p:cNvSpPr>
                <a:spLocks noChangeArrowheads="1"/>
              </p:cNvSpPr>
              <p:nvPr/>
            </p:nvSpPr>
            <p:spPr bwMode="auto">
              <a:xfrm>
                <a:off x="3312" y="2592"/>
                <a:ext cx="384" cy="624"/>
              </a:xfrm>
              <a:prstGeom prst="rect">
                <a:avLst/>
              </a:prstGeom>
              <a:solidFill>
                <a:schemeClr val="tx2"/>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777777"/>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grpSp>
        <p:grpSp>
          <p:nvGrpSpPr>
            <p:cNvPr id="185401" name="Group 57"/>
            <p:cNvGrpSpPr>
              <a:grpSpLocks/>
            </p:cNvGrpSpPr>
            <p:nvPr/>
          </p:nvGrpSpPr>
          <p:grpSpPr bwMode="auto">
            <a:xfrm>
              <a:off x="1152" y="2832"/>
              <a:ext cx="1680" cy="624"/>
              <a:chOff x="3744" y="2568"/>
              <a:chExt cx="1680" cy="624"/>
            </a:xfrm>
          </p:grpSpPr>
          <p:sp>
            <p:nvSpPr>
              <p:cNvPr id="185402" name="Rectangle 58"/>
              <p:cNvSpPr>
                <a:spLocks noChangeArrowheads="1"/>
              </p:cNvSpPr>
              <p:nvPr/>
            </p:nvSpPr>
            <p:spPr bwMode="auto">
              <a:xfrm>
                <a:off x="3744" y="2568"/>
                <a:ext cx="384" cy="624"/>
              </a:xfrm>
              <a:prstGeom prst="rect">
                <a:avLst/>
              </a:prstGeom>
              <a:solidFill>
                <a:schemeClr val="folHlink"/>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chemeClr val="fo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185403" name="Rectangle 59"/>
              <p:cNvSpPr>
                <a:spLocks noChangeArrowheads="1"/>
              </p:cNvSpPr>
              <p:nvPr/>
            </p:nvSpPr>
            <p:spPr bwMode="auto">
              <a:xfrm>
                <a:off x="4176" y="2568"/>
                <a:ext cx="384" cy="624"/>
              </a:xfrm>
              <a:prstGeom prst="rect">
                <a:avLst/>
              </a:prstGeom>
              <a:solidFill>
                <a:schemeClr val="folHlink"/>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chemeClr val="fo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185404" name="Rectangle 60"/>
              <p:cNvSpPr>
                <a:spLocks noChangeArrowheads="1"/>
              </p:cNvSpPr>
              <p:nvPr/>
            </p:nvSpPr>
            <p:spPr bwMode="auto">
              <a:xfrm>
                <a:off x="4608" y="2568"/>
                <a:ext cx="384" cy="624"/>
              </a:xfrm>
              <a:prstGeom prst="rect">
                <a:avLst/>
              </a:prstGeom>
              <a:solidFill>
                <a:schemeClr val="folHlink"/>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chemeClr val="fo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185405" name="Rectangle 61"/>
              <p:cNvSpPr>
                <a:spLocks noChangeArrowheads="1"/>
              </p:cNvSpPr>
              <p:nvPr/>
            </p:nvSpPr>
            <p:spPr bwMode="auto">
              <a:xfrm>
                <a:off x="5040" y="2568"/>
                <a:ext cx="384" cy="624"/>
              </a:xfrm>
              <a:prstGeom prst="rect">
                <a:avLst/>
              </a:prstGeom>
              <a:solidFill>
                <a:schemeClr val="folHlink"/>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chemeClr val="fo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grpSp>
        <p:grpSp>
          <p:nvGrpSpPr>
            <p:cNvPr id="185406" name="Group 62"/>
            <p:cNvGrpSpPr>
              <a:grpSpLocks/>
            </p:cNvGrpSpPr>
            <p:nvPr/>
          </p:nvGrpSpPr>
          <p:grpSpPr bwMode="auto">
            <a:xfrm>
              <a:off x="1152" y="2160"/>
              <a:ext cx="1680" cy="624"/>
              <a:chOff x="336" y="2112"/>
              <a:chExt cx="1680" cy="624"/>
            </a:xfrm>
          </p:grpSpPr>
          <p:sp>
            <p:nvSpPr>
              <p:cNvPr id="185407" name="Rectangle 63"/>
              <p:cNvSpPr>
                <a:spLocks noChangeArrowheads="1"/>
              </p:cNvSpPr>
              <p:nvPr/>
            </p:nvSpPr>
            <p:spPr bwMode="auto">
              <a:xfrm>
                <a:off x="336" y="2112"/>
                <a:ext cx="384" cy="624"/>
              </a:xfrm>
              <a:prstGeom prst="rect">
                <a:avLst/>
              </a:prstGeom>
              <a:solidFill>
                <a:srgbClr val="FF3300"/>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FF33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185408" name="Rectangle 64"/>
              <p:cNvSpPr>
                <a:spLocks noChangeArrowheads="1"/>
              </p:cNvSpPr>
              <p:nvPr/>
            </p:nvSpPr>
            <p:spPr bwMode="auto">
              <a:xfrm>
                <a:off x="768" y="2112"/>
                <a:ext cx="384" cy="624"/>
              </a:xfrm>
              <a:prstGeom prst="rect">
                <a:avLst/>
              </a:prstGeom>
              <a:solidFill>
                <a:srgbClr val="FF3300"/>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FF33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185409" name="Rectangle 65"/>
              <p:cNvSpPr>
                <a:spLocks noChangeArrowheads="1"/>
              </p:cNvSpPr>
              <p:nvPr/>
            </p:nvSpPr>
            <p:spPr bwMode="auto">
              <a:xfrm>
                <a:off x="1200" y="2112"/>
                <a:ext cx="384" cy="624"/>
              </a:xfrm>
              <a:prstGeom prst="rect">
                <a:avLst/>
              </a:prstGeom>
              <a:solidFill>
                <a:srgbClr val="FF3300"/>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FF33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sp>
            <p:nvSpPr>
              <p:cNvPr id="185410" name="Rectangle 66"/>
              <p:cNvSpPr>
                <a:spLocks noChangeArrowheads="1"/>
              </p:cNvSpPr>
              <p:nvPr/>
            </p:nvSpPr>
            <p:spPr bwMode="auto">
              <a:xfrm>
                <a:off x="1632" y="2112"/>
                <a:ext cx="384" cy="624"/>
              </a:xfrm>
              <a:prstGeom prst="rect">
                <a:avLst/>
              </a:prstGeom>
              <a:solidFill>
                <a:srgbClr val="FF3300"/>
              </a:solidFill>
              <a:ln w="9525">
                <a:miter lim="800000"/>
                <a:headEnd/>
                <a:tailEnd/>
              </a:ln>
              <a:effectLst/>
              <a:scene3d>
                <a:camera prst="legacyObliqueTopRight">
                  <a:rot lat="0" lon="300000" rev="0"/>
                </a:camera>
                <a:lightRig rig="legacyFlat3" dir="b"/>
              </a:scene3d>
              <a:sp3d extrusionH="430200" prstMaterial="legacyMatte">
                <a:bevelT w="13500" h="13500" prst="angle"/>
                <a:bevelB w="13500" h="13500" prst="angle"/>
                <a:extrusionClr>
                  <a:srgbClr val="FF33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nl-NL"/>
              </a:p>
            </p:txBody>
          </p:sp>
        </p:grpSp>
      </p:grpSp>
      <p:sp>
        <p:nvSpPr>
          <p:cNvPr id="185411" name="AutoShape 67"/>
          <p:cNvSpPr>
            <a:spLocks noChangeArrowheads="1"/>
          </p:cNvSpPr>
          <p:nvPr/>
        </p:nvSpPr>
        <p:spPr bwMode="auto">
          <a:xfrm>
            <a:off x="1320800" y="4984750"/>
            <a:ext cx="719138" cy="146050"/>
          </a:xfrm>
          <a:prstGeom prst="rightArrow">
            <a:avLst>
              <a:gd name="adj1" fmla="val 50000"/>
              <a:gd name="adj2" fmla="val 123098"/>
            </a:avLst>
          </a:prstGeom>
          <a:solidFill>
            <a:srgbClr val="FF3300"/>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185412" name="AutoShape 68"/>
          <p:cNvSpPr>
            <a:spLocks noChangeArrowheads="1"/>
          </p:cNvSpPr>
          <p:nvPr/>
        </p:nvSpPr>
        <p:spPr bwMode="auto">
          <a:xfrm>
            <a:off x="1320800" y="2241550"/>
            <a:ext cx="719138" cy="146050"/>
          </a:xfrm>
          <a:prstGeom prst="rightArrow">
            <a:avLst>
              <a:gd name="adj1" fmla="val 50000"/>
              <a:gd name="adj2" fmla="val 123098"/>
            </a:avLst>
          </a:prstGeom>
          <a:solidFill>
            <a:srgbClr val="FF3300"/>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185413" name="AutoShape 69"/>
          <p:cNvSpPr>
            <a:spLocks noChangeArrowheads="1"/>
          </p:cNvSpPr>
          <p:nvPr/>
        </p:nvSpPr>
        <p:spPr bwMode="auto">
          <a:xfrm>
            <a:off x="1320800" y="3613150"/>
            <a:ext cx="719138" cy="146050"/>
          </a:xfrm>
          <a:prstGeom prst="rightArrow">
            <a:avLst>
              <a:gd name="adj1" fmla="val 50000"/>
              <a:gd name="adj2" fmla="val 123098"/>
            </a:avLst>
          </a:prstGeom>
          <a:solidFill>
            <a:srgbClr val="FF3300"/>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185414" name="AutoShape 70"/>
          <p:cNvSpPr>
            <a:spLocks noChangeArrowheads="1"/>
          </p:cNvSpPr>
          <p:nvPr/>
        </p:nvSpPr>
        <p:spPr bwMode="auto">
          <a:xfrm rot="-5400000">
            <a:off x="2780507" y="5836443"/>
            <a:ext cx="730250" cy="144463"/>
          </a:xfrm>
          <a:prstGeom prst="rightArrow">
            <a:avLst>
              <a:gd name="adj1" fmla="val 50000"/>
              <a:gd name="adj2" fmla="val 126373"/>
            </a:avLst>
          </a:prstGeom>
          <a:solidFill>
            <a:srgbClr val="FF3300"/>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185415" name="AutoShape 71"/>
          <p:cNvSpPr>
            <a:spLocks noChangeArrowheads="1"/>
          </p:cNvSpPr>
          <p:nvPr/>
        </p:nvSpPr>
        <p:spPr bwMode="auto">
          <a:xfrm rot="-5400000">
            <a:off x="3517107" y="5836443"/>
            <a:ext cx="730250" cy="144463"/>
          </a:xfrm>
          <a:prstGeom prst="rightArrow">
            <a:avLst>
              <a:gd name="adj1" fmla="val 50000"/>
              <a:gd name="adj2" fmla="val 126373"/>
            </a:avLst>
          </a:prstGeom>
          <a:solidFill>
            <a:srgbClr val="FF3300"/>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185416" name="AutoShape 72"/>
          <p:cNvSpPr>
            <a:spLocks noChangeArrowheads="1"/>
          </p:cNvSpPr>
          <p:nvPr/>
        </p:nvSpPr>
        <p:spPr bwMode="auto">
          <a:xfrm rot="-5400000">
            <a:off x="4253707" y="5836443"/>
            <a:ext cx="730250" cy="144463"/>
          </a:xfrm>
          <a:prstGeom prst="rightArrow">
            <a:avLst>
              <a:gd name="adj1" fmla="val 50000"/>
              <a:gd name="adj2" fmla="val 126373"/>
            </a:avLst>
          </a:prstGeom>
          <a:solidFill>
            <a:srgbClr val="FF3300"/>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185417" name="AutoShape 73"/>
          <p:cNvSpPr>
            <a:spLocks noChangeArrowheads="1"/>
          </p:cNvSpPr>
          <p:nvPr/>
        </p:nvSpPr>
        <p:spPr bwMode="auto">
          <a:xfrm rot="-5400000">
            <a:off x="4990307" y="5836443"/>
            <a:ext cx="730250" cy="144463"/>
          </a:xfrm>
          <a:prstGeom prst="rightArrow">
            <a:avLst>
              <a:gd name="adj1" fmla="val 50000"/>
              <a:gd name="adj2" fmla="val 126373"/>
            </a:avLst>
          </a:prstGeom>
          <a:solidFill>
            <a:srgbClr val="FF3300"/>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185418" name="AutoShape 74"/>
          <p:cNvSpPr>
            <a:spLocks noChangeArrowheads="1"/>
          </p:cNvSpPr>
          <p:nvPr/>
        </p:nvSpPr>
        <p:spPr bwMode="auto">
          <a:xfrm rot="-6890920">
            <a:off x="1981200" y="4832350"/>
            <a:ext cx="1266825" cy="130175"/>
          </a:xfrm>
          <a:prstGeom prst="rightArrow">
            <a:avLst>
              <a:gd name="adj1" fmla="val 50000"/>
              <a:gd name="adj2" fmla="val 243293"/>
            </a:avLst>
          </a:prstGeom>
          <a:solidFill>
            <a:srgbClr val="FF3300"/>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185419" name="Text Box 75"/>
          <p:cNvSpPr txBox="1">
            <a:spLocks noChangeArrowheads="1"/>
          </p:cNvSpPr>
          <p:nvPr/>
        </p:nvSpPr>
        <p:spPr bwMode="auto">
          <a:xfrm>
            <a:off x="5495925" y="5722938"/>
            <a:ext cx="2284413" cy="4667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0"/>
              </a:spcBef>
              <a:buClrTx/>
              <a:buSzTx/>
              <a:buFontTx/>
              <a:buNone/>
            </a:pPr>
            <a:r>
              <a:rPr lang="en-US" altLang="nl-NL" sz="2400">
                <a:solidFill>
                  <a:srgbClr val="000000"/>
                </a:solidFill>
                <a:effectLst/>
              </a:rPr>
              <a:t>Projectfasering</a:t>
            </a:r>
          </a:p>
        </p:txBody>
      </p:sp>
      <p:sp>
        <p:nvSpPr>
          <p:cNvPr id="185420" name="Text Box 76"/>
          <p:cNvSpPr txBox="1">
            <a:spLocks noChangeArrowheads="1"/>
          </p:cNvSpPr>
          <p:nvPr/>
        </p:nvSpPr>
        <p:spPr bwMode="auto">
          <a:xfrm rot="-5400000">
            <a:off x="-166687" y="3074987"/>
            <a:ext cx="2374900" cy="4667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0"/>
              </a:spcBef>
              <a:buClrTx/>
              <a:buSzTx/>
              <a:buFontTx/>
              <a:buNone/>
            </a:pPr>
            <a:r>
              <a:rPr lang="en-US" altLang="nl-NL" sz="2400">
                <a:solidFill>
                  <a:srgbClr val="000000"/>
                </a:solidFill>
                <a:effectLst/>
              </a:rPr>
              <a:t>Project indeling</a:t>
            </a:r>
          </a:p>
        </p:txBody>
      </p:sp>
      <p:sp>
        <p:nvSpPr>
          <p:cNvPr id="185421" name="AutoShape 77"/>
          <p:cNvSpPr>
            <a:spLocks noChangeArrowheads="1"/>
          </p:cNvSpPr>
          <p:nvPr/>
        </p:nvSpPr>
        <p:spPr bwMode="auto">
          <a:xfrm rot="-6890920">
            <a:off x="2057400" y="3765550"/>
            <a:ext cx="1266825" cy="130175"/>
          </a:xfrm>
          <a:prstGeom prst="rightArrow">
            <a:avLst>
              <a:gd name="adj1" fmla="val 50000"/>
              <a:gd name="adj2" fmla="val 243293"/>
            </a:avLst>
          </a:prstGeom>
          <a:solidFill>
            <a:srgbClr val="FF3300"/>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185422" name="AutoShape 78"/>
          <p:cNvSpPr>
            <a:spLocks noChangeArrowheads="1"/>
          </p:cNvSpPr>
          <p:nvPr/>
        </p:nvSpPr>
        <p:spPr bwMode="auto">
          <a:xfrm rot="-6890920">
            <a:off x="2057400" y="2698750"/>
            <a:ext cx="1266825" cy="130175"/>
          </a:xfrm>
          <a:prstGeom prst="rightArrow">
            <a:avLst>
              <a:gd name="adj1" fmla="val 50000"/>
              <a:gd name="adj2" fmla="val 243293"/>
            </a:avLst>
          </a:prstGeom>
          <a:solidFill>
            <a:srgbClr val="FF3300"/>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185423" name="Text Box 79"/>
          <p:cNvSpPr txBox="1">
            <a:spLocks noChangeArrowheads="1"/>
          </p:cNvSpPr>
          <p:nvPr/>
        </p:nvSpPr>
        <p:spPr bwMode="auto">
          <a:xfrm rot="3878020" flipH="1">
            <a:off x="1768475" y="2235200"/>
            <a:ext cx="2409825" cy="466725"/>
          </a:xfrm>
          <a:prstGeom prst="rect">
            <a:avLst/>
          </a:prstGeom>
          <a:solidFill>
            <a:schemeClr val="tx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0"/>
              </a:spcBef>
              <a:buClrTx/>
              <a:buSzTx/>
              <a:buFontTx/>
              <a:buNone/>
            </a:pPr>
            <a:r>
              <a:rPr lang="en-US" altLang="nl-NL" sz="2400">
                <a:solidFill>
                  <a:srgbClr val="000000"/>
                </a:solidFill>
                <a:effectLst/>
              </a:rPr>
              <a:t>Projectkwaliteit</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r>
              <a:rPr lang="nl-NL" altLang="nl-NL"/>
              <a:t>Cultuur projectfabriek</a:t>
            </a:r>
          </a:p>
        </p:txBody>
      </p:sp>
      <p:sp>
        <p:nvSpPr>
          <p:cNvPr id="102403" name="Rectangle 3"/>
          <p:cNvSpPr>
            <a:spLocks noGrp="1" noChangeArrowheads="1"/>
          </p:cNvSpPr>
          <p:nvPr>
            <p:ph type="body" sz="half" idx="1"/>
          </p:nvPr>
        </p:nvSpPr>
        <p:spPr>
          <a:xfrm>
            <a:off x="107950" y="2781300"/>
            <a:ext cx="4033838" cy="3373438"/>
          </a:xfrm>
        </p:spPr>
        <p:txBody>
          <a:bodyPr/>
          <a:lstStyle/>
          <a:p>
            <a:r>
              <a:rPr lang="nl-NL" altLang="nl-NL" sz="2000"/>
              <a:t>Samenwerken</a:t>
            </a:r>
          </a:p>
          <a:p>
            <a:endParaRPr lang="nl-NL" altLang="nl-NL" sz="2000"/>
          </a:p>
          <a:p>
            <a:r>
              <a:rPr lang="nl-NL" altLang="nl-NL" sz="2000"/>
              <a:t>Toekomst</a:t>
            </a:r>
          </a:p>
          <a:p>
            <a:endParaRPr lang="nl-NL" altLang="nl-NL" sz="2000"/>
          </a:p>
          <a:p>
            <a:r>
              <a:rPr lang="nl-NL" altLang="nl-NL" sz="2000"/>
              <a:t>Competences</a:t>
            </a:r>
          </a:p>
          <a:p>
            <a:endParaRPr lang="nl-NL" altLang="nl-NL" sz="2000"/>
          </a:p>
          <a:p>
            <a:r>
              <a:rPr lang="nl-NL" altLang="nl-NL" sz="2000"/>
              <a:t>Groepsvorming- en stimulatie naar kennisgebied</a:t>
            </a:r>
          </a:p>
        </p:txBody>
      </p:sp>
      <p:graphicFrame>
        <p:nvGraphicFramePr>
          <p:cNvPr id="102406" name="Object 6"/>
          <p:cNvGraphicFramePr>
            <a:graphicFrameLocks noChangeAspect="1"/>
          </p:cNvGraphicFramePr>
          <p:nvPr>
            <p:ph type="clipArt" sz="half" idx="2"/>
            <p:extLst>
              <p:ext uri="{D42A27DB-BD31-4B8C-83A1-F6EECF244321}">
                <p14:modId xmlns:p14="http://schemas.microsoft.com/office/powerpoint/2010/main" val="3956170259"/>
              </p:ext>
            </p:extLst>
          </p:nvPr>
        </p:nvGraphicFramePr>
        <p:xfrm>
          <a:off x="6223757" y="1663700"/>
          <a:ext cx="2920243" cy="2405380"/>
        </p:xfrm>
        <a:graphic>
          <a:graphicData uri="http://schemas.openxmlformats.org/presentationml/2006/ole">
            <mc:AlternateContent xmlns:mc="http://schemas.openxmlformats.org/markup-compatibility/2006">
              <mc:Choice xmlns:v="urn:schemas-microsoft-com:vml" Requires="v">
                <p:oleObj spid="_x0000_s102410" name="Clip" r:id="rId4" imgW="1974960" imgH="2100240" progId="MS_ClipArt_Gallery.5">
                  <p:embed/>
                </p:oleObj>
              </mc:Choice>
              <mc:Fallback>
                <p:oleObj name="Clip" r:id="rId4" imgW="1974960" imgH="2100240" progId="MS_ClipArt_Gallery.5">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3757" y="1663700"/>
                        <a:ext cx="2920243" cy="2405380"/>
                      </a:xfrm>
                      <a:prstGeom prst="rect">
                        <a:avLst/>
                      </a:prstGeom>
                      <a:noFill/>
                      <a:ln>
                        <a:noFill/>
                      </a:ln>
                      <a:effectLst/>
                    </p:spPr>
                  </p:pic>
                </p:oleObj>
              </mc:Fallback>
            </mc:AlternateContent>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r>
              <a:rPr lang="nl-NL" altLang="nl-NL"/>
              <a:t>De volgende stap</a:t>
            </a:r>
          </a:p>
        </p:txBody>
      </p:sp>
      <p:sp>
        <p:nvSpPr>
          <p:cNvPr id="133123" name="Rectangle 3"/>
          <p:cNvSpPr>
            <a:spLocks noGrp="1" noChangeArrowheads="1"/>
          </p:cNvSpPr>
          <p:nvPr>
            <p:ph type="body" idx="1"/>
          </p:nvPr>
        </p:nvSpPr>
        <p:spPr/>
        <p:txBody>
          <a:bodyPr/>
          <a:lstStyle/>
          <a:p>
            <a:endParaRPr lang="en-US" altLang="nl-NL" dirty="0"/>
          </a:p>
          <a:p>
            <a:r>
              <a:rPr lang="en-US" altLang="nl-NL" dirty="0" smtClean="0"/>
              <a:t>Portfolio </a:t>
            </a:r>
            <a:r>
              <a:rPr lang="en-US" altLang="nl-NL" dirty="0"/>
              <a:t>management</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Procesmatig</a:t>
            </a:r>
            <a:endParaRPr lang="nl-NL" dirty="0"/>
          </a:p>
        </p:txBody>
      </p:sp>
      <p:sp>
        <p:nvSpPr>
          <p:cNvPr id="20" name="Oval 37"/>
          <p:cNvSpPr>
            <a:spLocks noChangeArrowheads="1"/>
          </p:cNvSpPr>
          <p:nvPr/>
        </p:nvSpPr>
        <p:spPr bwMode="auto">
          <a:xfrm>
            <a:off x="1204464" y="2516904"/>
            <a:ext cx="4787900" cy="3721100"/>
          </a:xfrm>
          <a:prstGeom prst="ellipse">
            <a:avLst/>
          </a:prstGeom>
          <a:ln>
            <a:headEnd/>
            <a:tailEnd/>
          </a:ln>
        </p:spPr>
        <p:style>
          <a:lnRef idx="0">
            <a:schemeClr val="accent5"/>
          </a:lnRef>
          <a:fillRef idx="3">
            <a:schemeClr val="accent5"/>
          </a:fillRef>
          <a:effectRef idx="3">
            <a:schemeClr val="accent5"/>
          </a:effectRef>
          <a:fontRef idx="minor">
            <a:schemeClr val="lt1"/>
          </a:fontRef>
        </p:style>
        <p:txBody>
          <a:bodyPr wrap="none" anchor="ctr"/>
          <a:lstStyle/>
          <a:p>
            <a:endParaRPr lang="nl-NL"/>
          </a:p>
        </p:txBody>
      </p:sp>
      <p:sp>
        <p:nvSpPr>
          <p:cNvPr id="21" name="Oval 38"/>
          <p:cNvSpPr>
            <a:spLocks noChangeArrowheads="1"/>
          </p:cNvSpPr>
          <p:nvPr/>
        </p:nvSpPr>
        <p:spPr bwMode="auto">
          <a:xfrm>
            <a:off x="1191764" y="2878854"/>
            <a:ext cx="3787775" cy="3117850"/>
          </a:xfrm>
          <a:prstGeom prst="ellipse">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endParaRPr lang="nl-NL"/>
          </a:p>
        </p:txBody>
      </p:sp>
      <p:sp>
        <p:nvSpPr>
          <p:cNvPr id="22" name="Oval 39"/>
          <p:cNvSpPr>
            <a:spLocks noChangeArrowheads="1"/>
          </p:cNvSpPr>
          <p:nvPr/>
        </p:nvSpPr>
        <p:spPr bwMode="auto">
          <a:xfrm>
            <a:off x="1204464" y="3082054"/>
            <a:ext cx="2420938" cy="2736850"/>
          </a:xfrm>
          <a:prstGeom prst="ellipse">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endParaRPr lang="nl-NL"/>
          </a:p>
        </p:txBody>
      </p:sp>
      <p:grpSp>
        <p:nvGrpSpPr>
          <p:cNvPr id="23" name="Group 42"/>
          <p:cNvGrpSpPr>
            <a:grpSpLocks/>
          </p:cNvGrpSpPr>
          <p:nvPr/>
        </p:nvGrpSpPr>
        <p:grpSpPr bwMode="auto">
          <a:xfrm>
            <a:off x="1610864" y="3597992"/>
            <a:ext cx="1420813" cy="1763712"/>
            <a:chOff x="1104" y="2064"/>
            <a:chExt cx="1296" cy="1392"/>
          </a:xfrm>
        </p:grpSpPr>
        <p:sp>
          <p:nvSpPr>
            <p:cNvPr id="24" name="AutoShape 24"/>
            <p:cNvSpPr>
              <a:spLocks noChangeArrowheads="1"/>
            </p:cNvSpPr>
            <p:nvPr/>
          </p:nvSpPr>
          <p:spPr bwMode="auto">
            <a:xfrm>
              <a:off x="1152" y="2832"/>
              <a:ext cx="336" cy="432"/>
            </a:xfrm>
            <a:prstGeom prst="triangle">
              <a:avLst>
                <a:gd name="adj" fmla="val 50000"/>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5" name="AutoShape 25"/>
            <p:cNvSpPr>
              <a:spLocks noChangeArrowheads="1"/>
            </p:cNvSpPr>
            <p:nvPr/>
          </p:nvSpPr>
          <p:spPr bwMode="auto">
            <a:xfrm>
              <a:off x="1776" y="2640"/>
              <a:ext cx="240" cy="288"/>
            </a:xfrm>
            <a:prstGeom prst="triangle">
              <a:avLst>
                <a:gd name="adj" fmla="val 50000"/>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6" name="AutoShape 26"/>
            <p:cNvSpPr>
              <a:spLocks noChangeArrowheads="1"/>
            </p:cNvSpPr>
            <p:nvPr/>
          </p:nvSpPr>
          <p:spPr bwMode="auto">
            <a:xfrm>
              <a:off x="1104" y="2256"/>
              <a:ext cx="480" cy="384"/>
            </a:xfrm>
            <a:prstGeom prst="triangle">
              <a:avLst>
                <a:gd name="adj" fmla="val 50000"/>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7" name="AutoShape 27"/>
            <p:cNvSpPr>
              <a:spLocks noChangeArrowheads="1"/>
            </p:cNvSpPr>
            <p:nvPr/>
          </p:nvSpPr>
          <p:spPr bwMode="auto">
            <a:xfrm>
              <a:off x="1776" y="2064"/>
              <a:ext cx="480" cy="528"/>
            </a:xfrm>
            <a:prstGeom prst="triangle">
              <a:avLst>
                <a:gd name="adj" fmla="val 50000"/>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vert270" wrap="none" anchor="ctr"/>
            <a:lstStyle/>
            <a:p>
              <a:pPr>
                <a:buNone/>
              </a:pPr>
              <a:r>
                <a:rPr lang="nl-NL" sz="1200" dirty="0" smtClean="0"/>
                <a:t>Project</a:t>
              </a:r>
              <a:endParaRPr lang="nl-NL" sz="1200" dirty="0"/>
            </a:p>
          </p:txBody>
        </p:sp>
        <p:sp>
          <p:nvSpPr>
            <p:cNvPr id="28" name="AutoShape 28"/>
            <p:cNvSpPr>
              <a:spLocks noChangeArrowheads="1"/>
            </p:cNvSpPr>
            <p:nvPr/>
          </p:nvSpPr>
          <p:spPr bwMode="auto">
            <a:xfrm>
              <a:off x="1488" y="2064"/>
              <a:ext cx="336" cy="288"/>
            </a:xfrm>
            <a:prstGeom prst="triangle">
              <a:avLst>
                <a:gd name="adj" fmla="val 50000"/>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9" name="AutoShape 29"/>
            <p:cNvSpPr>
              <a:spLocks noChangeArrowheads="1"/>
            </p:cNvSpPr>
            <p:nvPr/>
          </p:nvSpPr>
          <p:spPr bwMode="auto">
            <a:xfrm>
              <a:off x="1776" y="3024"/>
              <a:ext cx="624" cy="432"/>
            </a:xfrm>
            <a:prstGeom prst="triangle">
              <a:avLst>
                <a:gd name="adj" fmla="val 50000"/>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30" name="AutoShape 41"/>
            <p:cNvSpPr>
              <a:spLocks noChangeArrowheads="1"/>
            </p:cNvSpPr>
            <p:nvPr/>
          </p:nvSpPr>
          <p:spPr bwMode="auto">
            <a:xfrm>
              <a:off x="1464" y="2728"/>
              <a:ext cx="312" cy="448"/>
            </a:xfrm>
            <a:prstGeom prst="triangle">
              <a:avLst>
                <a:gd name="adj" fmla="val 50000"/>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grpSp>
      <p:grpSp>
        <p:nvGrpSpPr>
          <p:cNvPr id="31" name="Groep 30"/>
          <p:cNvGrpSpPr/>
          <p:nvPr/>
        </p:nvGrpSpPr>
        <p:grpSpPr>
          <a:xfrm>
            <a:off x="1585464" y="3901204"/>
            <a:ext cx="1498600" cy="1663700"/>
            <a:chOff x="4114800" y="4102100"/>
            <a:chExt cx="1498600" cy="1663700"/>
          </a:xfrm>
        </p:grpSpPr>
        <p:sp>
          <p:nvSpPr>
            <p:cNvPr id="32" name="Oval 44"/>
            <p:cNvSpPr>
              <a:spLocks noChangeArrowheads="1"/>
            </p:cNvSpPr>
            <p:nvPr/>
          </p:nvSpPr>
          <p:spPr bwMode="auto">
            <a:xfrm>
              <a:off x="4876800" y="5143500"/>
              <a:ext cx="736600" cy="622300"/>
            </a:xfrm>
            <a:prstGeom prst="ellipse">
              <a:avLst/>
            </a:prstGeom>
            <a:solidFill>
              <a:srgbClr val="FF6565">
                <a:alpha val="50000"/>
              </a:srgbClr>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33" name="Oval 45"/>
            <p:cNvSpPr>
              <a:spLocks noChangeArrowheads="1"/>
            </p:cNvSpPr>
            <p:nvPr/>
          </p:nvSpPr>
          <p:spPr bwMode="auto">
            <a:xfrm>
              <a:off x="4114800" y="4902200"/>
              <a:ext cx="457200" cy="457200"/>
            </a:xfrm>
            <a:prstGeom prst="ellipse">
              <a:avLst/>
            </a:prstGeom>
            <a:solidFill>
              <a:srgbClr val="FF6565">
                <a:alpha val="50000"/>
              </a:srgbClr>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34" name="Oval 46"/>
            <p:cNvSpPr>
              <a:spLocks noChangeArrowheads="1"/>
            </p:cNvSpPr>
            <p:nvPr/>
          </p:nvSpPr>
          <p:spPr bwMode="auto">
            <a:xfrm>
              <a:off x="4457700" y="4787900"/>
              <a:ext cx="457200" cy="457200"/>
            </a:xfrm>
            <a:prstGeom prst="ellipse">
              <a:avLst/>
            </a:prstGeom>
            <a:solidFill>
              <a:srgbClr val="FF6565">
                <a:alpha val="50000"/>
              </a:srgbClr>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35" name="Oval 47"/>
            <p:cNvSpPr>
              <a:spLocks noChangeArrowheads="1"/>
            </p:cNvSpPr>
            <p:nvPr/>
          </p:nvSpPr>
          <p:spPr bwMode="auto">
            <a:xfrm>
              <a:off x="4914900" y="4102100"/>
              <a:ext cx="457200" cy="457200"/>
            </a:xfrm>
            <a:prstGeom prst="ellipse">
              <a:avLst/>
            </a:prstGeom>
            <a:solidFill>
              <a:srgbClr val="FF6565">
                <a:alpha val="50000"/>
              </a:srgbClr>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36" name="Oval 48"/>
            <p:cNvSpPr>
              <a:spLocks noChangeArrowheads="1"/>
            </p:cNvSpPr>
            <p:nvPr/>
          </p:nvSpPr>
          <p:spPr bwMode="auto">
            <a:xfrm>
              <a:off x="4191000" y="4203700"/>
              <a:ext cx="457200" cy="457200"/>
            </a:xfrm>
            <a:prstGeom prst="ellipse">
              <a:avLst/>
            </a:prstGeom>
            <a:solidFill>
              <a:srgbClr val="FF6565">
                <a:alpha val="50000"/>
              </a:srgbClr>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grpSp>
      <p:grpSp>
        <p:nvGrpSpPr>
          <p:cNvPr id="37" name="Group 40"/>
          <p:cNvGrpSpPr>
            <a:grpSpLocks/>
          </p:cNvGrpSpPr>
          <p:nvPr/>
        </p:nvGrpSpPr>
        <p:grpSpPr bwMode="auto">
          <a:xfrm>
            <a:off x="1742177" y="2599513"/>
            <a:ext cx="3235548" cy="2736850"/>
            <a:chOff x="1170" y="1276"/>
            <a:chExt cx="2952" cy="2160"/>
          </a:xfrm>
        </p:grpSpPr>
        <p:cxnSp>
          <p:nvCxnSpPr>
            <p:cNvPr id="38" name="AutoShape 31"/>
            <p:cNvCxnSpPr>
              <a:cxnSpLocks noChangeShapeType="1"/>
              <a:stCxn id="44" idx="1"/>
              <a:endCxn id="29" idx="5"/>
            </p:cNvCxnSpPr>
            <p:nvPr/>
          </p:nvCxnSpPr>
          <p:spPr bwMode="auto">
            <a:xfrm rot="10800000" flipV="1">
              <a:off x="2190" y="2356"/>
              <a:ext cx="1571" cy="884"/>
            </a:xfrm>
            <a:prstGeom prst="curvedConnector3">
              <a:avLst>
                <a:gd name="adj1" fmla="val 50000"/>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AutoShape 32"/>
            <p:cNvCxnSpPr>
              <a:cxnSpLocks noChangeShapeType="1"/>
              <a:stCxn id="44" idx="0"/>
              <a:endCxn id="27" idx="5"/>
            </p:cNvCxnSpPr>
            <p:nvPr/>
          </p:nvCxnSpPr>
          <p:spPr bwMode="auto">
            <a:xfrm flipH="1">
              <a:off x="2082" y="1276"/>
              <a:ext cx="2040" cy="1052"/>
            </a:xfrm>
            <a:prstGeom prst="straightConnector1">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AutoShape 33"/>
            <p:cNvCxnSpPr>
              <a:cxnSpLocks noChangeShapeType="1"/>
              <a:stCxn id="44" idx="2"/>
              <a:endCxn id="24" idx="3"/>
            </p:cNvCxnSpPr>
            <p:nvPr/>
          </p:nvCxnSpPr>
          <p:spPr bwMode="auto">
            <a:xfrm rot="5400000" flipH="1">
              <a:off x="2248" y="2282"/>
              <a:ext cx="172" cy="2135"/>
            </a:xfrm>
            <a:prstGeom prst="bentConnector3">
              <a:avLst>
                <a:gd name="adj1" fmla="val -104924"/>
              </a:avLst>
            </a:prstGeom>
            <a:noFill/>
            <a:ln w="9525">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 name="AutoShape 34"/>
            <p:cNvCxnSpPr>
              <a:cxnSpLocks noChangeShapeType="1"/>
              <a:stCxn id="44" idx="2"/>
              <a:endCxn id="25" idx="4"/>
            </p:cNvCxnSpPr>
            <p:nvPr/>
          </p:nvCxnSpPr>
          <p:spPr bwMode="auto">
            <a:xfrm flipH="1" flipV="1">
              <a:off x="1962" y="2928"/>
              <a:ext cx="1439" cy="508"/>
            </a:xfrm>
            <a:prstGeom prst="straightConnector1">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 name="AutoShape 35"/>
            <p:cNvCxnSpPr>
              <a:cxnSpLocks noChangeShapeType="1"/>
              <a:stCxn id="44" idx="1"/>
              <a:endCxn id="26" idx="1"/>
            </p:cNvCxnSpPr>
            <p:nvPr/>
          </p:nvCxnSpPr>
          <p:spPr bwMode="auto">
            <a:xfrm rot="10800000" flipV="1">
              <a:off x="1170" y="2356"/>
              <a:ext cx="2591" cy="92"/>
            </a:xfrm>
            <a:prstGeom prst="curvedConnector5">
              <a:avLst>
                <a:gd name="adj1" fmla="val 36101"/>
                <a:gd name="adj2" fmla="val 504500"/>
                <a:gd name="adj3" fmla="val 108048"/>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 name="AutoShape 36"/>
            <p:cNvCxnSpPr>
              <a:cxnSpLocks noChangeShapeType="1"/>
              <a:stCxn id="44" idx="0"/>
              <a:endCxn id="28" idx="0"/>
            </p:cNvCxnSpPr>
            <p:nvPr/>
          </p:nvCxnSpPr>
          <p:spPr bwMode="auto">
            <a:xfrm rot="16200000" flipH="1" flipV="1">
              <a:off x="2468" y="410"/>
              <a:ext cx="788" cy="2520"/>
            </a:xfrm>
            <a:prstGeom prst="curvedConnector3">
              <a:avLst>
                <a:gd name="adj1" fmla="val -22893"/>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44" name="AutoShape 30"/>
          <p:cNvSpPr>
            <a:spLocks noChangeArrowheads="1"/>
          </p:cNvSpPr>
          <p:nvPr/>
        </p:nvSpPr>
        <p:spPr bwMode="auto">
          <a:xfrm>
            <a:off x="4187943" y="2599454"/>
            <a:ext cx="1579563" cy="2736850"/>
          </a:xfrm>
          <a:prstGeom prst="triangle">
            <a:avLst>
              <a:gd name="adj" fmla="val 50000"/>
            </a:avLst>
          </a:prstGeom>
          <a:ln>
            <a:headEnd/>
            <a:tailEnd/>
          </a:ln>
        </p:spPr>
        <p:style>
          <a:lnRef idx="0">
            <a:schemeClr val="accent4"/>
          </a:lnRef>
          <a:fillRef idx="3">
            <a:schemeClr val="accent4"/>
          </a:fillRef>
          <a:effectRef idx="3">
            <a:schemeClr val="accent4"/>
          </a:effectRef>
          <a:fontRef idx="minor">
            <a:schemeClr val="lt1"/>
          </a:fontRef>
        </p:style>
        <p:txBody>
          <a:bodyPr vert="vert270" wrap="none" anchor="ctr"/>
          <a:lstStyle/>
          <a:p>
            <a:pPr>
              <a:buNone/>
            </a:pPr>
            <a:r>
              <a:rPr lang="nl-NL" sz="2000" dirty="0" smtClean="0"/>
              <a:t>Organisatie</a:t>
            </a:r>
            <a:endParaRPr lang="nl-NL" sz="20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nl-NL" altLang="nl-NL"/>
              <a:t>Herkenning </a:t>
            </a:r>
            <a:br>
              <a:rPr lang="nl-NL" altLang="nl-NL"/>
            </a:br>
            <a:r>
              <a:rPr lang="nl-NL" altLang="nl-NL"/>
              <a:t>Procesmatige projectvoering</a:t>
            </a:r>
          </a:p>
        </p:txBody>
      </p:sp>
      <p:grpSp>
        <p:nvGrpSpPr>
          <p:cNvPr id="23631" name="Group 79"/>
          <p:cNvGrpSpPr>
            <a:grpSpLocks/>
          </p:cNvGrpSpPr>
          <p:nvPr/>
        </p:nvGrpSpPr>
        <p:grpSpPr bwMode="auto">
          <a:xfrm>
            <a:off x="2196620" y="2468880"/>
            <a:ext cx="6083779" cy="3627120"/>
            <a:chOff x="336" y="816"/>
            <a:chExt cx="5088" cy="3024"/>
          </a:xfrm>
        </p:grpSpPr>
        <p:sp>
          <p:nvSpPr>
            <p:cNvPr id="23556" name="Rectangle 4"/>
            <p:cNvSpPr>
              <a:spLocks noChangeArrowheads="1"/>
            </p:cNvSpPr>
            <p:nvPr/>
          </p:nvSpPr>
          <p:spPr bwMode="auto">
            <a:xfrm>
              <a:off x="1496" y="1647"/>
              <a:ext cx="630" cy="1176"/>
            </a:xfrm>
            <a:prstGeom prst="rect">
              <a:avLst/>
            </a:prstGeom>
            <a:solidFill>
              <a:srgbClr val="B2B2B2"/>
            </a:solidFill>
            <a:ln w="12700">
              <a:solidFill>
                <a:srgbClr val="000000"/>
              </a:solidFill>
              <a:miter lim="800000"/>
              <a:headEnd/>
              <a:tailEnd/>
            </a:ln>
            <a:effectLst>
              <a:outerShdw dist="107763" dir="2700000" algn="ctr" rotWithShape="0">
                <a:schemeClr val="bg2"/>
              </a:outerShdw>
            </a:effectLst>
          </p:spPr>
          <p:txBody>
            <a:bodyPr wrap="none" anchor="ctr"/>
            <a:lstStyle/>
            <a:p>
              <a:endParaRPr lang="nl-NL"/>
            </a:p>
          </p:txBody>
        </p:sp>
        <p:sp>
          <p:nvSpPr>
            <p:cNvPr id="23557" name="Rectangle 5"/>
            <p:cNvSpPr>
              <a:spLocks noChangeArrowheads="1"/>
            </p:cNvSpPr>
            <p:nvPr/>
          </p:nvSpPr>
          <p:spPr bwMode="auto">
            <a:xfrm>
              <a:off x="3492" y="1647"/>
              <a:ext cx="721" cy="1176"/>
            </a:xfrm>
            <a:prstGeom prst="rect">
              <a:avLst/>
            </a:prstGeom>
            <a:solidFill>
              <a:srgbClr val="B2B2B2"/>
            </a:solidFill>
            <a:ln w="12700">
              <a:solidFill>
                <a:srgbClr val="000000"/>
              </a:solidFill>
              <a:miter lim="800000"/>
              <a:headEnd/>
              <a:tailEnd/>
            </a:ln>
            <a:effectLst>
              <a:outerShdw dist="107763" dir="2700000" algn="ctr" rotWithShape="0">
                <a:schemeClr val="bg2"/>
              </a:outerShdw>
            </a:effectLst>
          </p:spPr>
          <p:txBody>
            <a:bodyPr wrap="none" anchor="ctr"/>
            <a:lstStyle/>
            <a:p>
              <a:endParaRPr lang="nl-NL"/>
            </a:p>
          </p:txBody>
        </p:sp>
        <p:sp>
          <p:nvSpPr>
            <p:cNvPr id="23558" name="Rectangle 6"/>
            <p:cNvSpPr>
              <a:spLocks noChangeArrowheads="1"/>
            </p:cNvSpPr>
            <p:nvPr/>
          </p:nvSpPr>
          <p:spPr bwMode="auto">
            <a:xfrm>
              <a:off x="2797" y="1647"/>
              <a:ext cx="600" cy="1176"/>
            </a:xfrm>
            <a:prstGeom prst="rect">
              <a:avLst/>
            </a:prstGeom>
            <a:solidFill>
              <a:srgbClr val="B2B2B2"/>
            </a:solidFill>
            <a:ln w="12700">
              <a:solidFill>
                <a:srgbClr val="000000"/>
              </a:solidFill>
              <a:miter lim="800000"/>
              <a:headEnd/>
              <a:tailEnd/>
            </a:ln>
            <a:effectLst>
              <a:outerShdw dist="107763" dir="2700000" algn="ctr" rotWithShape="0">
                <a:schemeClr val="bg2"/>
              </a:outerShdw>
            </a:effectLst>
          </p:spPr>
          <p:txBody>
            <a:bodyPr wrap="none" anchor="ctr"/>
            <a:lstStyle/>
            <a:p>
              <a:endParaRPr lang="nl-NL"/>
            </a:p>
          </p:txBody>
        </p:sp>
        <p:sp>
          <p:nvSpPr>
            <p:cNvPr id="23559" name="Rectangle 7"/>
            <p:cNvSpPr>
              <a:spLocks noChangeArrowheads="1"/>
            </p:cNvSpPr>
            <p:nvPr/>
          </p:nvSpPr>
          <p:spPr bwMode="auto">
            <a:xfrm>
              <a:off x="2222" y="1647"/>
              <a:ext cx="479" cy="1176"/>
            </a:xfrm>
            <a:prstGeom prst="rect">
              <a:avLst/>
            </a:prstGeom>
            <a:solidFill>
              <a:srgbClr val="B2B2B2"/>
            </a:solidFill>
            <a:ln w="12700">
              <a:solidFill>
                <a:srgbClr val="000000"/>
              </a:solidFill>
              <a:miter lim="800000"/>
              <a:headEnd/>
              <a:tailEnd/>
            </a:ln>
            <a:effectLst>
              <a:outerShdw dist="107763" dir="2700000" algn="ctr" rotWithShape="0">
                <a:schemeClr val="bg2"/>
              </a:outerShdw>
            </a:effectLst>
          </p:spPr>
          <p:txBody>
            <a:bodyPr wrap="none" anchor="ctr"/>
            <a:lstStyle/>
            <a:p>
              <a:endParaRPr lang="nl-NL"/>
            </a:p>
          </p:txBody>
        </p:sp>
        <p:grpSp>
          <p:nvGrpSpPr>
            <p:cNvPr id="23560" name="Group 8"/>
            <p:cNvGrpSpPr>
              <a:grpSpLocks/>
            </p:cNvGrpSpPr>
            <p:nvPr/>
          </p:nvGrpSpPr>
          <p:grpSpPr bwMode="auto">
            <a:xfrm>
              <a:off x="1548" y="1698"/>
              <a:ext cx="588" cy="185"/>
              <a:chOff x="1143" y="916"/>
              <a:chExt cx="932" cy="345"/>
            </a:xfrm>
          </p:grpSpPr>
          <p:sp>
            <p:nvSpPr>
              <p:cNvPr id="23561" name="Rectangle 9"/>
              <p:cNvSpPr>
                <a:spLocks noChangeArrowheads="1"/>
              </p:cNvSpPr>
              <p:nvPr/>
            </p:nvSpPr>
            <p:spPr bwMode="auto">
              <a:xfrm>
                <a:off x="1156" y="916"/>
                <a:ext cx="808" cy="280"/>
              </a:xfrm>
              <a:prstGeom prst="rect">
                <a:avLst/>
              </a:prstGeom>
              <a:solidFill>
                <a:srgbClr val="B2B2B2"/>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3562" name="Rectangle 10"/>
              <p:cNvSpPr>
                <a:spLocks noChangeArrowheads="1"/>
              </p:cNvSpPr>
              <p:nvPr/>
            </p:nvSpPr>
            <p:spPr bwMode="auto">
              <a:xfrm>
                <a:off x="1143" y="961"/>
                <a:ext cx="932" cy="300"/>
              </a:xfrm>
              <a:prstGeom prst="rect">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0"/>
                  </a:spcBef>
                  <a:defRPr sz="2400">
                    <a:solidFill>
                      <a:schemeClr val="tx1"/>
                    </a:solidFill>
                    <a:latin typeface="Times New Roman" charset="0"/>
                  </a:defRPr>
                </a:lvl1pPr>
                <a:lvl2pPr marL="571500" defTabSz="762000">
                  <a:spcBef>
                    <a:spcPct val="0"/>
                  </a:spcBef>
                  <a:defRPr sz="2400">
                    <a:solidFill>
                      <a:schemeClr val="tx1"/>
                    </a:solidFill>
                    <a:latin typeface="Times New Roman" charset="0"/>
                  </a:defRPr>
                </a:lvl2pPr>
                <a:lvl3pPr marL="1143000" defTabSz="762000">
                  <a:spcBef>
                    <a:spcPct val="0"/>
                  </a:spcBef>
                  <a:defRPr sz="2400">
                    <a:solidFill>
                      <a:schemeClr val="tx1"/>
                    </a:solidFill>
                    <a:latin typeface="Times New Roman" charset="0"/>
                  </a:defRPr>
                </a:lvl3pPr>
                <a:lvl4pPr marL="1714500" defTabSz="762000">
                  <a:spcBef>
                    <a:spcPct val="0"/>
                  </a:spcBef>
                  <a:defRPr sz="2400">
                    <a:solidFill>
                      <a:schemeClr val="tx1"/>
                    </a:solidFill>
                    <a:latin typeface="Times New Roman" charset="0"/>
                  </a:defRPr>
                </a:lvl4pPr>
                <a:lvl5pPr marL="2286000" defTabSz="762000">
                  <a:spcBef>
                    <a:spcPct val="0"/>
                  </a:spcBef>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pPr>
                  <a:buClrTx/>
                  <a:buSzTx/>
                  <a:buFontTx/>
                  <a:buNone/>
                </a:pPr>
                <a:r>
                  <a:rPr lang="nl-NL" altLang="nl-NL" sz="800" b="1">
                    <a:solidFill>
                      <a:schemeClr val="bg2"/>
                    </a:solidFill>
                    <a:effectLst/>
                    <a:latin typeface="Book Antiqua" charset="0"/>
                  </a:rPr>
                  <a:t>Business case</a:t>
                </a:r>
              </a:p>
            </p:txBody>
          </p:sp>
        </p:grpSp>
        <p:grpSp>
          <p:nvGrpSpPr>
            <p:cNvPr id="23563" name="Group 11"/>
            <p:cNvGrpSpPr>
              <a:grpSpLocks/>
            </p:cNvGrpSpPr>
            <p:nvPr/>
          </p:nvGrpSpPr>
          <p:grpSpPr bwMode="auto">
            <a:xfrm>
              <a:off x="2282" y="1698"/>
              <a:ext cx="422" cy="185"/>
              <a:chOff x="2308" y="916"/>
              <a:chExt cx="669" cy="345"/>
            </a:xfrm>
          </p:grpSpPr>
          <p:sp>
            <p:nvSpPr>
              <p:cNvPr id="23564" name="Rectangle 12"/>
              <p:cNvSpPr>
                <a:spLocks noChangeArrowheads="1"/>
              </p:cNvSpPr>
              <p:nvPr/>
            </p:nvSpPr>
            <p:spPr bwMode="auto">
              <a:xfrm>
                <a:off x="2308" y="916"/>
                <a:ext cx="568" cy="280"/>
              </a:xfrm>
              <a:prstGeom prst="rect">
                <a:avLst/>
              </a:prstGeom>
              <a:solidFill>
                <a:srgbClr val="B2B2B2"/>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3565" name="Rectangle 13"/>
              <p:cNvSpPr>
                <a:spLocks noChangeArrowheads="1"/>
              </p:cNvSpPr>
              <p:nvPr/>
            </p:nvSpPr>
            <p:spPr bwMode="auto">
              <a:xfrm>
                <a:off x="2340" y="961"/>
                <a:ext cx="637" cy="300"/>
              </a:xfrm>
              <a:prstGeom prst="rect">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0"/>
                  </a:spcBef>
                  <a:defRPr sz="2400">
                    <a:solidFill>
                      <a:schemeClr val="tx1"/>
                    </a:solidFill>
                    <a:latin typeface="Times New Roman" charset="0"/>
                  </a:defRPr>
                </a:lvl1pPr>
                <a:lvl2pPr marL="571500" defTabSz="762000">
                  <a:spcBef>
                    <a:spcPct val="0"/>
                  </a:spcBef>
                  <a:defRPr sz="2400">
                    <a:solidFill>
                      <a:schemeClr val="tx1"/>
                    </a:solidFill>
                    <a:latin typeface="Times New Roman" charset="0"/>
                  </a:defRPr>
                </a:lvl2pPr>
                <a:lvl3pPr marL="1143000" defTabSz="762000">
                  <a:spcBef>
                    <a:spcPct val="0"/>
                  </a:spcBef>
                  <a:defRPr sz="2400">
                    <a:solidFill>
                      <a:schemeClr val="tx1"/>
                    </a:solidFill>
                    <a:latin typeface="Times New Roman" charset="0"/>
                  </a:defRPr>
                </a:lvl3pPr>
                <a:lvl4pPr marL="1714500" defTabSz="762000">
                  <a:spcBef>
                    <a:spcPct val="0"/>
                  </a:spcBef>
                  <a:defRPr sz="2400">
                    <a:solidFill>
                      <a:schemeClr val="tx1"/>
                    </a:solidFill>
                    <a:latin typeface="Times New Roman" charset="0"/>
                  </a:defRPr>
                </a:lvl4pPr>
                <a:lvl5pPr marL="2286000" defTabSz="762000">
                  <a:spcBef>
                    <a:spcPct val="0"/>
                  </a:spcBef>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pPr>
                  <a:buClrTx/>
                  <a:buSzTx/>
                  <a:buFontTx/>
                  <a:buNone/>
                </a:pPr>
                <a:r>
                  <a:rPr lang="nl-NL" altLang="nl-NL" sz="800" b="1">
                    <a:solidFill>
                      <a:schemeClr val="bg2"/>
                    </a:solidFill>
                    <a:effectLst/>
                    <a:latin typeface="Book Antiqua" charset="0"/>
                  </a:rPr>
                  <a:t>Aanpak</a:t>
                </a:r>
              </a:p>
            </p:txBody>
          </p:sp>
        </p:grpSp>
        <p:grpSp>
          <p:nvGrpSpPr>
            <p:cNvPr id="23566" name="Group 14"/>
            <p:cNvGrpSpPr>
              <a:grpSpLocks/>
            </p:cNvGrpSpPr>
            <p:nvPr/>
          </p:nvGrpSpPr>
          <p:grpSpPr bwMode="auto">
            <a:xfrm>
              <a:off x="3553" y="1698"/>
              <a:ext cx="648" cy="185"/>
              <a:chOff x="4324" y="916"/>
              <a:chExt cx="1028" cy="345"/>
            </a:xfrm>
          </p:grpSpPr>
          <p:sp>
            <p:nvSpPr>
              <p:cNvPr id="23567" name="Rectangle 15"/>
              <p:cNvSpPr>
                <a:spLocks noChangeArrowheads="1"/>
              </p:cNvSpPr>
              <p:nvPr/>
            </p:nvSpPr>
            <p:spPr bwMode="auto">
              <a:xfrm>
                <a:off x="4324" y="916"/>
                <a:ext cx="960" cy="280"/>
              </a:xfrm>
              <a:prstGeom prst="rect">
                <a:avLst/>
              </a:prstGeom>
              <a:solidFill>
                <a:srgbClr val="B2B2B2"/>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3568" name="Rectangle 16"/>
              <p:cNvSpPr>
                <a:spLocks noChangeArrowheads="1"/>
              </p:cNvSpPr>
              <p:nvPr/>
            </p:nvSpPr>
            <p:spPr bwMode="auto">
              <a:xfrm>
                <a:off x="4356" y="961"/>
                <a:ext cx="996" cy="300"/>
              </a:xfrm>
              <a:prstGeom prst="rect">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0"/>
                  </a:spcBef>
                  <a:defRPr sz="2400">
                    <a:solidFill>
                      <a:schemeClr val="tx1"/>
                    </a:solidFill>
                    <a:latin typeface="Times New Roman" charset="0"/>
                  </a:defRPr>
                </a:lvl1pPr>
                <a:lvl2pPr marL="571500" defTabSz="762000">
                  <a:spcBef>
                    <a:spcPct val="0"/>
                  </a:spcBef>
                  <a:defRPr sz="2400">
                    <a:solidFill>
                      <a:schemeClr val="tx1"/>
                    </a:solidFill>
                    <a:latin typeface="Times New Roman" charset="0"/>
                  </a:defRPr>
                </a:lvl2pPr>
                <a:lvl3pPr marL="1143000" defTabSz="762000">
                  <a:spcBef>
                    <a:spcPct val="0"/>
                  </a:spcBef>
                  <a:defRPr sz="2400">
                    <a:solidFill>
                      <a:schemeClr val="tx1"/>
                    </a:solidFill>
                    <a:latin typeface="Times New Roman" charset="0"/>
                  </a:defRPr>
                </a:lvl3pPr>
                <a:lvl4pPr marL="1714500" defTabSz="762000">
                  <a:spcBef>
                    <a:spcPct val="0"/>
                  </a:spcBef>
                  <a:defRPr sz="2400">
                    <a:solidFill>
                      <a:schemeClr val="tx1"/>
                    </a:solidFill>
                    <a:latin typeface="Times New Roman" charset="0"/>
                  </a:defRPr>
                </a:lvl4pPr>
                <a:lvl5pPr marL="2286000" defTabSz="762000">
                  <a:spcBef>
                    <a:spcPct val="0"/>
                  </a:spcBef>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pPr>
                  <a:buClrTx/>
                  <a:buSzTx/>
                  <a:buFontTx/>
                  <a:buNone/>
                </a:pPr>
                <a:r>
                  <a:rPr lang="nl-NL" altLang="nl-NL" sz="800" b="1">
                    <a:solidFill>
                      <a:schemeClr val="bg2"/>
                    </a:solidFill>
                    <a:effectLst/>
                    <a:latin typeface="Book Antiqua" charset="0"/>
                  </a:rPr>
                  <a:t>Implementatie</a:t>
                </a:r>
              </a:p>
            </p:txBody>
          </p:sp>
        </p:grpSp>
        <p:grpSp>
          <p:nvGrpSpPr>
            <p:cNvPr id="23569" name="Group 17"/>
            <p:cNvGrpSpPr>
              <a:grpSpLocks/>
            </p:cNvGrpSpPr>
            <p:nvPr/>
          </p:nvGrpSpPr>
          <p:grpSpPr bwMode="auto">
            <a:xfrm>
              <a:off x="2857" y="1698"/>
              <a:ext cx="518" cy="185"/>
              <a:chOff x="3220" y="916"/>
              <a:chExt cx="822" cy="345"/>
            </a:xfrm>
          </p:grpSpPr>
          <p:sp>
            <p:nvSpPr>
              <p:cNvPr id="23570" name="Rectangle 18"/>
              <p:cNvSpPr>
                <a:spLocks noChangeArrowheads="1"/>
              </p:cNvSpPr>
              <p:nvPr/>
            </p:nvSpPr>
            <p:spPr bwMode="auto">
              <a:xfrm>
                <a:off x="3220" y="916"/>
                <a:ext cx="760" cy="280"/>
              </a:xfrm>
              <a:prstGeom prst="rect">
                <a:avLst/>
              </a:prstGeom>
              <a:solidFill>
                <a:srgbClr val="B2B2B2"/>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3571" name="Rectangle 19"/>
              <p:cNvSpPr>
                <a:spLocks noChangeArrowheads="1"/>
              </p:cNvSpPr>
              <p:nvPr/>
            </p:nvSpPr>
            <p:spPr bwMode="auto">
              <a:xfrm>
                <a:off x="3304" y="961"/>
                <a:ext cx="738" cy="300"/>
              </a:xfrm>
              <a:prstGeom prst="rect">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0"/>
                  </a:spcBef>
                  <a:defRPr sz="2400">
                    <a:solidFill>
                      <a:schemeClr val="tx1"/>
                    </a:solidFill>
                    <a:latin typeface="Times New Roman" charset="0"/>
                  </a:defRPr>
                </a:lvl1pPr>
                <a:lvl2pPr marL="571500" defTabSz="762000">
                  <a:spcBef>
                    <a:spcPct val="0"/>
                  </a:spcBef>
                  <a:defRPr sz="2400">
                    <a:solidFill>
                      <a:schemeClr val="tx1"/>
                    </a:solidFill>
                    <a:latin typeface="Times New Roman" charset="0"/>
                  </a:defRPr>
                </a:lvl2pPr>
                <a:lvl3pPr marL="1143000" defTabSz="762000">
                  <a:spcBef>
                    <a:spcPct val="0"/>
                  </a:spcBef>
                  <a:defRPr sz="2400">
                    <a:solidFill>
                      <a:schemeClr val="tx1"/>
                    </a:solidFill>
                    <a:latin typeface="Times New Roman" charset="0"/>
                  </a:defRPr>
                </a:lvl3pPr>
                <a:lvl4pPr marL="1714500" defTabSz="762000">
                  <a:spcBef>
                    <a:spcPct val="0"/>
                  </a:spcBef>
                  <a:defRPr sz="2400">
                    <a:solidFill>
                      <a:schemeClr val="tx1"/>
                    </a:solidFill>
                    <a:latin typeface="Times New Roman" charset="0"/>
                  </a:defRPr>
                </a:lvl4pPr>
                <a:lvl5pPr marL="2286000" defTabSz="762000">
                  <a:spcBef>
                    <a:spcPct val="0"/>
                  </a:spcBef>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pPr>
                  <a:buClrTx/>
                  <a:buSzTx/>
                  <a:buFontTx/>
                  <a:buNone/>
                </a:pPr>
                <a:r>
                  <a:rPr lang="nl-NL" altLang="nl-NL" sz="800" b="1">
                    <a:solidFill>
                      <a:schemeClr val="bg2"/>
                    </a:solidFill>
                    <a:effectLst/>
                    <a:latin typeface="Book Antiqua" charset="0"/>
                  </a:rPr>
                  <a:t>Realisatie</a:t>
                </a:r>
              </a:p>
            </p:txBody>
          </p:sp>
        </p:grpSp>
        <p:sp>
          <p:nvSpPr>
            <p:cNvPr id="23572" name="Line 20"/>
            <p:cNvSpPr>
              <a:spLocks noChangeShapeType="1"/>
            </p:cNvSpPr>
            <p:nvPr/>
          </p:nvSpPr>
          <p:spPr bwMode="auto">
            <a:xfrm>
              <a:off x="2068" y="1773"/>
              <a:ext cx="212" cy="0"/>
            </a:xfrm>
            <a:prstGeom prst="line">
              <a:avLst/>
            </a:prstGeom>
            <a:noFill/>
            <a:ln w="25400">
              <a:solidFill>
                <a:srgbClr val="000000"/>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23573" name="Line 21"/>
            <p:cNvSpPr>
              <a:spLocks noChangeShapeType="1"/>
            </p:cNvSpPr>
            <p:nvPr/>
          </p:nvSpPr>
          <p:spPr bwMode="auto">
            <a:xfrm>
              <a:off x="3339" y="1773"/>
              <a:ext cx="211" cy="0"/>
            </a:xfrm>
            <a:prstGeom prst="line">
              <a:avLst/>
            </a:prstGeom>
            <a:noFill/>
            <a:ln w="25400">
              <a:solidFill>
                <a:srgbClr val="000000"/>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23574" name="Line 22"/>
            <p:cNvSpPr>
              <a:spLocks noChangeShapeType="1"/>
            </p:cNvSpPr>
            <p:nvPr/>
          </p:nvSpPr>
          <p:spPr bwMode="auto">
            <a:xfrm>
              <a:off x="2643" y="1773"/>
              <a:ext cx="212" cy="0"/>
            </a:xfrm>
            <a:prstGeom prst="line">
              <a:avLst/>
            </a:prstGeom>
            <a:noFill/>
            <a:ln w="25400">
              <a:solidFill>
                <a:srgbClr val="000000"/>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grpSp>
          <p:nvGrpSpPr>
            <p:cNvPr id="23575" name="Group 23"/>
            <p:cNvGrpSpPr>
              <a:grpSpLocks/>
            </p:cNvGrpSpPr>
            <p:nvPr/>
          </p:nvGrpSpPr>
          <p:grpSpPr bwMode="auto">
            <a:xfrm>
              <a:off x="1548" y="1929"/>
              <a:ext cx="588" cy="178"/>
              <a:chOff x="1143" y="1348"/>
              <a:chExt cx="932" cy="332"/>
            </a:xfrm>
          </p:grpSpPr>
          <p:sp>
            <p:nvSpPr>
              <p:cNvPr id="23576" name="Rectangle 24"/>
              <p:cNvSpPr>
                <a:spLocks noChangeArrowheads="1"/>
              </p:cNvSpPr>
              <p:nvPr/>
            </p:nvSpPr>
            <p:spPr bwMode="auto">
              <a:xfrm>
                <a:off x="1156" y="1348"/>
                <a:ext cx="808" cy="280"/>
              </a:xfrm>
              <a:prstGeom prst="rect">
                <a:avLst/>
              </a:prstGeom>
              <a:solidFill>
                <a:srgbClr val="B2B2B2"/>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3577" name="Rectangle 25"/>
              <p:cNvSpPr>
                <a:spLocks noChangeArrowheads="1"/>
              </p:cNvSpPr>
              <p:nvPr/>
            </p:nvSpPr>
            <p:spPr bwMode="auto">
              <a:xfrm>
                <a:off x="1143" y="1382"/>
                <a:ext cx="932" cy="298"/>
              </a:xfrm>
              <a:prstGeom prst="rect">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0"/>
                  </a:spcBef>
                  <a:defRPr sz="2400">
                    <a:solidFill>
                      <a:schemeClr val="tx1"/>
                    </a:solidFill>
                    <a:latin typeface="Times New Roman" charset="0"/>
                  </a:defRPr>
                </a:lvl1pPr>
                <a:lvl2pPr marL="571500" defTabSz="762000">
                  <a:spcBef>
                    <a:spcPct val="0"/>
                  </a:spcBef>
                  <a:defRPr sz="2400">
                    <a:solidFill>
                      <a:schemeClr val="tx1"/>
                    </a:solidFill>
                    <a:latin typeface="Times New Roman" charset="0"/>
                  </a:defRPr>
                </a:lvl2pPr>
                <a:lvl3pPr marL="1143000" defTabSz="762000">
                  <a:spcBef>
                    <a:spcPct val="0"/>
                  </a:spcBef>
                  <a:defRPr sz="2400">
                    <a:solidFill>
                      <a:schemeClr val="tx1"/>
                    </a:solidFill>
                    <a:latin typeface="Times New Roman" charset="0"/>
                  </a:defRPr>
                </a:lvl3pPr>
                <a:lvl4pPr marL="1714500" defTabSz="762000">
                  <a:spcBef>
                    <a:spcPct val="0"/>
                  </a:spcBef>
                  <a:defRPr sz="2400">
                    <a:solidFill>
                      <a:schemeClr val="tx1"/>
                    </a:solidFill>
                    <a:latin typeface="Times New Roman" charset="0"/>
                  </a:defRPr>
                </a:lvl4pPr>
                <a:lvl5pPr marL="2286000" defTabSz="762000">
                  <a:spcBef>
                    <a:spcPct val="0"/>
                  </a:spcBef>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pPr>
                  <a:buClrTx/>
                  <a:buSzTx/>
                  <a:buFontTx/>
                  <a:buNone/>
                </a:pPr>
                <a:r>
                  <a:rPr lang="nl-NL" altLang="nl-NL" sz="800" b="1">
                    <a:solidFill>
                      <a:schemeClr val="bg2"/>
                    </a:solidFill>
                    <a:effectLst/>
                    <a:latin typeface="Book Antiqua" charset="0"/>
                  </a:rPr>
                  <a:t>Business case</a:t>
                </a:r>
              </a:p>
            </p:txBody>
          </p:sp>
        </p:grpSp>
        <p:grpSp>
          <p:nvGrpSpPr>
            <p:cNvPr id="23578" name="Group 26"/>
            <p:cNvGrpSpPr>
              <a:grpSpLocks/>
            </p:cNvGrpSpPr>
            <p:nvPr/>
          </p:nvGrpSpPr>
          <p:grpSpPr bwMode="auto">
            <a:xfrm>
              <a:off x="2282" y="1929"/>
              <a:ext cx="422" cy="178"/>
              <a:chOff x="2308" y="1348"/>
              <a:chExt cx="669" cy="332"/>
            </a:xfrm>
          </p:grpSpPr>
          <p:sp>
            <p:nvSpPr>
              <p:cNvPr id="23579" name="Rectangle 27"/>
              <p:cNvSpPr>
                <a:spLocks noChangeArrowheads="1"/>
              </p:cNvSpPr>
              <p:nvPr/>
            </p:nvSpPr>
            <p:spPr bwMode="auto">
              <a:xfrm>
                <a:off x="2308" y="1348"/>
                <a:ext cx="568" cy="280"/>
              </a:xfrm>
              <a:prstGeom prst="rect">
                <a:avLst/>
              </a:prstGeom>
              <a:solidFill>
                <a:srgbClr val="B2B2B2"/>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3580" name="Rectangle 28"/>
              <p:cNvSpPr>
                <a:spLocks noChangeArrowheads="1"/>
              </p:cNvSpPr>
              <p:nvPr/>
            </p:nvSpPr>
            <p:spPr bwMode="auto">
              <a:xfrm>
                <a:off x="2340" y="1382"/>
                <a:ext cx="637" cy="298"/>
              </a:xfrm>
              <a:prstGeom prst="rect">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0"/>
                  </a:spcBef>
                  <a:defRPr sz="2400">
                    <a:solidFill>
                      <a:schemeClr val="tx1"/>
                    </a:solidFill>
                    <a:latin typeface="Times New Roman" charset="0"/>
                  </a:defRPr>
                </a:lvl1pPr>
                <a:lvl2pPr marL="571500" defTabSz="762000">
                  <a:spcBef>
                    <a:spcPct val="0"/>
                  </a:spcBef>
                  <a:defRPr sz="2400">
                    <a:solidFill>
                      <a:schemeClr val="tx1"/>
                    </a:solidFill>
                    <a:latin typeface="Times New Roman" charset="0"/>
                  </a:defRPr>
                </a:lvl2pPr>
                <a:lvl3pPr marL="1143000" defTabSz="762000">
                  <a:spcBef>
                    <a:spcPct val="0"/>
                  </a:spcBef>
                  <a:defRPr sz="2400">
                    <a:solidFill>
                      <a:schemeClr val="tx1"/>
                    </a:solidFill>
                    <a:latin typeface="Times New Roman" charset="0"/>
                  </a:defRPr>
                </a:lvl3pPr>
                <a:lvl4pPr marL="1714500" defTabSz="762000">
                  <a:spcBef>
                    <a:spcPct val="0"/>
                  </a:spcBef>
                  <a:defRPr sz="2400">
                    <a:solidFill>
                      <a:schemeClr val="tx1"/>
                    </a:solidFill>
                    <a:latin typeface="Times New Roman" charset="0"/>
                  </a:defRPr>
                </a:lvl4pPr>
                <a:lvl5pPr marL="2286000" defTabSz="762000">
                  <a:spcBef>
                    <a:spcPct val="0"/>
                  </a:spcBef>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pPr>
                  <a:buClrTx/>
                  <a:buSzTx/>
                  <a:buFontTx/>
                  <a:buNone/>
                </a:pPr>
                <a:r>
                  <a:rPr lang="nl-NL" altLang="nl-NL" sz="800" b="1">
                    <a:solidFill>
                      <a:schemeClr val="bg2"/>
                    </a:solidFill>
                    <a:effectLst/>
                    <a:latin typeface="Book Antiqua" charset="0"/>
                  </a:rPr>
                  <a:t>Aanpak</a:t>
                </a:r>
              </a:p>
            </p:txBody>
          </p:sp>
        </p:grpSp>
        <p:grpSp>
          <p:nvGrpSpPr>
            <p:cNvPr id="23581" name="Group 29"/>
            <p:cNvGrpSpPr>
              <a:grpSpLocks/>
            </p:cNvGrpSpPr>
            <p:nvPr/>
          </p:nvGrpSpPr>
          <p:grpSpPr bwMode="auto">
            <a:xfrm>
              <a:off x="3553" y="1929"/>
              <a:ext cx="648" cy="178"/>
              <a:chOff x="4324" y="1348"/>
              <a:chExt cx="1028" cy="332"/>
            </a:xfrm>
          </p:grpSpPr>
          <p:sp>
            <p:nvSpPr>
              <p:cNvPr id="23582" name="Rectangle 30"/>
              <p:cNvSpPr>
                <a:spLocks noChangeArrowheads="1"/>
              </p:cNvSpPr>
              <p:nvPr/>
            </p:nvSpPr>
            <p:spPr bwMode="auto">
              <a:xfrm>
                <a:off x="4324" y="1348"/>
                <a:ext cx="960" cy="280"/>
              </a:xfrm>
              <a:prstGeom prst="rect">
                <a:avLst/>
              </a:prstGeom>
              <a:solidFill>
                <a:srgbClr val="B2B2B2"/>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3583" name="Rectangle 31"/>
              <p:cNvSpPr>
                <a:spLocks noChangeArrowheads="1"/>
              </p:cNvSpPr>
              <p:nvPr/>
            </p:nvSpPr>
            <p:spPr bwMode="auto">
              <a:xfrm>
                <a:off x="4356" y="1382"/>
                <a:ext cx="996" cy="298"/>
              </a:xfrm>
              <a:prstGeom prst="rect">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0"/>
                  </a:spcBef>
                  <a:defRPr sz="2400">
                    <a:solidFill>
                      <a:schemeClr val="tx1"/>
                    </a:solidFill>
                    <a:latin typeface="Times New Roman" charset="0"/>
                  </a:defRPr>
                </a:lvl1pPr>
                <a:lvl2pPr marL="571500" defTabSz="762000">
                  <a:spcBef>
                    <a:spcPct val="0"/>
                  </a:spcBef>
                  <a:defRPr sz="2400">
                    <a:solidFill>
                      <a:schemeClr val="tx1"/>
                    </a:solidFill>
                    <a:latin typeface="Times New Roman" charset="0"/>
                  </a:defRPr>
                </a:lvl2pPr>
                <a:lvl3pPr marL="1143000" defTabSz="762000">
                  <a:spcBef>
                    <a:spcPct val="0"/>
                  </a:spcBef>
                  <a:defRPr sz="2400">
                    <a:solidFill>
                      <a:schemeClr val="tx1"/>
                    </a:solidFill>
                    <a:latin typeface="Times New Roman" charset="0"/>
                  </a:defRPr>
                </a:lvl3pPr>
                <a:lvl4pPr marL="1714500" defTabSz="762000">
                  <a:spcBef>
                    <a:spcPct val="0"/>
                  </a:spcBef>
                  <a:defRPr sz="2400">
                    <a:solidFill>
                      <a:schemeClr val="tx1"/>
                    </a:solidFill>
                    <a:latin typeface="Times New Roman" charset="0"/>
                  </a:defRPr>
                </a:lvl4pPr>
                <a:lvl5pPr marL="2286000" defTabSz="762000">
                  <a:spcBef>
                    <a:spcPct val="0"/>
                  </a:spcBef>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pPr>
                  <a:buClrTx/>
                  <a:buSzTx/>
                  <a:buFontTx/>
                  <a:buNone/>
                </a:pPr>
                <a:r>
                  <a:rPr lang="nl-NL" altLang="nl-NL" sz="800" b="1">
                    <a:solidFill>
                      <a:schemeClr val="bg2"/>
                    </a:solidFill>
                    <a:effectLst/>
                    <a:latin typeface="Book Antiqua" charset="0"/>
                  </a:rPr>
                  <a:t>Implementatie</a:t>
                </a:r>
              </a:p>
            </p:txBody>
          </p:sp>
        </p:grpSp>
        <p:grpSp>
          <p:nvGrpSpPr>
            <p:cNvPr id="23584" name="Group 32"/>
            <p:cNvGrpSpPr>
              <a:grpSpLocks/>
            </p:cNvGrpSpPr>
            <p:nvPr/>
          </p:nvGrpSpPr>
          <p:grpSpPr bwMode="auto">
            <a:xfrm>
              <a:off x="2857" y="1929"/>
              <a:ext cx="518" cy="178"/>
              <a:chOff x="3220" y="1348"/>
              <a:chExt cx="822" cy="332"/>
            </a:xfrm>
          </p:grpSpPr>
          <p:sp>
            <p:nvSpPr>
              <p:cNvPr id="23585" name="Rectangle 33"/>
              <p:cNvSpPr>
                <a:spLocks noChangeArrowheads="1"/>
              </p:cNvSpPr>
              <p:nvPr/>
            </p:nvSpPr>
            <p:spPr bwMode="auto">
              <a:xfrm>
                <a:off x="3220" y="1348"/>
                <a:ext cx="760" cy="280"/>
              </a:xfrm>
              <a:prstGeom prst="rect">
                <a:avLst/>
              </a:prstGeom>
              <a:solidFill>
                <a:srgbClr val="B2B2B2"/>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3586" name="Rectangle 34"/>
              <p:cNvSpPr>
                <a:spLocks noChangeArrowheads="1"/>
              </p:cNvSpPr>
              <p:nvPr/>
            </p:nvSpPr>
            <p:spPr bwMode="auto">
              <a:xfrm>
                <a:off x="3304" y="1382"/>
                <a:ext cx="738" cy="298"/>
              </a:xfrm>
              <a:prstGeom prst="rect">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0"/>
                  </a:spcBef>
                  <a:defRPr sz="2400">
                    <a:solidFill>
                      <a:schemeClr val="tx1"/>
                    </a:solidFill>
                    <a:latin typeface="Times New Roman" charset="0"/>
                  </a:defRPr>
                </a:lvl1pPr>
                <a:lvl2pPr marL="571500" defTabSz="762000">
                  <a:spcBef>
                    <a:spcPct val="0"/>
                  </a:spcBef>
                  <a:defRPr sz="2400">
                    <a:solidFill>
                      <a:schemeClr val="tx1"/>
                    </a:solidFill>
                    <a:latin typeface="Times New Roman" charset="0"/>
                  </a:defRPr>
                </a:lvl2pPr>
                <a:lvl3pPr marL="1143000" defTabSz="762000">
                  <a:spcBef>
                    <a:spcPct val="0"/>
                  </a:spcBef>
                  <a:defRPr sz="2400">
                    <a:solidFill>
                      <a:schemeClr val="tx1"/>
                    </a:solidFill>
                    <a:latin typeface="Times New Roman" charset="0"/>
                  </a:defRPr>
                </a:lvl3pPr>
                <a:lvl4pPr marL="1714500" defTabSz="762000">
                  <a:spcBef>
                    <a:spcPct val="0"/>
                  </a:spcBef>
                  <a:defRPr sz="2400">
                    <a:solidFill>
                      <a:schemeClr val="tx1"/>
                    </a:solidFill>
                    <a:latin typeface="Times New Roman" charset="0"/>
                  </a:defRPr>
                </a:lvl4pPr>
                <a:lvl5pPr marL="2286000" defTabSz="762000">
                  <a:spcBef>
                    <a:spcPct val="0"/>
                  </a:spcBef>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pPr>
                  <a:buClrTx/>
                  <a:buSzTx/>
                  <a:buFontTx/>
                  <a:buNone/>
                </a:pPr>
                <a:r>
                  <a:rPr lang="nl-NL" altLang="nl-NL" sz="800" b="1">
                    <a:solidFill>
                      <a:schemeClr val="bg2"/>
                    </a:solidFill>
                    <a:effectLst/>
                    <a:latin typeface="Book Antiqua" charset="0"/>
                  </a:rPr>
                  <a:t>Realisatie</a:t>
                </a:r>
              </a:p>
            </p:txBody>
          </p:sp>
        </p:grpSp>
        <p:sp>
          <p:nvSpPr>
            <p:cNvPr id="23587" name="Line 35"/>
            <p:cNvSpPr>
              <a:spLocks noChangeShapeType="1"/>
            </p:cNvSpPr>
            <p:nvPr/>
          </p:nvSpPr>
          <p:spPr bwMode="auto">
            <a:xfrm>
              <a:off x="2068" y="2004"/>
              <a:ext cx="212" cy="0"/>
            </a:xfrm>
            <a:prstGeom prst="line">
              <a:avLst/>
            </a:prstGeom>
            <a:noFill/>
            <a:ln w="25400">
              <a:solidFill>
                <a:srgbClr val="000000"/>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23588" name="Line 36"/>
            <p:cNvSpPr>
              <a:spLocks noChangeShapeType="1"/>
            </p:cNvSpPr>
            <p:nvPr/>
          </p:nvSpPr>
          <p:spPr bwMode="auto">
            <a:xfrm>
              <a:off x="3339" y="2004"/>
              <a:ext cx="211" cy="0"/>
            </a:xfrm>
            <a:prstGeom prst="line">
              <a:avLst/>
            </a:prstGeom>
            <a:noFill/>
            <a:ln w="25400">
              <a:solidFill>
                <a:srgbClr val="000000"/>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23589" name="Line 37"/>
            <p:cNvSpPr>
              <a:spLocks noChangeShapeType="1"/>
            </p:cNvSpPr>
            <p:nvPr/>
          </p:nvSpPr>
          <p:spPr bwMode="auto">
            <a:xfrm>
              <a:off x="2643" y="2004"/>
              <a:ext cx="212" cy="0"/>
            </a:xfrm>
            <a:prstGeom prst="line">
              <a:avLst/>
            </a:prstGeom>
            <a:noFill/>
            <a:ln w="25400">
              <a:solidFill>
                <a:srgbClr val="000000"/>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grpSp>
          <p:nvGrpSpPr>
            <p:cNvPr id="23590" name="Group 38"/>
            <p:cNvGrpSpPr>
              <a:grpSpLocks/>
            </p:cNvGrpSpPr>
            <p:nvPr/>
          </p:nvGrpSpPr>
          <p:grpSpPr bwMode="auto">
            <a:xfrm>
              <a:off x="1548" y="2135"/>
              <a:ext cx="588" cy="184"/>
              <a:chOff x="1143" y="1732"/>
              <a:chExt cx="932" cy="343"/>
            </a:xfrm>
          </p:grpSpPr>
          <p:sp>
            <p:nvSpPr>
              <p:cNvPr id="23591" name="Rectangle 39"/>
              <p:cNvSpPr>
                <a:spLocks noChangeArrowheads="1"/>
              </p:cNvSpPr>
              <p:nvPr/>
            </p:nvSpPr>
            <p:spPr bwMode="auto">
              <a:xfrm>
                <a:off x="1156" y="1732"/>
                <a:ext cx="808" cy="280"/>
              </a:xfrm>
              <a:prstGeom prst="rect">
                <a:avLst/>
              </a:prstGeom>
              <a:solidFill>
                <a:srgbClr val="B2B2B2"/>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3592" name="Rectangle 40"/>
              <p:cNvSpPr>
                <a:spLocks noChangeArrowheads="1"/>
              </p:cNvSpPr>
              <p:nvPr/>
            </p:nvSpPr>
            <p:spPr bwMode="auto">
              <a:xfrm>
                <a:off x="1143" y="1777"/>
                <a:ext cx="932" cy="298"/>
              </a:xfrm>
              <a:prstGeom prst="rect">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0"/>
                  </a:spcBef>
                  <a:defRPr sz="2400">
                    <a:solidFill>
                      <a:schemeClr val="tx1"/>
                    </a:solidFill>
                    <a:latin typeface="Times New Roman" charset="0"/>
                  </a:defRPr>
                </a:lvl1pPr>
                <a:lvl2pPr marL="571500" defTabSz="762000">
                  <a:spcBef>
                    <a:spcPct val="0"/>
                  </a:spcBef>
                  <a:defRPr sz="2400">
                    <a:solidFill>
                      <a:schemeClr val="tx1"/>
                    </a:solidFill>
                    <a:latin typeface="Times New Roman" charset="0"/>
                  </a:defRPr>
                </a:lvl2pPr>
                <a:lvl3pPr marL="1143000" defTabSz="762000">
                  <a:spcBef>
                    <a:spcPct val="0"/>
                  </a:spcBef>
                  <a:defRPr sz="2400">
                    <a:solidFill>
                      <a:schemeClr val="tx1"/>
                    </a:solidFill>
                    <a:latin typeface="Times New Roman" charset="0"/>
                  </a:defRPr>
                </a:lvl3pPr>
                <a:lvl4pPr marL="1714500" defTabSz="762000">
                  <a:spcBef>
                    <a:spcPct val="0"/>
                  </a:spcBef>
                  <a:defRPr sz="2400">
                    <a:solidFill>
                      <a:schemeClr val="tx1"/>
                    </a:solidFill>
                    <a:latin typeface="Times New Roman" charset="0"/>
                  </a:defRPr>
                </a:lvl4pPr>
                <a:lvl5pPr marL="2286000" defTabSz="762000">
                  <a:spcBef>
                    <a:spcPct val="0"/>
                  </a:spcBef>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pPr>
                  <a:buClrTx/>
                  <a:buSzTx/>
                  <a:buFontTx/>
                  <a:buNone/>
                </a:pPr>
                <a:r>
                  <a:rPr lang="nl-NL" altLang="nl-NL" sz="800" b="1">
                    <a:solidFill>
                      <a:schemeClr val="bg2"/>
                    </a:solidFill>
                    <a:effectLst/>
                    <a:latin typeface="Book Antiqua" charset="0"/>
                  </a:rPr>
                  <a:t>Business case</a:t>
                </a:r>
              </a:p>
            </p:txBody>
          </p:sp>
        </p:grpSp>
        <p:grpSp>
          <p:nvGrpSpPr>
            <p:cNvPr id="23593" name="Group 41"/>
            <p:cNvGrpSpPr>
              <a:grpSpLocks/>
            </p:cNvGrpSpPr>
            <p:nvPr/>
          </p:nvGrpSpPr>
          <p:grpSpPr bwMode="auto">
            <a:xfrm>
              <a:off x="2282" y="2135"/>
              <a:ext cx="422" cy="184"/>
              <a:chOff x="2308" y="1732"/>
              <a:chExt cx="669" cy="343"/>
            </a:xfrm>
          </p:grpSpPr>
          <p:sp>
            <p:nvSpPr>
              <p:cNvPr id="23594" name="Rectangle 42"/>
              <p:cNvSpPr>
                <a:spLocks noChangeArrowheads="1"/>
              </p:cNvSpPr>
              <p:nvPr/>
            </p:nvSpPr>
            <p:spPr bwMode="auto">
              <a:xfrm>
                <a:off x="2308" y="1732"/>
                <a:ext cx="568" cy="280"/>
              </a:xfrm>
              <a:prstGeom prst="rect">
                <a:avLst/>
              </a:prstGeom>
              <a:solidFill>
                <a:srgbClr val="B2B2B2"/>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3595" name="Rectangle 43"/>
              <p:cNvSpPr>
                <a:spLocks noChangeArrowheads="1"/>
              </p:cNvSpPr>
              <p:nvPr/>
            </p:nvSpPr>
            <p:spPr bwMode="auto">
              <a:xfrm>
                <a:off x="2340" y="1777"/>
                <a:ext cx="637" cy="298"/>
              </a:xfrm>
              <a:prstGeom prst="rect">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0"/>
                  </a:spcBef>
                  <a:defRPr sz="2400">
                    <a:solidFill>
                      <a:schemeClr val="tx1"/>
                    </a:solidFill>
                    <a:latin typeface="Times New Roman" charset="0"/>
                  </a:defRPr>
                </a:lvl1pPr>
                <a:lvl2pPr marL="571500" defTabSz="762000">
                  <a:spcBef>
                    <a:spcPct val="0"/>
                  </a:spcBef>
                  <a:defRPr sz="2400">
                    <a:solidFill>
                      <a:schemeClr val="tx1"/>
                    </a:solidFill>
                    <a:latin typeface="Times New Roman" charset="0"/>
                  </a:defRPr>
                </a:lvl2pPr>
                <a:lvl3pPr marL="1143000" defTabSz="762000">
                  <a:spcBef>
                    <a:spcPct val="0"/>
                  </a:spcBef>
                  <a:defRPr sz="2400">
                    <a:solidFill>
                      <a:schemeClr val="tx1"/>
                    </a:solidFill>
                    <a:latin typeface="Times New Roman" charset="0"/>
                  </a:defRPr>
                </a:lvl3pPr>
                <a:lvl4pPr marL="1714500" defTabSz="762000">
                  <a:spcBef>
                    <a:spcPct val="0"/>
                  </a:spcBef>
                  <a:defRPr sz="2400">
                    <a:solidFill>
                      <a:schemeClr val="tx1"/>
                    </a:solidFill>
                    <a:latin typeface="Times New Roman" charset="0"/>
                  </a:defRPr>
                </a:lvl4pPr>
                <a:lvl5pPr marL="2286000" defTabSz="762000">
                  <a:spcBef>
                    <a:spcPct val="0"/>
                  </a:spcBef>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pPr>
                  <a:buClrTx/>
                  <a:buSzTx/>
                  <a:buFontTx/>
                  <a:buNone/>
                </a:pPr>
                <a:r>
                  <a:rPr lang="nl-NL" altLang="nl-NL" sz="800" b="1">
                    <a:solidFill>
                      <a:schemeClr val="bg2"/>
                    </a:solidFill>
                    <a:effectLst/>
                    <a:latin typeface="Book Antiqua" charset="0"/>
                  </a:rPr>
                  <a:t>Aanpak</a:t>
                </a:r>
              </a:p>
            </p:txBody>
          </p:sp>
        </p:grpSp>
        <p:grpSp>
          <p:nvGrpSpPr>
            <p:cNvPr id="23596" name="Group 44"/>
            <p:cNvGrpSpPr>
              <a:grpSpLocks/>
            </p:cNvGrpSpPr>
            <p:nvPr/>
          </p:nvGrpSpPr>
          <p:grpSpPr bwMode="auto">
            <a:xfrm>
              <a:off x="3553" y="2135"/>
              <a:ext cx="648" cy="184"/>
              <a:chOff x="4324" y="1732"/>
              <a:chExt cx="1029" cy="343"/>
            </a:xfrm>
          </p:grpSpPr>
          <p:sp>
            <p:nvSpPr>
              <p:cNvPr id="23597" name="Rectangle 45"/>
              <p:cNvSpPr>
                <a:spLocks noChangeArrowheads="1"/>
              </p:cNvSpPr>
              <p:nvPr/>
            </p:nvSpPr>
            <p:spPr bwMode="auto">
              <a:xfrm>
                <a:off x="4324" y="1732"/>
                <a:ext cx="960" cy="280"/>
              </a:xfrm>
              <a:prstGeom prst="rect">
                <a:avLst/>
              </a:prstGeom>
              <a:solidFill>
                <a:srgbClr val="B2B2B2"/>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3598" name="Rectangle 46"/>
              <p:cNvSpPr>
                <a:spLocks noChangeArrowheads="1"/>
              </p:cNvSpPr>
              <p:nvPr/>
            </p:nvSpPr>
            <p:spPr bwMode="auto">
              <a:xfrm>
                <a:off x="4356" y="1777"/>
                <a:ext cx="997" cy="298"/>
              </a:xfrm>
              <a:prstGeom prst="rect">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0"/>
                  </a:spcBef>
                  <a:defRPr sz="2400">
                    <a:solidFill>
                      <a:schemeClr val="tx1"/>
                    </a:solidFill>
                    <a:latin typeface="Times New Roman" charset="0"/>
                  </a:defRPr>
                </a:lvl1pPr>
                <a:lvl2pPr marL="571500" defTabSz="762000">
                  <a:spcBef>
                    <a:spcPct val="0"/>
                  </a:spcBef>
                  <a:defRPr sz="2400">
                    <a:solidFill>
                      <a:schemeClr val="tx1"/>
                    </a:solidFill>
                    <a:latin typeface="Times New Roman" charset="0"/>
                  </a:defRPr>
                </a:lvl2pPr>
                <a:lvl3pPr marL="1143000" defTabSz="762000">
                  <a:spcBef>
                    <a:spcPct val="0"/>
                  </a:spcBef>
                  <a:defRPr sz="2400">
                    <a:solidFill>
                      <a:schemeClr val="tx1"/>
                    </a:solidFill>
                    <a:latin typeface="Times New Roman" charset="0"/>
                  </a:defRPr>
                </a:lvl3pPr>
                <a:lvl4pPr marL="1714500" defTabSz="762000">
                  <a:spcBef>
                    <a:spcPct val="0"/>
                  </a:spcBef>
                  <a:defRPr sz="2400">
                    <a:solidFill>
                      <a:schemeClr val="tx1"/>
                    </a:solidFill>
                    <a:latin typeface="Times New Roman" charset="0"/>
                  </a:defRPr>
                </a:lvl4pPr>
                <a:lvl5pPr marL="2286000" defTabSz="762000">
                  <a:spcBef>
                    <a:spcPct val="0"/>
                  </a:spcBef>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pPr>
                  <a:buClrTx/>
                  <a:buSzTx/>
                  <a:buFontTx/>
                  <a:buNone/>
                </a:pPr>
                <a:r>
                  <a:rPr lang="nl-NL" altLang="nl-NL" sz="800" b="1">
                    <a:solidFill>
                      <a:schemeClr val="bg2"/>
                    </a:solidFill>
                    <a:effectLst/>
                    <a:latin typeface="Book Antiqua" charset="0"/>
                  </a:rPr>
                  <a:t>Implementatie</a:t>
                </a:r>
              </a:p>
            </p:txBody>
          </p:sp>
        </p:grpSp>
        <p:grpSp>
          <p:nvGrpSpPr>
            <p:cNvPr id="23599" name="Group 47"/>
            <p:cNvGrpSpPr>
              <a:grpSpLocks/>
            </p:cNvGrpSpPr>
            <p:nvPr/>
          </p:nvGrpSpPr>
          <p:grpSpPr bwMode="auto">
            <a:xfrm>
              <a:off x="2857" y="2135"/>
              <a:ext cx="517" cy="184"/>
              <a:chOff x="3220" y="1732"/>
              <a:chExt cx="819" cy="343"/>
            </a:xfrm>
          </p:grpSpPr>
          <p:sp>
            <p:nvSpPr>
              <p:cNvPr id="23600" name="Rectangle 48"/>
              <p:cNvSpPr>
                <a:spLocks noChangeArrowheads="1"/>
              </p:cNvSpPr>
              <p:nvPr/>
            </p:nvSpPr>
            <p:spPr bwMode="auto">
              <a:xfrm>
                <a:off x="3220" y="1732"/>
                <a:ext cx="760" cy="280"/>
              </a:xfrm>
              <a:prstGeom prst="rect">
                <a:avLst/>
              </a:prstGeom>
              <a:solidFill>
                <a:srgbClr val="B2B2B2"/>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3601" name="Rectangle 49"/>
              <p:cNvSpPr>
                <a:spLocks noChangeArrowheads="1"/>
              </p:cNvSpPr>
              <p:nvPr/>
            </p:nvSpPr>
            <p:spPr bwMode="auto">
              <a:xfrm>
                <a:off x="3301" y="1777"/>
                <a:ext cx="738" cy="298"/>
              </a:xfrm>
              <a:prstGeom prst="rect">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0"/>
                  </a:spcBef>
                  <a:defRPr sz="2400">
                    <a:solidFill>
                      <a:schemeClr val="tx1"/>
                    </a:solidFill>
                    <a:latin typeface="Times New Roman" charset="0"/>
                  </a:defRPr>
                </a:lvl1pPr>
                <a:lvl2pPr marL="571500" defTabSz="762000">
                  <a:spcBef>
                    <a:spcPct val="0"/>
                  </a:spcBef>
                  <a:defRPr sz="2400">
                    <a:solidFill>
                      <a:schemeClr val="tx1"/>
                    </a:solidFill>
                    <a:latin typeface="Times New Roman" charset="0"/>
                  </a:defRPr>
                </a:lvl2pPr>
                <a:lvl3pPr marL="1143000" defTabSz="762000">
                  <a:spcBef>
                    <a:spcPct val="0"/>
                  </a:spcBef>
                  <a:defRPr sz="2400">
                    <a:solidFill>
                      <a:schemeClr val="tx1"/>
                    </a:solidFill>
                    <a:latin typeface="Times New Roman" charset="0"/>
                  </a:defRPr>
                </a:lvl3pPr>
                <a:lvl4pPr marL="1714500" defTabSz="762000">
                  <a:spcBef>
                    <a:spcPct val="0"/>
                  </a:spcBef>
                  <a:defRPr sz="2400">
                    <a:solidFill>
                      <a:schemeClr val="tx1"/>
                    </a:solidFill>
                    <a:latin typeface="Times New Roman" charset="0"/>
                  </a:defRPr>
                </a:lvl4pPr>
                <a:lvl5pPr marL="2286000" defTabSz="762000">
                  <a:spcBef>
                    <a:spcPct val="0"/>
                  </a:spcBef>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pPr>
                  <a:buClrTx/>
                  <a:buSzTx/>
                  <a:buFontTx/>
                  <a:buNone/>
                </a:pPr>
                <a:r>
                  <a:rPr lang="nl-NL" altLang="nl-NL" sz="800" b="1">
                    <a:solidFill>
                      <a:schemeClr val="bg2"/>
                    </a:solidFill>
                    <a:effectLst/>
                    <a:latin typeface="Book Antiqua" charset="0"/>
                  </a:rPr>
                  <a:t>Realisatie</a:t>
                </a:r>
              </a:p>
            </p:txBody>
          </p:sp>
        </p:grpSp>
        <p:sp>
          <p:nvSpPr>
            <p:cNvPr id="23602" name="Line 50"/>
            <p:cNvSpPr>
              <a:spLocks noChangeShapeType="1"/>
            </p:cNvSpPr>
            <p:nvPr/>
          </p:nvSpPr>
          <p:spPr bwMode="auto">
            <a:xfrm>
              <a:off x="2068" y="2210"/>
              <a:ext cx="212" cy="0"/>
            </a:xfrm>
            <a:prstGeom prst="line">
              <a:avLst/>
            </a:prstGeom>
            <a:noFill/>
            <a:ln w="25400">
              <a:solidFill>
                <a:srgbClr val="000000"/>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23603" name="Line 51"/>
            <p:cNvSpPr>
              <a:spLocks noChangeShapeType="1"/>
            </p:cNvSpPr>
            <p:nvPr/>
          </p:nvSpPr>
          <p:spPr bwMode="auto">
            <a:xfrm>
              <a:off x="3338" y="2210"/>
              <a:ext cx="212" cy="0"/>
            </a:xfrm>
            <a:prstGeom prst="line">
              <a:avLst/>
            </a:prstGeom>
            <a:noFill/>
            <a:ln w="25400">
              <a:solidFill>
                <a:srgbClr val="000000"/>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23604" name="Line 52"/>
            <p:cNvSpPr>
              <a:spLocks noChangeShapeType="1"/>
            </p:cNvSpPr>
            <p:nvPr/>
          </p:nvSpPr>
          <p:spPr bwMode="auto">
            <a:xfrm>
              <a:off x="2643" y="2210"/>
              <a:ext cx="212" cy="0"/>
            </a:xfrm>
            <a:prstGeom prst="line">
              <a:avLst/>
            </a:prstGeom>
            <a:noFill/>
            <a:ln w="25400">
              <a:solidFill>
                <a:srgbClr val="000000"/>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grpSp>
          <p:nvGrpSpPr>
            <p:cNvPr id="23605" name="Group 53"/>
            <p:cNvGrpSpPr>
              <a:grpSpLocks/>
            </p:cNvGrpSpPr>
            <p:nvPr/>
          </p:nvGrpSpPr>
          <p:grpSpPr bwMode="auto">
            <a:xfrm>
              <a:off x="1548" y="2340"/>
              <a:ext cx="588" cy="185"/>
              <a:chOff x="1142" y="2116"/>
              <a:chExt cx="933" cy="345"/>
            </a:xfrm>
          </p:grpSpPr>
          <p:sp>
            <p:nvSpPr>
              <p:cNvPr id="23606" name="Rectangle 54"/>
              <p:cNvSpPr>
                <a:spLocks noChangeArrowheads="1"/>
              </p:cNvSpPr>
              <p:nvPr/>
            </p:nvSpPr>
            <p:spPr bwMode="auto">
              <a:xfrm>
                <a:off x="1156" y="2116"/>
                <a:ext cx="808" cy="280"/>
              </a:xfrm>
              <a:prstGeom prst="rect">
                <a:avLst/>
              </a:prstGeom>
              <a:solidFill>
                <a:srgbClr val="B2B2B2"/>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3607" name="Rectangle 55"/>
              <p:cNvSpPr>
                <a:spLocks noChangeArrowheads="1"/>
              </p:cNvSpPr>
              <p:nvPr/>
            </p:nvSpPr>
            <p:spPr bwMode="auto">
              <a:xfrm>
                <a:off x="1142" y="2161"/>
                <a:ext cx="933" cy="300"/>
              </a:xfrm>
              <a:prstGeom prst="rect">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0"/>
                  </a:spcBef>
                  <a:defRPr sz="2400">
                    <a:solidFill>
                      <a:schemeClr val="tx1"/>
                    </a:solidFill>
                    <a:latin typeface="Times New Roman" charset="0"/>
                  </a:defRPr>
                </a:lvl1pPr>
                <a:lvl2pPr marL="571500" defTabSz="762000">
                  <a:spcBef>
                    <a:spcPct val="0"/>
                  </a:spcBef>
                  <a:defRPr sz="2400">
                    <a:solidFill>
                      <a:schemeClr val="tx1"/>
                    </a:solidFill>
                    <a:latin typeface="Times New Roman" charset="0"/>
                  </a:defRPr>
                </a:lvl2pPr>
                <a:lvl3pPr marL="1143000" defTabSz="762000">
                  <a:spcBef>
                    <a:spcPct val="0"/>
                  </a:spcBef>
                  <a:defRPr sz="2400">
                    <a:solidFill>
                      <a:schemeClr val="tx1"/>
                    </a:solidFill>
                    <a:latin typeface="Times New Roman" charset="0"/>
                  </a:defRPr>
                </a:lvl3pPr>
                <a:lvl4pPr marL="1714500" defTabSz="762000">
                  <a:spcBef>
                    <a:spcPct val="0"/>
                  </a:spcBef>
                  <a:defRPr sz="2400">
                    <a:solidFill>
                      <a:schemeClr val="tx1"/>
                    </a:solidFill>
                    <a:latin typeface="Times New Roman" charset="0"/>
                  </a:defRPr>
                </a:lvl4pPr>
                <a:lvl5pPr marL="2286000" defTabSz="762000">
                  <a:spcBef>
                    <a:spcPct val="0"/>
                  </a:spcBef>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pPr>
                  <a:buClrTx/>
                  <a:buSzTx/>
                  <a:buFontTx/>
                  <a:buNone/>
                </a:pPr>
                <a:r>
                  <a:rPr lang="nl-NL" altLang="nl-NL" sz="800" b="1">
                    <a:solidFill>
                      <a:schemeClr val="bg2"/>
                    </a:solidFill>
                    <a:effectLst/>
                    <a:latin typeface="Book Antiqua" charset="0"/>
                  </a:rPr>
                  <a:t>Business case</a:t>
                </a:r>
              </a:p>
            </p:txBody>
          </p:sp>
        </p:grpSp>
        <p:grpSp>
          <p:nvGrpSpPr>
            <p:cNvPr id="23608" name="Group 56"/>
            <p:cNvGrpSpPr>
              <a:grpSpLocks/>
            </p:cNvGrpSpPr>
            <p:nvPr/>
          </p:nvGrpSpPr>
          <p:grpSpPr bwMode="auto">
            <a:xfrm>
              <a:off x="2282" y="2340"/>
              <a:ext cx="422" cy="185"/>
              <a:chOff x="2308" y="2116"/>
              <a:chExt cx="669" cy="345"/>
            </a:xfrm>
          </p:grpSpPr>
          <p:sp>
            <p:nvSpPr>
              <p:cNvPr id="23609" name="Rectangle 57"/>
              <p:cNvSpPr>
                <a:spLocks noChangeArrowheads="1"/>
              </p:cNvSpPr>
              <p:nvPr/>
            </p:nvSpPr>
            <p:spPr bwMode="auto">
              <a:xfrm>
                <a:off x="2308" y="2116"/>
                <a:ext cx="568" cy="280"/>
              </a:xfrm>
              <a:prstGeom prst="rect">
                <a:avLst/>
              </a:prstGeom>
              <a:solidFill>
                <a:srgbClr val="B2B2B2"/>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3610" name="Rectangle 58"/>
              <p:cNvSpPr>
                <a:spLocks noChangeArrowheads="1"/>
              </p:cNvSpPr>
              <p:nvPr/>
            </p:nvSpPr>
            <p:spPr bwMode="auto">
              <a:xfrm>
                <a:off x="2340" y="2161"/>
                <a:ext cx="637" cy="300"/>
              </a:xfrm>
              <a:prstGeom prst="rect">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0"/>
                  </a:spcBef>
                  <a:defRPr sz="2400">
                    <a:solidFill>
                      <a:schemeClr val="tx1"/>
                    </a:solidFill>
                    <a:latin typeface="Times New Roman" charset="0"/>
                  </a:defRPr>
                </a:lvl1pPr>
                <a:lvl2pPr marL="571500" defTabSz="762000">
                  <a:spcBef>
                    <a:spcPct val="0"/>
                  </a:spcBef>
                  <a:defRPr sz="2400">
                    <a:solidFill>
                      <a:schemeClr val="tx1"/>
                    </a:solidFill>
                    <a:latin typeface="Times New Roman" charset="0"/>
                  </a:defRPr>
                </a:lvl2pPr>
                <a:lvl3pPr marL="1143000" defTabSz="762000">
                  <a:spcBef>
                    <a:spcPct val="0"/>
                  </a:spcBef>
                  <a:defRPr sz="2400">
                    <a:solidFill>
                      <a:schemeClr val="tx1"/>
                    </a:solidFill>
                    <a:latin typeface="Times New Roman" charset="0"/>
                  </a:defRPr>
                </a:lvl3pPr>
                <a:lvl4pPr marL="1714500" defTabSz="762000">
                  <a:spcBef>
                    <a:spcPct val="0"/>
                  </a:spcBef>
                  <a:defRPr sz="2400">
                    <a:solidFill>
                      <a:schemeClr val="tx1"/>
                    </a:solidFill>
                    <a:latin typeface="Times New Roman" charset="0"/>
                  </a:defRPr>
                </a:lvl4pPr>
                <a:lvl5pPr marL="2286000" defTabSz="762000">
                  <a:spcBef>
                    <a:spcPct val="0"/>
                  </a:spcBef>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pPr>
                  <a:buClrTx/>
                  <a:buSzTx/>
                  <a:buFontTx/>
                  <a:buNone/>
                </a:pPr>
                <a:r>
                  <a:rPr lang="nl-NL" altLang="nl-NL" sz="800" b="1">
                    <a:solidFill>
                      <a:schemeClr val="bg2"/>
                    </a:solidFill>
                    <a:effectLst/>
                    <a:latin typeface="Book Antiqua" charset="0"/>
                  </a:rPr>
                  <a:t>Aanpak</a:t>
                </a:r>
              </a:p>
            </p:txBody>
          </p:sp>
        </p:grpSp>
        <p:grpSp>
          <p:nvGrpSpPr>
            <p:cNvPr id="23611" name="Group 59"/>
            <p:cNvGrpSpPr>
              <a:grpSpLocks/>
            </p:cNvGrpSpPr>
            <p:nvPr/>
          </p:nvGrpSpPr>
          <p:grpSpPr bwMode="auto">
            <a:xfrm>
              <a:off x="3553" y="2340"/>
              <a:ext cx="648" cy="185"/>
              <a:chOff x="4324" y="2116"/>
              <a:chExt cx="1028" cy="345"/>
            </a:xfrm>
          </p:grpSpPr>
          <p:sp>
            <p:nvSpPr>
              <p:cNvPr id="23612" name="Rectangle 60"/>
              <p:cNvSpPr>
                <a:spLocks noChangeArrowheads="1"/>
              </p:cNvSpPr>
              <p:nvPr/>
            </p:nvSpPr>
            <p:spPr bwMode="auto">
              <a:xfrm>
                <a:off x="4324" y="2116"/>
                <a:ext cx="960" cy="280"/>
              </a:xfrm>
              <a:prstGeom prst="rect">
                <a:avLst/>
              </a:prstGeom>
              <a:solidFill>
                <a:srgbClr val="B2B2B2"/>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3613" name="Rectangle 61"/>
              <p:cNvSpPr>
                <a:spLocks noChangeArrowheads="1"/>
              </p:cNvSpPr>
              <p:nvPr/>
            </p:nvSpPr>
            <p:spPr bwMode="auto">
              <a:xfrm>
                <a:off x="4356" y="2161"/>
                <a:ext cx="996" cy="300"/>
              </a:xfrm>
              <a:prstGeom prst="rect">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0"/>
                  </a:spcBef>
                  <a:defRPr sz="2400">
                    <a:solidFill>
                      <a:schemeClr val="tx1"/>
                    </a:solidFill>
                    <a:latin typeface="Times New Roman" charset="0"/>
                  </a:defRPr>
                </a:lvl1pPr>
                <a:lvl2pPr marL="571500" defTabSz="762000">
                  <a:spcBef>
                    <a:spcPct val="0"/>
                  </a:spcBef>
                  <a:defRPr sz="2400">
                    <a:solidFill>
                      <a:schemeClr val="tx1"/>
                    </a:solidFill>
                    <a:latin typeface="Times New Roman" charset="0"/>
                  </a:defRPr>
                </a:lvl2pPr>
                <a:lvl3pPr marL="1143000" defTabSz="762000">
                  <a:spcBef>
                    <a:spcPct val="0"/>
                  </a:spcBef>
                  <a:defRPr sz="2400">
                    <a:solidFill>
                      <a:schemeClr val="tx1"/>
                    </a:solidFill>
                    <a:latin typeface="Times New Roman" charset="0"/>
                  </a:defRPr>
                </a:lvl3pPr>
                <a:lvl4pPr marL="1714500" defTabSz="762000">
                  <a:spcBef>
                    <a:spcPct val="0"/>
                  </a:spcBef>
                  <a:defRPr sz="2400">
                    <a:solidFill>
                      <a:schemeClr val="tx1"/>
                    </a:solidFill>
                    <a:latin typeface="Times New Roman" charset="0"/>
                  </a:defRPr>
                </a:lvl4pPr>
                <a:lvl5pPr marL="2286000" defTabSz="762000">
                  <a:spcBef>
                    <a:spcPct val="0"/>
                  </a:spcBef>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pPr>
                  <a:buClrTx/>
                  <a:buSzTx/>
                  <a:buFontTx/>
                  <a:buNone/>
                </a:pPr>
                <a:r>
                  <a:rPr lang="nl-NL" altLang="nl-NL" sz="800" b="1">
                    <a:solidFill>
                      <a:schemeClr val="bg2"/>
                    </a:solidFill>
                    <a:effectLst/>
                    <a:latin typeface="Book Antiqua" charset="0"/>
                  </a:rPr>
                  <a:t>Implementatie</a:t>
                </a:r>
              </a:p>
            </p:txBody>
          </p:sp>
        </p:grpSp>
        <p:grpSp>
          <p:nvGrpSpPr>
            <p:cNvPr id="23614" name="Group 62"/>
            <p:cNvGrpSpPr>
              <a:grpSpLocks/>
            </p:cNvGrpSpPr>
            <p:nvPr/>
          </p:nvGrpSpPr>
          <p:grpSpPr bwMode="auto">
            <a:xfrm>
              <a:off x="2857" y="2340"/>
              <a:ext cx="517" cy="185"/>
              <a:chOff x="3220" y="2116"/>
              <a:chExt cx="819" cy="345"/>
            </a:xfrm>
          </p:grpSpPr>
          <p:sp>
            <p:nvSpPr>
              <p:cNvPr id="23615" name="Rectangle 63"/>
              <p:cNvSpPr>
                <a:spLocks noChangeArrowheads="1"/>
              </p:cNvSpPr>
              <p:nvPr/>
            </p:nvSpPr>
            <p:spPr bwMode="auto">
              <a:xfrm>
                <a:off x="3220" y="2116"/>
                <a:ext cx="760" cy="280"/>
              </a:xfrm>
              <a:prstGeom prst="rect">
                <a:avLst/>
              </a:prstGeom>
              <a:solidFill>
                <a:srgbClr val="B2B2B2"/>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3616" name="Rectangle 64"/>
              <p:cNvSpPr>
                <a:spLocks noChangeArrowheads="1"/>
              </p:cNvSpPr>
              <p:nvPr/>
            </p:nvSpPr>
            <p:spPr bwMode="auto">
              <a:xfrm>
                <a:off x="3301" y="2161"/>
                <a:ext cx="738" cy="300"/>
              </a:xfrm>
              <a:prstGeom prst="rect">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0"/>
                  </a:spcBef>
                  <a:defRPr sz="2400">
                    <a:solidFill>
                      <a:schemeClr val="tx1"/>
                    </a:solidFill>
                    <a:latin typeface="Times New Roman" charset="0"/>
                  </a:defRPr>
                </a:lvl1pPr>
                <a:lvl2pPr marL="571500" defTabSz="762000">
                  <a:spcBef>
                    <a:spcPct val="0"/>
                  </a:spcBef>
                  <a:defRPr sz="2400">
                    <a:solidFill>
                      <a:schemeClr val="tx1"/>
                    </a:solidFill>
                    <a:latin typeface="Times New Roman" charset="0"/>
                  </a:defRPr>
                </a:lvl2pPr>
                <a:lvl3pPr marL="1143000" defTabSz="762000">
                  <a:spcBef>
                    <a:spcPct val="0"/>
                  </a:spcBef>
                  <a:defRPr sz="2400">
                    <a:solidFill>
                      <a:schemeClr val="tx1"/>
                    </a:solidFill>
                    <a:latin typeface="Times New Roman" charset="0"/>
                  </a:defRPr>
                </a:lvl3pPr>
                <a:lvl4pPr marL="1714500" defTabSz="762000">
                  <a:spcBef>
                    <a:spcPct val="0"/>
                  </a:spcBef>
                  <a:defRPr sz="2400">
                    <a:solidFill>
                      <a:schemeClr val="tx1"/>
                    </a:solidFill>
                    <a:latin typeface="Times New Roman" charset="0"/>
                  </a:defRPr>
                </a:lvl4pPr>
                <a:lvl5pPr marL="2286000" defTabSz="762000">
                  <a:spcBef>
                    <a:spcPct val="0"/>
                  </a:spcBef>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pPr>
                  <a:buClrTx/>
                  <a:buSzTx/>
                  <a:buFontTx/>
                  <a:buNone/>
                </a:pPr>
                <a:r>
                  <a:rPr lang="nl-NL" altLang="nl-NL" sz="800" b="1">
                    <a:solidFill>
                      <a:schemeClr val="bg2"/>
                    </a:solidFill>
                    <a:effectLst/>
                    <a:latin typeface="Book Antiqua" charset="0"/>
                  </a:rPr>
                  <a:t>Realisatie</a:t>
                </a:r>
              </a:p>
            </p:txBody>
          </p:sp>
        </p:grpSp>
        <p:sp>
          <p:nvSpPr>
            <p:cNvPr id="23617" name="Line 65"/>
            <p:cNvSpPr>
              <a:spLocks noChangeShapeType="1"/>
            </p:cNvSpPr>
            <p:nvPr/>
          </p:nvSpPr>
          <p:spPr bwMode="auto">
            <a:xfrm>
              <a:off x="2068" y="2415"/>
              <a:ext cx="212" cy="0"/>
            </a:xfrm>
            <a:prstGeom prst="line">
              <a:avLst/>
            </a:prstGeom>
            <a:noFill/>
            <a:ln w="25400">
              <a:solidFill>
                <a:srgbClr val="000000"/>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23618" name="Line 66"/>
            <p:cNvSpPr>
              <a:spLocks noChangeShapeType="1"/>
            </p:cNvSpPr>
            <p:nvPr/>
          </p:nvSpPr>
          <p:spPr bwMode="auto">
            <a:xfrm>
              <a:off x="3339" y="2415"/>
              <a:ext cx="211" cy="0"/>
            </a:xfrm>
            <a:prstGeom prst="line">
              <a:avLst/>
            </a:prstGeom>
            <a:noFill/>
            <a:ln w="25400">
              <a:solidFill>
                <a:srgbClr val="000000"/>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23619" name="Line 67"/>
            <p:cNvSpPr>
              <a:spLocks noChangeShapeType="1"/>
            </p:cNvSpPr>
            <p:nvPr/>
          </p:nvSpPr>
          <p:spPr bwMode="auto">
            <a:xfrm>
              <a:off x="2643" y="2415"/>
              <a:ext cx="212" cy="0"/>
            </a:xfrm>
            <a:prstGeom prst="line">
              <a:avLst/>
            </a:prstGeom>
            <a:noFill/>
            <a:ln w="25400">
              <a:solidFill>
                <a:srgbClr val="000000"/>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23620" name="Rectangle 68"/>
            <p:cNvSpPr>
              <a:spLocks noChangeArrowheads="1"/>
            </p:cNvSpPr>
            <p:nvPr/>
          </p:nvSpPr>
          <p:spPr bwMode="auto">
            <a:xfrm>
              <a:off x="1583" y="2620"/>
              <a:ext cx="451" cy="249"/>
            </a:xfrm>
            <a:prstGeom prst="rect">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0"/>
                </a:spcBef>
                <a:defRPr sz="2400">
                  <a:solidFill>
                    <a:schemeClr val="tx1"/>
                  </a:solidFill>
                  <a:latin typeface="Times New Roman" charset="0"/>
                </a:defRPr>
              </a:lvl1pPr>
              <a:lvl2pPr marL="571500" defTabSz="762000">
                <a:spcBef>
                  <a:spcPct val="0"/>
                </a:spcBef>
                <a:defRPr sz="2400">
                  <a:solidFill>
                    <a:schemeClr val="tx1"/>
                  </a:solidFill>
                  <a:latin typeface="Times New Roman" charset="0"/>
                </a:defRPr>
              </a:lvl2pPr>
              <a:lvl3pPr marL="1143000" defTabSz="762000">
                <a:spcBef>
                  <a:spcPct val="0"/>
                </a:spcBef>
                <a:defRPr sz="2400">
                  <a:solidFill>
                    <a:schemeClr val="tx1"/>
                  </a:solidFill>
                  <a:latin typeface="Times New Roman" charset="0"/>
                </a:defRPr>
              </a:lvl3pPr>
              <a:lvl4pPr marL="1714500" defTabSz="762000">
                <a:spcBef>
                  <a:spcPct val="0"/>
                </a:spcBef>
                <a:defRPr sz="2400">
                  <a:solidFill>
                    <a:schemeClr val="tx1"/>
                  </a:solidFill>
                  <a:latin typeface="Times New Roman" charset="0"/>
                </a:defRPr>
              </a:lvl4pPr>
              <a:lvl5pPr marL="2286000" defTabSz="762000">
                <a:spcBef>
                  <a:spcPct val="0"/>
                </a:spcBef>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pPr algn="ctr">
                <a:buClrTx/>
                <a:buSzTx/>
                <a:buFontTx/>
                <a:buNone/>
              </a:pPr>
              <a:r>
                <a:rPr lang="nl-NL" altLang="nl-NL" sz="800" b="1" i="1">
                  <a:solidFill>
                    <a:schemeClr val="bg2"/>
                  </a:solidFill>
                  <a:effectLst/>
                  <a:latin typeface="Book Antiqua" charset="0"/>
                </a:rPr>
                <a:t>Bus. Intel</a:t>
              </a:r>
            </a:p>
            <a:p>
              <a:pPr algn="ctr">
                <a:buClrTx/>
                <a:buSzTx/>
                <a:buFontTx/>
                <a:buNone/>
              </a:pPr>
              <a:r>
                <a:rPr lang="nl-NL" altLang="nl-NL" sz="800" b="1" i="1">
                  <a:solidFill>
                    <a:schemeClr val="bg2"/>
                  </a:solidFill>
                  <a:effectLst/>
                  <a:latin typeface="Book Antiqua" charset="0"/>
                </a:rPr>
                <a:t>team</a:t>
              </a:r>
            </a:p>
          </p:txBody>
        </p:sp>
        <p:sp>
          <p:nvSpPr>
            <p:cNvPr id="23621" name="Rectangle 69"/>
            <p:cNvSpPr>
              <a:spLocks noChangeArrowheads="1"/>
            </p:cNvSpPr>
            <p:nvPr/>
          </p:nvSpPr>
          <p:spPr bwMode="auto">
            <a:xfrm>
              <a:off x="2231" y="2620"/>
              <a:ext cx="484" cy="249"/>
            </a:xfrm>
            <a:prstGeom prst="rect">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0"/>
                </a:spcBef>
                <a:defRPr sz="2400">
                  <a:solidFill>
                    <a:schemeClr val="tx1"/>
                  </a:solidFill>
                  <a:latin typeface="Times New Roman" charset="0"/>
                </a:defRPr>
              </a:lvl1pPr>
              <a:lvl2pPr marL="571500" defTabSz="762000">
                <a:spcBef>
                  <a:spcPct val="0"/>
                </a:spcBef>
                <a:defRPr sz="2400">
                  <a:solidFill>
                    <a:schemeClr val="tx1"/>
                  </a:solidFill>
                  <a:latin typeface="Times New Roman" charset="0"/>
                </a:defRPr>
              </a:lvl2pPr>
              <a:lvl3pPr marL="1143000" defTabSz="762000">
                <a:spcBef>
                  <a:spcPct val="0"/>
                </a:spcBef>
                <a:defRPr sz="2400">
                  <a:solidFill>
                    <a:schemeClr val="tx1"/>
                  </a:solidFill>
                  <a:latin typeface="Times New Roman" charset="0"/>
                </a:defRPr>
              </a:lvl3pPr>
              <a:lvl4pPr marL="1714500" defTabSz="762000">
                <a:spcBef>
                  <a:spcPct val="0"/>
                </a:spcBef>
                <a:defRPr sz="2400">
                  <a:solidFill>
                    <a:schemeClr val="tx1"/>
                  </a:solidFill>
                  <a:latin typeface="Times New Roman" charset="0"/>
                </a:defRPr>
              </a:lvl4pPr>
              <a:lvl5pPr marL="2286000" defTabSz="762000">
                <a:spcBef>
                  <a:spcPct val="0"/>
                </a:spcBef>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pPr algn="ctr">
                <a:buClrTx/>
                <a:buSzTx/>
                <a:buFontTx/>
                <a:buNone/>
              </a:pPr>
              <a:r>
                <a:rPr lang="nl-NL" altLang="nl-NL" sz="800" b="1" i="1">
                  <a:solidFill>
                    <a:schemeClr val="bg2"/>
                  </a:solidFill>
                  <a:effectLst/>
                  <a:latin typeface="Book Antiqua" charset="0"/>
                </a:rPr>
                <a:t>Standaard</a:t>
              </a:r>
            </a:p>
            <a:p>
              <a:pPr algn="ctr">
                <a:buClrTx/>
                <a:buSzTx/>
                <a:buFontTx/>
                <a:buNone/>
              </a:pPr>
              <a:r>
                <a:rPr lang="nl-NL" altLang="nl-NL" sz="800" b="1" i="1">
                  <a:solidFill>
                    <a:schemeClr val="bg2"/>
                  </a:solidFill>
                  <a:effectLst/>
                  <a:latin typeface="Book Antiqua" charset="0"/>
                </a:rPr>
                <a:t>P.v.A.</a:t>
              </a:r>
            </a:p>
          </p:txBody>
        </p:sp>
        <p:sp>
          <p:nvSpPr>
            <p:cNvPr id="23622" name="Rectangle 70"/>
            <p:cNvSpPr>
              <a:spLocks noChangeArrowheads="1"/>
            </p:cNvSpPr>
            <p:nvPr/>
          </p:nvSpPr>
          <p:spPr bwMode="auto">
            <a:xfrm>
              <a:off x="2807" y="2620"/>
              <a:ext cx="608" cy="249"/>
            </a:xfrm>
            <a:prstGeom prst="rect">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0"/>
                </a:spcBef>
                <a:defRPr sz="2400">
                  <a:solidFill>
                    <a:schemeClr val="tx1"/>
                  </a:solidFill>
                  <a:latin typeface="Times New Roman" charset="0"/>
                </a:defRPr>
              </a:lvl1pPr>
              <a:lvl2pPr marL="571500" defTabSz="762000">
                <a:spcBef>
                  <a:spcPct val="0"/>
                </a:spcBef>
                <a:defRPr sz="2400">
                  <a:solidFill>
                    <a:schemeClr val="tx1"/>
                  </a:solidFill>
                  <a:latin typeface="Times New Roman" charset="0"/>
                </a:defRPr>
              </a:lvl2pPr>
              <a:lvl3pPr marL="1143000" defTabSz="762000">
                <a:spcBef>
                  <a:spcPct val="0"/>
                </a:spcBef>
                <a:defRPr sz="2400">
                  <a:solidFill>
                    <a:schemeClr val="tx1"/>
                  </a:solidFill>
                  <a:latin typeface="Times New Roman" charset="0"/>
                </a:defRPr>
              </a:lvl3pPr>
              <a:lvl4pPr marL="1714500" defTabSz="762000">
                <a:spcBef>
                  <a:spcPct val="0"/>
                </a:spcBef>
                <a:defRPr sz="2400">
                  <a:solidFill>
                    <a:schemeClr val="tx1"/>
                  </a:solidFill>
                  <a:latin typeface="Times New Roman" charset="0"/>
                </a:defRPr>
              </a:lvl4pPr>
              <a:lvl5pPr marL="2286000" defTabSz="762000">
                <a:spcBef>
                  <a:spcPct val="0"/>
                </a:spcBef>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pPr algn="ctr">
                <a:buClrTx/>
                <a:buSzTx/>
                <a:buFontTx/>
                <a:buNone/>
              </a:pPr>
              <a:r>
                <a:rPr lang="nl-NL" altLang="nl-NL" sz="800" b="1" i="1">
                  <a:solidFill>
                    <a:schemeClr val="bg2"/>
                  </a:solidFill>
                  <a:effectLst/>
                  <a:latin typeface="Book Antiqua" charset="0"/>
                </a:rPr>
                <a:t>Best practices,</a:t>
              </a:r>
            </a:p>
            <a:p>
              <a:pPr algn="ctr">
                <a:buClrTx/>
                <a:buSzTx/>
                <a:buFontTx/>
                <a:buNone/>
              </a:pPr>
              <a:r>
                <a:rPr lang="nl-NL" altLang="nl-NL" sz="800" b="1" i="1">
                  <a:solidFill>
                    <a:schemeClr val="bg2"/>
                  </a:solidFill>
                  <a:effectLst/>
                  <a:latin typeface="Book Antiqua" charset="0"/>
                </a:rPr>
                <a:t>stand. Q&amp;A</a:t>
              </a:r>
            </a:p>
          </p:txBody>
        </p:sp>
        <p:sp>
          <p:nvSpPr>
            <p:cNvPr id="23623" name="Rectangle 71"/>
            <p:cNvSpPr>
              <a:spLocks noChangeArrowheads="1"/>
            </p:cNvSpPr>
            <p:nvPr/>
          </p:nvSpPr>
          <p:spPr bwMode="auto">
            <a:xfrm>
              <a:off x="3509" y="2620"/>
              <a:ext cx="714" cy="249"/>
            </a:xfrm>
            <a:prstGeom prst="rect">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0"/>
                </a:spcBef>
                <a:defRPr sz="2400">
                  <a:solidFill>
                    <a:schemeClr val="tx1"/>
                  </a:solidFill>
                  <a:latin typeface="Times New Roman" charset="0"/>
                </a:defRPr>
              </a:lvl1pPr>
              <a:lvl2pPr marL="571500" defTabSz="762000">
                <a:spcBef>
                  <a:spcPct val="0"/>
                </a:spcBef>
                <a:defRPr sz="2400">
                  <a:solidFill>
                    <a:schemeClr val="tx1"/>
                  </a:solidFill>
                  <a:latin typeface="Times New Roman" charset="0"/>
                </a:defRPr>
              </a:lvl2pPr>
              <a:lvl3pPr marL="1143000" defTabSz="762000">
                <a:spcBef>
                  <a:spcPct val="0"/>
                </a:spcBef>
                <a:defRPr sz="2400">
                  <a:solidFill>
                    <a:schemeClr val="tx1"/>
                  </a:solidFill>
                  <a:latin typeface="Times New Roman" charset="0"/>
                </a:defRPr>
              </a:lvl3pPr>
              <a:lvl4pPr marL="1714500" defTabSz="762000">
                <a:spcBef>
                  <a:spcPct val="0"/>
                </a:spcBef>
                <a:defRPr sz="2400">
                  <a:solidFill>
                    <a:schemeClr val="tx1"/>
                  </a:solidFill>
                  <a:latin typeface="Times New Roman" charset="0"/>
                </a:defRPr>
              </a:lvl4pPr>
              <a:lvl5pPr marL="2286000" defTabSz="762000">
                <a:spcBef>
                  <a:spcPct val="0"/>
                </a:spcBef>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pPr algn="ctr">
                <a:buClrTx/>
                <a:buSzTx/>
                <a:buFontTx/>
                <a:buNone/>
              </a:pPr>
              <a:r>
                <a:rPr lang="nl-NL" altLang="nl-NL" sz="800" b="1" i="1">
                  <a:solidFill>
                    <a:schemeClr val="bg2"/>
                  </a:solidFill>
                  <a:effectLst/>
                  <a:latin typeface="Book Antiqua" charset="0"/>
                </a:rPr>
                <a:t>Planbureau,</a:t>
              </a:r>
            </a:p>
            <a:p>
              <a:pPr algn="ctr">
                <a:buClrTx/>
                <a:buSzTx/>
                <a:buFontTx/>
                <a:buNone/>
              </a:pPr>
              <a:r>
                <a:rPr lang="nl-NL" altLang="nl-NL" sz="800" b="1" i="1">
                  <a:solidFill>
                    <a:schemeClr val="bg2"/>
                  </a:solidFill>
                  <a:effectLst/>
                  <a:latin typeface="Book Antiqua" charset="0"/>
                </a:rPr>
                <a:t>resource planning</a:t>
              </a:r>
            </a:p>
          </p:txBody>
        </p:sp>
        <p:sp>
          <p:nvSpPr>
            <p:cNvPr id="23624" name="Rectangle 72"/>
            <p:cNvSpPr>
              <a:spLocks noChangeArrowheads="1"/>
            </p:cNvSpPr>
            <p:nvPr/>
          </p:nvSpPr>
          <p:spPr bwMode="auto">
            <a:xfrm>
              <a:off x="1392" y="1488"/>
              <a:ext cx="2928" cy="1536"/>
            </a:xfrm>
            <a:prstGeom prst="rect">
              <a:avLst/>
            </a:prstGeom>
            <a:solidFill>
              <a:srgbClr val="B2B2B2">
                <a:alpha val="50000"/>
              </a:srgbClr>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23625" name="Rectangle 73"/>
            <p:cNvSpPr>
              <a:spLocks noChangeArrowheads="1"/>
            </p:cNvSpPr>
            <p:nvPr/>
          </p:nvSpPr>
          <p:spPr bwMode="auto">
            <a:xfrm>
              <a:off x="4704" y="816"/>
              <a:ext cx="720" cy="2976"/>
            </a:xfrm>
            <a:prstGeom prst="rect">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spcBef>
                  <a:spcPct val="0"/>
                </a:spcBef>
                <a:buClrTx/>
                <a:buSzTx/>
                <a:buFontTx/>
                <a:buNone/>
              </a:pPr>
              <a:r>
                <a:rPr lang="en-US" altLang="nl-NL" sz="2400" b="1">
                  <a:effectLst/>
                  <a:latin typeface="Book Antiqua" charset="0"/>
                </a:rPr>
                <a:t>klantorganisatie</a:t>
              </a:r>
              <a:endParaRPr lang="nl-NL" altLang="nl-NL" sz="2400" b="1">
                <a:effectLst/>
                <a:latin typeface="Book Antiqua" charset="0"/>
              </a:endParaRPr>
            </a:p>
          </p:txBody>
        </p:sp>
        <p:sp>
          <p:nvSpPr>
            <p:cNvPr id="23626" name="Rectangle 74"/>
            <p:cNvSpPr>
              <a:spLocks noChangeArrowheads="1"/>
            </p:cNvSpPr>
            <p:nvPr/>
          </p:nvSpPr>
          <p:spPr bwMode="auto">
            <a:xfrm>
              <a:off x="336" y="864"/>
              <a:ext cx="720" cy="2976"/>
            </a:xfrm>
            <a:prstGeom prst="rect">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spcBef>
                  <a:spcPct val="0"/>
                </a:spcBef>
                <a:buClrTx/>
                <a:buSzTx/>
                <a:buFontTx/>
                <a:buNone/>
              </a:pPr>
              <a:r>
                <a:rPr lang="en-US" altLang="nl-NL" sz="2400" b="1">
                  <a:effectLst/>
                  <a:latin typeface="Book Antiqua" charset="0"/>
                </a:rPr>
                <a:t>klantenwensen</a:t>
              </a:r>
              <a:endParaRPr lang="nl-NL" altLang="nl-NL" sz="2400" b="1">
                <a:effectLst/>
                <a:latin typeface="Book Antiqua" charset="0"/>
              </a:endParaRPr>
            </a:p>
          </p:txBody>
        </p:sp>
        <p:sp>
          <p:nvSpPr>
            <p:cNvPr id="23627" name="Line 75"/>
            <p:cNvSpPr>
              <a:spLocks noChangeShapeType="1"/>
            </p:cNvSpPr>
            <p:nvPr/>
          </p:nvSpPr>
          <p:spPr bwMode="auto">
            <a:xfrm>
              <a:off x="1008" y="2304"/>
              <a:ext cx="384" cy="0"/>
            </a:xfrm>
            <a:prstGeom prst="line">
              <a:avLst/>
            </a:prstGeom>
            <a:noFill/>
            <a:ln w="381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23628" name="Line 76"/>
            <p:cNvSpPr>
              <a:spLocks noChangeShapeType="1"/>
            </p:cNvSpPr>
            <p:nvPr/>
          </p:nvSpPr>
          <p:spPr bwMode="auto">
            <a:xfrm>
              <a:off x="4320" y="2304"/>
              <a:ext cx="384" cy="0"/>
            </a:xfrm>
            <a:prstGeom prst="line">
              <a:avLst/>
            </a:prstGeom>
            <a:noFill/>
            <a:ln w="381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23629" name="Text Box 77"/>
            <p:cNvSpPr txBox="1">
              <a:spLocks noChangeArrowheads="1"/>
            </p:cNvSpPr>
            <p:nvPr/>
          </p:nvSpPr>
          <p:spPr bwMode="auto">
            <a:xfrm>
              <a:off x="953" y="2064"/>
              <a:ext cx="401" cy="619"/>
            </a:xfrm>
            <a:prstGeom prst="rect">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p>
              <a:pPr>
                <a:spcBef>
                  <a:spcPct val="0"/>
                </a:spcBef>
                <a:buClrTx/>
                <a:buSzTx/>
                <a:buFontTx/>
                <a:buNone/>
              </a:pPr>
              <a:r>
                <a:rPr lang="en-US" altLang="nl-NL" sz="2400" b="1">
                  <a:effectLst/>
                  <a:latin typeface="Book Antiqua" charset="0"/>
                </a:rPr>
                <a:t>input</a:t>
              </a:r>
              <a:endParaRPr lang="nl-NL" altLang="nl-NL" sz="2400" b="1">
                <a:effectLst/>
                <a:latin typeface="Book Antiqua" charset="0"/>
              </a:endParaRPr>
            </a:p>
          </p:txBody>
        </p:sp>
        <p:sp>
          <p:nvSpPr>
            <p:cNvPr id="23630" name="Text Box 78"/>
            <p:cNvSpPr txBox="1">
              <a:spLocks noChangeArrowheads="1"/>
            </p:cNvSpPr>
            <p:nvPr/>
          </p:nvSpPr>
          <p:spPr bwMode="auto">
            <a:xfrm>
              <a:off x="4265" y="2016"/>
              <a:ext cx="401" cy="741"/>
            </a:xfrm>
            <a:prstGeom prst="rect">
              <a:avLst/>
            </a:prstGeom>
            <a:solidFill>
              <a:srgbClr val="B2B2B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p>
              <a:pPr>
                <a:spcBef>
                  <a:spcPct val="0"/>
                </a:spcBef>
                <a:buClrTx/>
                <a:buSzTx/>
                <a:buFontTx/>
                <a:buNone/>
              </a:pPr>
              <a:r>
                <a:rPr lang="en-US" altLang="nl-NL" sz="2400" b="1">
                  <a:effectLst/>
                  <a:latin typeface="Book Antiqua" charset="0"/>
                </a:rPr>
                <a:t>output</a:t>
              </a:r>
              <a:endParaRPr lang="nl-NL" altLang="nl-NL" sz="2400" b="1">
                <a:effectLst/>
                <a:latin typeface="Book Antiqua" charset="0"/>
              </a:endParaRPr>
            </a:p>
          </p:txBody>
        </p:sp>
      </p:gr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p:txBody>
          <a:bodyPr/>
          <a:lstStyle/>
          <a:p>
            <a:r>
              <a:rPr lang="en-US" altLang="nl-NL"/>
              <a:t>Herkenning 2 </a:t>
            </a:r>
          </a:p>
        </p:txBody>
      </p:sp>
      <p:sp>
        <p:nvSpPr>
          <p:cNvPr id="154627" name="Rectangle 3"/>
          <p:cNvSpPr>
            <a:spLocks noGrp="1" noChangeArrowheads="1"/>
          </p:cNvSpPr>
          <p:nvPr>
            <p:ph type="body" sz="half" idx="1"/>
          </p:nvPr>
        </p:nvSpPr>
        <p:spPr>
          <a:xfrm>
            <a:off x="107950" y="2781300"/>
            <a:ext cx="4033838" cy="3373438"/>
          </a:xfrm>
        </p:spPr>
        <p:txBody>
          <a:bodyPr/>
          <a:lstStyle/>
          <a:p>
            <a:r>
              <a:rPr lang="en-US" altLang="nl-NL" sz="2400"/>
              <a:t>Focus: Optimasliseren </a:t>
            </a:r>
          </a:p>
          <a:p>
            <a:endParaRPr lang="en-US" altLang="nl-NL" sz="2400"/>
          </a:p>
          <a:p>
            <a:r>
              <a:rPr lang="en-US" altLang="nl-NL" sz="2400"/>
              <a:t>Optimalisatie bedrijfsresultaat</a:t>
            </a:r>
          </a:p>
          <a:p>
            <a:endParaRPr lang="en-US" altLang="nl-NL" sz="2400"/>
          </a:p>
          <a:p>
            <a:r>
              <a:rPr lang="en-US" altLang="nl-NL" sz="2400"/>
              <a:t>Opbrengstenpost</a:t>
            </a:r>
          </a:p>
        </p:txBody>
      </p:sp>
      <p:graphicFrame>
        <p:nvGraphicFramePr>
          <p:cNvPr id="154628" name="Object 4"/>
          <p:cNvGraphicFramePr>
            <a:graphicFrameLocks noChangeAspect="1"/>
          </p:cNvGraphicFramePr>
          <p:nvPr>
            <p:ph type="clipArt" sz="half" idx="2"/>
          </p:nvPr>
        </p:nvGraphicFramePr>
        <p:xfrm>
          <a:off x="4303713" y="2857500"/>
          <a:ext cx="4033837" cy="3221038"/>
        </p:xfrm>
        <a:graphic>
          <a:graphicData uri="http://schemas.openxmlformats.org/presentationml/2006/ole">
            <mc:AlternateContent xmlns:mc="http://schemas.openxmlformats.org/markup-compatibility/2006">
              <mc:Choice xmlns:v="urn:schemas-microsoft-com:vml" Requires="v">
                <p:oleObj spid="_x0000_s154630" name="Clip" r:id="rId4" imgW="1906920" imgH="1965960" progId="MS_ClipArt_Gallery.5">
                  <p:embed/>
                </p:oleObj>
              </mc:Choice>
              <mc:Fallback>
                <p:oleObj name="Clip" r:id="rId4" imgW="1906920" imgH="1965960" progId="MS_ClipArt_Gallery.5">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03713" y="2857500"/>
                        <a:ext cx="4033837" cy="3221038"/>
                      </a:xfrm>
                      <a:prstGeom prst="rect">
                        <a:avLst/>
                      </a:prstGeom>
                    </p:spPr>
                  </p:pic>
                </p:oleObj>
              </mc:Fallback>
            </mc:AlternateContent>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nl-NL" altLang="nl-NL"/>
              <a:t>CONTROL procesmatig</a:t>
            </a:r>
          </a:p>
        </p:txBody>
      </p:sp>
      <p:sp>
        <p:nvSpPr>
          <p:cNvPr id="64515" name="Rectangle 3"/>
          <p:cNvSpPr>
            <a:spLocks noGrp="1" noChangeArrowheads="1"/>
          </p:cNvSpPr>
          <p:nvPr>
            <p:ph type="body" idx="1"/>
          </p:nvPr>
        </p:nvSpPr>
        <p:spPr/>
        <p:txBody>
          <a:bodyPr/>
          <a:lstStyle/>
          <a:p>
            <a:pPr>
              <a:lnSpc>
                <a:spcPct val="90000"/>
              </a:lnSpc>
            </a:pPr>
            <a:r>
              <a:rPr lang="nl-NL" altLang="nl-NL" sz="2800"/>
              <a:t>Strategisch projectportfolio</a:t>
            </a:r>
          </a:p>
          <a:p>
            <a:pPr>
              <a:lnSpc>
                <a:spcPct val="90000"/>
              </a:lnSpc>
            </a:pPr>
            <a:endParaRPr lang="nl-NL" altLang="nl-NL" sz="2800"/>
          </a:p>
          <a:p>
            <a:pPr>
              <a:lnSpc>
                <a:spcPct val="90000"/>
              </a:lnSpc>
            </a:pPr>
            <a:r>
              <a:rPr lang="nl-NL" altLang="nl-NL" sz="2800"/>
              <a:t>Procesvoeringbesturing</a:t>
            </a:r>
          </a:p>
          <a:p>
            <a:pPr lvl="2">
              <a:lnSpc>
                <a:spcPct val="90000"/>
              </a:lnSpc>
            </a:pPr>
            <a:r>
              <a:rPr lang="nl-NL" altLang="nl-NL" sz="2000"/>
              <a:t>Staf</a:t>
            </a:r>
          </a:p>
          <a:p>
            <a:pPr lvl="2">
              <a:lnSpc>
                <a:spcPct val="90000"/>
              </a:lnSpc>
            </a:pPr>
            <a:r>
              <a:rPr lang="nl-NL" altLang="nl-NL" sz="2000"/>
              <a:t>Geïntegreerd leren</a:t>
            </a:r>
          </a:p>
          <a:p>
            <a:pPr lvl="2">
              <a:lnSpc>
                <a:spcPct val="90000"/>
              </a:lnSpc>
            </a:pPr>
            <a:r>
              <a:rPr lang="nl-NL" altLang="nl-NL" sz="2000"/>
              <a:t>KPI’s</a:t>
            </a:r>
          </a:p>
          <a:p>
            <a:pPr lvl="2">
              <a:lnSpc>
                <a:spcPct val="90000"/>
              </a:lnSpc>
            </a:pPr>
            <a:r>
              <a:rPr lang="nl-NL" altLang="nl-NL" sz="2000"/>
              <a:t>Doelstellingen op normen</a:t>
            </a:r>
          </a:p>
          <a:p>
            <a:pPr lvl="2">
              <a:lnSpc>
                <a:spcPct val="90000"/>
              </a:lnSpc>
            </a:pPr>
            <a:endParaRPr lang="nl-NL" altLang="nl-NL" sz="2000"/>
          </a:p>
          <a:p>
            <a:pPr lvl="2">
              <a:lnSpc>
                <a:spcPct val="90000"/>
              </a:lnSpc>
            </a:pPr>
            <a:endParaRPr lang="nl-NL" altLang="nl-NL" sz="200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nl-NL" altLang="nl-NL"/>
              <a:t>Inputbesturing</a:t>
            </a:r>
          </a:p>
        </p:txBody>
      </p:sp>
      <p:sp>
        <p:nvSpPr>
          <p:cNvPr id="58372" name="Rectangle 4"/>
          <p:cNvSpPr>
            <a:spLocks noGrp="1" noChangeArrowheads="1"/>
          </p:cNvSpPr>
          <p:nvPr>
            <p:ph type="body" sz="half" idx="1"/>
          </p:nvPr>
        </p:nvSpPr>
        <p:spPr>
          <a:xfrm>
            <a:off x="107950" y="2781300"/>
            <a:ext cx="4033838" cy="3373438"/>
          </a:xfrm>
        </p:spPr>
        <p:txBody>
          <a:bodyPr/>
          <a:lstStyle/>
          <a:p>
            <a:pPr>
              <a:lnSpc>
                <a:spcPct val="90000"/>
              </a:lnSpc>
            </a:pPr>
            <a:r>
              <a:rPr lang="nl-NL" altLang="nl-NL" sz="2000"/>
              <a:t>Buckets Portfolio</a:t>
            </a:r>
          </a:p>
          <a:p>
            <a:pPr lvl="1">
              <a:lnSpc>
                <a:spcPct val="90000"/>
              </a:lnSpc>
            </a:pPr>
            <a:r>
              <a:rPr lang="nl-NL" altLang="nl-NL" sz="1800"/>
              <a:t>bv. nieuwheid van proces vs nieuwheid van product</a:t>
            </a:r>
          </a:p>
          <a:p>
            <a:pPr lvl="1">
              <a:lnSpc>
                <a:spcPct val="90000"/>
              </a:lnSpc>
              <a:buFontTx/>
              <a:buNone/>
            </a:pPr>
            <a:endParaRPr lang="nl-NL" altLang="nl-NL" sz="1800"/>
          </a:p>
          <a:p>
            <a:pPr>
              <a:lnSpc>
                <a:spcPct val="90000"/>
              </a:lnSpc>
            </a:pPr>
            <a:endParaRPr lang="nl-NL" altLang="nl-NL" sz="2000"/>
          </a:p>
          <a:p>
            <a:pPr lvl="1">
              <a:lnSpc>
                <a:spcPct val="90000"/>
              </a:lnSpc>
            </a:pPr>
            <a:endParaRPr lang="nl-NL" altLang="nl-NL" sz="1800"/>
          </a:p>
          <a:p>
            <a:pPr>
              <a:lnSpc>
                <a:spcPct val="90000"/>
              </a:lnSpc>
              <a:buFontTx/>
              <a:buNone/>
            </a:pPr>
            <a:endParaRPr lang="nl-NL" altLang="nl-NL" sz="2000"/>
          </a:p>
          <a:p>
            <a:pPr>
              <a:lnSpc>
                <a:spcPct val="90000"/>
              </a:lnSpc>
            </a:pPr>
            <a:endParaRPr lang="nl-NL" altLang="nl-NL" sz="2000">
              <a:latin typeface="Book Antiqua" charset="0"/>
            </a:endParaRPr>
          </a:p>
          <a:p>
            <a:pPr>
              <a:lnSpc>
                <a:spcPct val="90000"/>
              </a:lnSpc>
            </a:pPr>
            <a:endParaRPr lang="nl-NL" altLang="nl-NL" sz="2000"/>
          </a:p>
          <a:p>
            <a:pPr>
              <a:lnSpc>
                <a:spcPct val="90000"/>
              </a:lnSpc>
              <a:buFontTx/>
              <a:buNone/>
            </a:pPr>
            <a:endParaRPr lang="nl-NL" altLang="nl-NL" sz="2000"/>
          </a:p>
        </p:txBody>
      </p:sp>
      <p:grpSp>
        <p:nvGrpSpPr>
          <p:cNvPr id="58390" name="Group 22"/>
          <p:cNvGrpSpPr>
            <a:grpSpLocks/>
          </p:cNvGrpSpPr>
          <p:nvPr/>
        </p:nvGrpSpPr>
        <p:grpSpPr bwMode="auto">
          <a:xfrm>
            <a:off x="5181600" y="2133600"/>
            <a:ext cx="3048000" cy="2286000"/>
            <a:chOff x="3264" y="1344"/>
            <a:chExt cx="1920" cy="1440"/>
          </a:xfrm>
        </p:grpSpPr>
        <p:sp>
          <p:nvSpPr>
            <p:cNvPr id="58374" name="Line 6"/>
            <p:cNvSpPr>
              <a:spLocks noChangeShapeType="1"/>
            </p:cNvSpPr>
            <p:nvPr/>
          </p:nvSpPr>
          <p:spPr bwMode="auto">
            <a:xfrm>
              <a:off x="3264" y="2736"/>
              <a:ext cx="1920" cy="0"/>
            </a:xfrm>
            <a:prstGeom prst="line">
              <a:avLst/>
            </a:prstGeom>
            <a:noFill/>
            <a:ln w="12700">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58375" name="Line 7"/>
            <p:cNvSpPr>
              <a:spLocks noChangeShapeType="1"/>
            </p:cNvSpPr>
            <p:nvPr/>
          </p:nvSpPr>
          <p:spPr bwMode="auto">
            <a:xfrm flipV="1">
              <a:off x="3360" y="1344"/>
              <a:ext cx="0" cy="1440"/>
            </a:xfrm>
            <a:prstGeom prst="line">
              <a:avLst/>
            </a:prstGeom>
            <a:noFill/>
            <a:ln w="12700">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58376" name="Oval 8"/>
            <p:cNvSpPr>
              <a:spLocks noChangeArrowheads="1"/>
            </p:cNvSpPr>
            <p:nvPr/>
          </p:nvSpPr>
          <p:spPr bwMode="auto">
            <a:xfrm>
              <a:off x="3888" y="2352"/>
              <a:ext cx="96" cy="96"/>
            </a:xfrm>
            <a:prstGeom prst="ellipse">
              <a:avLst/>
            </a:prstGeom>
            <a:solidFill>
              <a:srgbClr val="FF3300"/>
            </a:solidFill>
            <a:ln w="12700">
              <a:solidFill>
                <a:schemeClr val="bg2"/>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58377" name="Oval 9"/>
            <p:cNvSpPr>
              <a:spLocks noChangeArrowheads="1"/>
            </p:cNvSpPr>
            <p:nvPr/>
          </p:nvSpPr>
          <p:spPr bwMode="auto">
            <a:xfrm>
              <a:off x="4704" y="2352"/>
              <a:ext cx="192" cy="192"/>
            </a:xfrm>
            <a:prstGeom prst="ellipse">
              <a:avLst/>
            </a:prstGeom>
            <a:solidFill>
              <a:srgbClr val="FF3300"/>
            </a:solidFill>
            <a:ln w="12700">
              <a:solidFill>
                <a:schemeClr val="bg2"/>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58378" name="Oval 10"/>
            <p:cNvSpPr>
              <a:spLocks noChangeArrowheads="1"/>
            </p:cNvSpPr>
            <p:nvPr/>
          </p:nvSpPr>
          <p:spPr bwMode="auto">
            <a:xfrm>
              <a:off x="3984" y="1824"/>
              <a:ext cx="192" cy="192"/>
            </a:xfrm>
            <a:prstGeom prst="ellipse">
              <a:avLst/>
            </a:prstGeom>
            <a:solidFill>
              <a:srgbClr val="FF3300"/>
            </a:solidFill>
            <a:ln w="12700">
              <a:solidFill>
                <a:schemeClr val="bg2"/>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58379" name="Oval 11"/>
            <p:cNvSpPr>
              <a:spLocks noChangeArrowheads="1"/>
            </p:cNvSpPr>
            <p:nvPr/>
          </p:nvSpPr>
          <p:spPr bwMode="auto">
            <a:xfrm>
              <a:off x="4608" y="1776"/>
              <a:ext cx="288" cy="288"/>
            </a:xfrm>
            <a:prstGeom prst="ellipse">
              <a:avLst/>
            </a:prstGeom>
            <a:solidFill>
              <a:srgbClr val="FF3300"/>
            </a:solidFill>
            <a:ln w="12700">
              <a:solidFill>
                <a:schemeClr val="bg2"/>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58380" name="Oval 12"/>
            <p:cNvSpPr>
              <a:spLocks noChangeArrowheads="1"/>
            </p:cNvSpPr>
            <p:nvPr/>
          </p:nvSpPr>
          <p:spPr bwMode="auto">
            <a:xfrm>
              <a:off x="3456" y="2016"/>
              <a:ext cx="192" cy="192"/>
            </a:xfrm>
            <a:prstGeom prst="ellipse">
              <a:avLst/>
            </a:prstGeom>
            <a:solidFill>
              <a:srgbClr val="FF3300"/>
            </a:solidFill>
            <a:ln w="12700">
              <a:solidFill>
                <a:schemeClr val="bg2"/>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58381" name="Oval 13"/>
            <p:cNvSpPr>
              <a:spLocks noChangeArrowheads="1"/>
            </p:cNvSpPr>
            <p:nvPr/>
          </p:nvSpPr>
          <p:spPr bwMode="auto">
            <a:xfrm>
              <a:off x="4176" y="2400"/>
              <a:ext cx="192" cy="192"/>
            </a:xfrm>
            <a:prstGeom prst="ellipse">
              <a:avLst/>
            </a:prstGeom>
            <a:solidFill>
              <a:srgbClr val="FF3300"/>
            </a:solidFill>
            <a:ln w="12700">
              <a:solidFill>
                <a:schemeClr val="bg2"/>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58382" name="Oval 14"/>
            <p:cNvSpPr>
              <a:spLocks noChangeArrowheads="1"/>
            </p:cNvSpPr>
            <p:nvPr/>
          </p:nvSpPr>
          <p:spPr bwMode="auto">
            <a:xfrm>
              <a:off x="3984" y="2448"/>
              <a:ext cx="96" cy="96"/>
            </a:xfrm>
            <a:prstGeom prst="ellipse">
              <a:avLst/>
            </a:prstGeom>
            <a:solidFill>
              <a:srgbClr val="FF3300"/>
            </a:solidFill>
            <a:ln w="12700">
              <a:solidFill>
                <a:schemeClr val="bg2"/>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58383" name="Oval 15"/>
            <p:cNvSpPr>
              <a:spLocks noChangeArrowheads="1"/>
            </p:cNvSpPr>
            <p:nvPr/>
          </p:nvSpPr>
          <p:spPr bwMode="auto">
            <a:xfrm>
              <a:off x="3456" y="2400"/>
              <a:ext cx="96" cy="96"/>
            </a:xfrm>
            <a:prstGeom prst="ellipse">
              <a:avLst/>
            </a:prstGeom>
            <a:solidFill>
              <a:srgbClr val="FF3300"/>
            </a:solidFill>
            <a:ln w="12700">
              <a:solidFill>
                <a:schemeClr val="bg2"/>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58384" name="Oval 16"/>
            <p:cNvSpPr>
              <a:spLocks noChangeArrowheads="1"/>
            </p:cNvSpPr>
            <p:nvPr/>
          </p:nvSpPr>
          <p:spPr bwMode="auto">
            <a:xfrm>
              <a:off x="3696" y="2592"/>
              <a:ext cx="96" cy="96"/>
            </a:xfrm>
            <a:prstGeom prst="ellipse">
              <a:avLst/>
            </a:prstGeom>
            <a:solidFill>
              <a:srgbClr val="FF3300"/>
            </a:solidFill>
            <a:ln w="12700">
              <a:solidFill>
                <a:schemeClr val="bg2"/>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58385" name="Oval 17"/>
            <p:cNvSpPr>
              <a:spLocks noChangeArrowheads="1"/>
            </p:cNvSpPr>
            <p:nvPr/>
          </p:nvSpPr>
          <p:spPr bwMode="auto">
            <a:xfrm>
              <a:off x="4272" y="2064"/>
              <a:ext cx="288" cy="288"/>
            </a:xfrm>
            <a:prstGeom prst="ellipse">
              <a:avLst/>
            </a:prstGeom>
            <a:solidFill>
              <a:srgbClr val="FF3300"/>
            </a:solidFill>
            <a:ln w="12700">
              <a:solidFill>
                <a:schemeClr val="bg2"/>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58386" name="Arc 18"/>
            <p:cNvSpPr>
              <a:spLocks/>
            </p:cNvSpPr>
            <p:nvPr/>
          </p:nvSpPr>
          <p:spPr bwMode="auto">
            <a:xfrm>
              <a:off x="3360" y="2160"/>
              <a:ext cx="576" cy="57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chemeClr val="bg2"/>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58387" name="Arc 19"/>
            <p:cNvSpPr>
              <a:spLocks/>
            </p:cNvSpPr>
            <p:nvPr/>
          </p:nvSpPr>
          <p:spPr bwMode="auto">
            <a:xfrm>
              <a:off x="3360" y="1584"/>
              <a:ext cx="1200" cy="115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chemeClr val="bg2"/>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58388" name="Arc 20"/>
            <p:cNvSpPr>
              <a:spLocks/>
            </p:cNvSpPr>
            <p:nvPr/>
          </p:nvSpPr>
          <p:spPr bwMode="auto">
            <a:xfrm>
              <a:off x="3360" y="1344"/>
              <a:ext cx="1536" cy="139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chemeClr val="bg2"/>
              </a:solidFill>
              <a:round/>
              <a:headEnd type="none" w="sm" len="sm"/>
              <a:tailEnd type="none" w="sm" len="sm"/>
            </a:ln>
            <a:effectLst/>
            <a:extLst>
              <a:ext uri="{909E8E84-426E-40DD-AFC4-6F175D3DCCD1}">
                <a14:hiddenFill xmlns:a14="http://schemas.microsoft.com/office/drawing/2010/main">
                  <a:solidFill>
                    <a:srgbClr val="FFFF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gr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nl-NL" altLang="nl-NL"/>
              <a:t>HP voorbeeld</a:t>
            </a:r>
          </a:p>
        </p:txBody>
      </p:sp>
      <p:graphicFrame>
        <p:nvGraphicFramePr>
          <p:cNvPr id="91141" name="Object 5"/>
          <p:cNvGraphicFramePr>
            <a:graphicFrameLocks noChangeAspect="1"/>
          </p:cNvGraphicFramePr>
          <p:nvPr/>
        </p:nvGraphicFramePr>
        <p:xfrm>
          <a:off x="1687513" y="2195513"/>
          <a:ext cx="5411787" cy="3659187"/>
        </p:xfrm>
        <a:graphic>
          <a:graphicData uri="http://schemas.openxmlformats.org/presentationml/2006/ole">
            <mc:AlternateContent xmlns:mc="http://schemas.openxmlformats.org/markup-compatibility/2006">
              <mc:Choice xmlns:v="urn:schemas-microsoft-com:vml" Requires="v">
                <p:oleObj spid="_x0000_s91143" name="Picture" r:id="rId4" imgW="5410800" imgH="3658320" progId="Word.Picture.8">
                  <p:embed/>
                </p:oleObj>
              </mc:Choice>
              <mc:Fallback>
                <p:oleObj name="Picture" r:id="rId4" imgW="5410800" imgH="3658320" progId="Word.Picture.8">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87513" y="2195513"/>
                        <a:ext cx="5411787" cy="3659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nl-NL" altLang="nl-NL"/>
              <a:t>Projectportfolio bepaling</a:t>
            </a:r>
          </a:p>
        </p:txBody>
      </p:sp>
      <p:graphicFrame>
        <p:nvGraphicFramePr>
          <p:cNvPr id="90115" name="Object 3"/>
          <p:cNvGraphicFramePr>
            <a:graphicFrameLocks noChangeAspect="1"/>
          </p:cNvGraphicFramePr>
          <p:nvPr/>
        </p:nvGraphicFramePr>
        <p:xfrm>
          <a:off x="1568450" y="2116138"/>
          <a:ext cx="5573713" cy="4021137"/>
        </p:xfrm>
        <a:graphic>
          <a:graphicData uri="http://schemas.openxmlformats.org/presentationml/2006/ole">
            <mc:AlternateContent xmlns:mc="http://schemas.openxmlformats.org/markup-compatibility/2006">
              <mc:Choice xmlns:v="urn:schemas-microsoft-com:vml" Requires="v">
                <p:oleObj spid="_x0000_s90117" name="Picture" r:id="rId4" imgW="5572080" imgH="4020120" progId="Word.Picture.8">
                  <p:embed/>
                </p:oleObj>
              </mc:Choice>
              <mc:Fallback>
                <p:oleObj name="Picture" r:id="rId4" imgW="5572080" imgH="4020120" progId="Word.Picture.8">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68450" y="2116138"/>
                        <a:ext cx="5573713" cy="4021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nl-NL" altLang="nl-NL"/>
              <a:t>Organisatie</a:t>
            </a:r>
            <a:r>
              <a:rPr lang="en-US" altLang="nl-NL"/>
              <a:t> procesbesturing</a:t>
            </a:r>
            <a:endParaRPr lang="nl-NL" altLang="nl-NL"/>
          </a:p>
        </p:txBody>
      </p:sp>
      <p:graphicFrame>
        <p:nvGraphicFramePr>
          <p:cNvPr id="31747" name="Object 3"/>
          <p:cNvGraphicFramePr>
            <a:graphicFrameLocks noChangeAspect="1"/>
          </p:cNvGraphicFramePr>
          <p:nvPr>
            <p:ph type="dgm" idx="4294967295"/>
            <p:extLst>
              <p:ext uri="{D42A27DB-BD31-4B8C-83A1-F6EECF244321}">
                <p14:modId xmlns:p14="http://schemas.microsoft.com/office/powerpoint/2010/main" val="227219323"/>
              </p:ext>
            </p:extLst>
          </p:nvPr>
        </p:nvGraphicFramePr>
        <p:xfrm>
          <a:off x="855980" y="3297237"/>
          <a:ext cx="7734300" cy="2797175"/>
        </p:xfrm>
        <a:graphic>
          <a:graphicData uri="http://schemas.openxmlformats.org/presentationml/2006/ole">
            <mc:AlternateContent xmlns:mc="http://schemas.openxmlformats.org/markup-compatibility/2006">
              <mc:Choice xmlns:v="urn:schemas-microsoft-com:vml" Requires="v">
                <p:oleObj spid="_x0000_s31759" name="Microsoft Organization Chart" r:id="rId4" imgW="7689600" imgH="1784160" progId="MSOrgChart.2">
                  <p:embed followColorScheme="full"/>
                </p:oleObj>
              </mc:Choice>
              <mc:Fallback>
                <p:oleObj name="Microsoft Organization Chart" r:id="rId4" imgW="7689600" imgH="1784160" progId="MSOrgChart.2">
                  <p:embed followColorScheme="full"/>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5980" y="3297237"/>
                        <a:ext cx="7734300" cy="2797175"/>
                      </a:xfrm>
                      <a:prstGeom prst="rect">
                        <a:avLst/>
                      </a:prstGeom>
                    </p:spPr>
                  </p:pic>
                </p:oleObj>
              </mc:Fallback>
            </mc:AlternateContent>
          </a:graphicData>
        </a:graphic>
      </p:graphicFrame>
      <p:sp>
        <p:nvSpPr>
          <p:cNvPr id="31749" name="AutoShape 5"/>
          <p:cNvSpPr>
            <a:spLocks noChangeArrowheads="1"/>
          </p:cNvSpPr>
          <p:nvPr/>
        </p:nvSpPr>
        <p:spPr bwMode="auto">
          <a:xfrm rot="19670948">
            <a:off x="3661143" y="4859078"/>
            <a:ext cx="2133600" cy="304800"/>
          </a:xfrm>
          <a:prstGeom prst="rightArrow">
            <a:avLst>
              <a:gd name="adj1" fmla="val 50000"/>
              <a:gd name="adj2" fmla="val 175000"/>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p>
        </p:txBody>
      </p:sp>
      <p:sp>
        <p:nvSpPr>
          <p:cNvPr id="31750" name="Text Box 6"/>
          <p:cNvSpPr txBox="1">
            <a:spLocks noChangeArrowheads="1"/>
          </p:cNvSpPr>
          <p:nvPr/>
        </p:nvSpPr>
        <p:spPr bwMode="auto">
          <a:xfrm>
            <a:off x="1685925" y="4695825"/>
            <a:ext cx="564515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rnd">
                <a:solidFill>
                  <a:schemeClr val="bg2"/>
                </a:solidFill>
                <a:prstDash val="sys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0"/>
              </a:spcBef>
              <a:buClrTx/>
              <a:buSzTx/>
              <a:buFontTx/>
              <a:buNone/>
            </a:pPr>
            <a:endParaRPr lang="nl-NL" altLang="nl-NL" sz="900">
              <a:effectLst/>
              <a:latin typeface="Times New Roman"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r>
              <a:rPr lang="nl-NL" altLang="nl-NL"/>
              <a:t>Cultuur procesbesturing</a:t>
            </a:r>
          </a:p>
        </p:txBody>
      </p:sp>
      <p:sp>
        <p:nvSpPr>
          <p:cNvPr id="98308" name="Rectangle 4"/>
          <p:cNvSpPr>
            <a:spLocks noGrp="1" noChangeArrowheads="1"/>
          </p:cNvSpPr>
          <p:nvPr>
            <p:ph type="body" sz="half" idx="1"/>
          </p:nvPr>
        </p:nvSpPr>
        <p:spPr>
          <a:xfrm>
            <a:off x="107950" y="2781300"/>
            <a:ext cx="4033838" cy="3373438"/>
          </a:xfrm>
        </p:spPr>
        <p:txBody>
          <a:bodyPr/>
          <a:lstStyle/>
          <a:p>
            <a:pPr>
              <a:lnSpc>
                <a:spcPct val="90000"/>
              </a:lnSpc>
            </a:pPr>
            <a:r>
              <a:rPr lang="en-US" altLang="nl-NL" sz="2800"/>
              <a:t>Flow</a:t>
            </a:r>
          </a:p>
          <a:p>
            <a:pPr>
              <a:lnSpc>
                <a:spcPct val="90000"/>
              </a:lnSpc>
            </a:pPr>
            <a:endParaRPr lang="en-US" altLang="nl-NL" sz="2800"/>
          </a:p>
          <a:p>
            <a:pPr>
              <a:lnSpc>
                <a:spcPct val="90000"/>
              </a:lnSpc>
            </a:pPr>
            <a:r>
              <a:rPr lang="en-US" altLang="nl-NL" sz="2800"/>
              <a:t>Excellence</a:t>
            </a:r>
          </a:p>
          <a:p>
            <a:pPr>
              <a:lnSpc>
                <a:spcPct val="90000"/>
              </a:lnSpc>
            </a:pPr>
            <a:endParaRPr lang="en-US" altLang="nl-NL" sz="2800"/>
          </a:p>
          <a:p>
            <a:pPr>
              <a:lnSpc>
                <a:spcPct val="90000"/>
              </a:lnSpc>
            </a:pPr>
            <a:r>
              <a:rPr lang="en-US" altLang="nl-NL" sz="2800"/>
              <a:t>Cultuurbeleid</a:t>
            </a:r>
          </a:p>
          <a:p>
            <a:pPr>
              <a:lnSpc>
                <a:spcPct val="90000"/>
              </a:lnSpc>
            </a:pPr>
            <a:endParaRPr lang="en-US" altLang="nl-NL" sz="2800"/>
          </a:p>
          <a:p>
            <a:pPr>
              <a:lnSpc>
                <a:spcPct val="90000"/>
              </a:lnSpc>
            </a:pPr>
            <a:endParaRPr lang="en-US" altLang="nl-NL" sz="2800"/>
          </a:p>
        </p:txBody>
      </p:sp>
      <p:graphicFrame>
        <p:nvGraphicFramePr>
          <p:cNvPr id="98309" name="Object 5"/>
          <p:cNvGraphicFramePr>
            <a:graphicFrameLocks noChangeAspect="1"/>
          </p:cNvGraphicFramePr>
          <p:nvPr>
            <p:ph type="clipArt" sz="half" idx="2"/>
          </p:nvPr>
        </p:nvGraphicFramePr>
        <p:xfrm>
          <a:off x="5272088" y="2962275"/>
          <a:ext cx="3065462" cy="2289175"/>
        </p:xfrm>
        <a:graphic>
          <a:graphicData uri="http://schemas.openxmlformats.org/presentationml/2006/ole">
            <mc:AlternateContent xmlns:mc="http://schemas.openxmlformats.org/markup-compatibility/2006">
              <mc:Choice xmlns:v="urn:schemas-microsoft-com:vml" Requires="v">
                <p:oleObj spid="_x0000_s98311" name="Clip" r:id="rId4" imgW="2034000" imgH="1961280" progId="MS_ClipArt_Gallery.5">
                  <p:embed/>
                </p:oleObj>
              </mc:Choice>
              <mc:Fallback>
                <p:oleObj name="Clip" r:id="rId4" imgW="2034000" imgH="1961280" progId="MS_ClipArt_Gallery.5">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72088" y="2962275"/>
                        <a:ext cx="3065462" cy="2289175"/>
                      </a:xfrm>
                      <a:prstGeom prst="rect">
                        <a:avLst/>
                      </a:prstGeom>
                    </p:spPr>
                  </p:pic>
                </p:oleObj>
              </mc:Fallback>
            </mc:AlternateContent>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Conclusie: </a:t>
            </a:r>
            <a:br>
              <a:rPr lang="nl-NL" dirty="0" smtClean="0"/>
            </a:br>
            <a:r>
              <a:rPr lang="nl-NL" dirty="0" smtClean="0"/>
              <a:t>aanpassen of verbeteren</a:t>
            </a:r>
            <a:endParaRPr lang="nl-NL" dirty="0"/>
          </a:p>
        </p:txBody>
      </p:sp>
      <p:sp>
        <p:nvSpPr>
          <p:cNvPr id="3" name="Tijdelijke aanduiding voor tekst 2"/>
          <p:cNvSpPr>
            <a:spLocks noGrp="1"/>
          </p:cNvSpPr>
          <p:nvPr>
            <p:ph sz="half" idx="1"/>
          </p:nvPr>
        </p:nvSpPr>
        <p:spPr/>
        <p:txBody>
          <a:bodyPr/>
          <a:lstStyle/>
          <a:p>
            <a:r>
              <a:rPr lang="nl-NL" dirty="0" smtClean="0"/>
              <a:t>4 stadia</a:t>
            </a:r>
          </a:p>
          <a:p>
            <a:pPr lvl="1"/>
            <a:r>
              <a:rPr lang="nl-NL" dirty="0" smtClean="0"/>
              <a:t>Ambachtelijk</a:t>
            </a:r>
          </a:p>
          <a:p>
            <a:pPr lvl="1"/>
            <a:r>
              <a:rPr lang="nl-NL" dirty="0" smtClean="0"/>
              <a:t>Lopende band</a:t>
            </a:r>
          </a:p>
          <a:p>
            <a:pPr lvl="1"/>
            <a:r>
              <a:rPr lang="nl-NL" dirty="0" smtClean="0"/>
              <a:t>Fabriek</a:t>
            </a:r>
          </a:p>
          <a:p>
            <a:pPr lvl="1"/>
            <a:r>
              <a:rPr lang="nl-NL" dirty="0" smtClean="0"/>
              <a:t>Procesmatig</a:t>
            </a:r>
            <a:endParaRPr lang="nl-NL" dirty="0"/>
          </a:p>
        </p:txBody>
      </p:sp>
      <p:sp>
        <p:nvSpPr>
          <p:cNvPr id="5" name="Tijdelijke aanduiding voor inhoud 4"/>
          <p:cNvSpPr>
            <a:spLocks noGrp="1"/>
          </p:cNvSpPr>
          <p:nvPr>
            <p:ph sz="half" idx="2"/>
          </p:nvPr>
        </p:nvSpPr>
        <p:spPr/>
        <p:txBody>
          <a:bodyPr/>
          <a:lstStyle/>
          <a:p>
            <a:r>
              <a:rPr lang="nl-NL" dirty="0" smtClean="0"/>
              <a:t>Per stadium</a:t>
            </a:r>
          </a:p>
          <a:p>
            <a:pPr lvl="1"/>
            <a:r>
              <a:rPr lang="nl-NL" dirty="0" smtClean="0"/>
              <a:t>Cultuur</a:t>
            </a:r>
          </a:p>
          <a:p>
            <a:pPr lvl="1"/>
            <a:r>
              <a:rPr lang="nl-NL" dirty="0" smtClean="0"/>
              <a:t>Control</a:t>
            </a:r>
          </a:p>
          <a:p>
            <a:pPr lvl="1"/>
            <a:r>
              <a:rPr lang="nl-NL" dirty="0" smtClean="0"/>
              <a:t>Organisatie</a:t>
            </a:r>
          </a:p>
          <a:p>
            <a:pPr lvl="1"/>
            <a:endParaRPr lang="nl-NL" dirty="0"/>
          </a:p>
          <a:p>
            <a:pPr lvl="1"/>
            <a:endParaRPr lang="nl-NL" dirty="0"/>
          </a:p>
        </p:txBody>
      </p:sp>
    </p:spTree>
    <p:extLst>
      <p:ext uri="{BB962C8B-B14F-4D97-AF65-F5344CB8AC3E}">
        <p14:creationId xmlns:p14="http://schemas.microsoft.com/office/powerpoint/2010/main" val="736392098"/>
      </p:ext>
    </p:extLst>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Young afsg Networking as delivered">
  <a:themeElements>
    <a:clrScheme name="Young afsg Networking as delivere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Young afsg Networking as delivered">
      <a:majorFont>
        <a:latin typeface="Verdana"/>
        <a:ea typeface="ＭＳ Ｐゴシック"/>
        <a:cs typeface=""/>
      </a:majorFont>
      <a:minorFont>
        <a:latin typeface="Verdana"/>
        <a:ea typeface="ＭＳ Ｐゴシック"/>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tx1"/>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2075" tIns="46038" rIns="92075" bIns="46038" numCol="1" anchor="t" anchorCtr="0" compatLnSpc="1">
        <a:prstTxWarp prst="textNoShape">
          <a:avLst/>
        </a:prstTxWarp>
      </a:bodyPr>
      <a:lstStyle>
        <a:defPPr marL="0" marR="0" indent="0" algn="l" defTabSz="914400" rtl="0" eaLnBrk="0" fontAlgn="base" latinLnBrk="0" hangingPunct="0">
          <a:lnSpc>
            <a:spcPct val="100000"/>
          </a:lnSpc>
          <a:spcBef>
            <a:spcPct val="20000"/>
          </a:spcBef>
          <a:spcAft>
            <a:spcPct val="0"/>
          </a:spcAft>
          <a:buClr>
            <a:srgbClr val="FF3300"/>
          </a:buClr>
          <a:buSzPct val="75000"/>
          <a:buFont typeface="Monotype Sorts" charset="2"/>
          <a:buChar char="è"/>
          <a:tabLst/>
          <a:defRPr kumimoji="0" lang="en-US" altLang="nl-NL" sz="2800" b="0" i="0" u="none" strike="noStrike" cap="none" normalizeH="0" baseline="0" smtClean="0">
            <a:ln>
              <a:noFill/>
            </a:ln>
            <a:solidFill>
              <a:schemeClr val="bg2"/>
            </a:solidFill>
            <a:effectLst>
              <a:outerShdw blurRad="38100" dist="38100" dir="2700000" algn="tl">
                <a:srgbClr val="000000">
                  <a:alpha val="43137"/>
                </a:srgbClr>
              </a:outerShdw>
            </a:effectLst>
            <a:latin typeface="Trebuchet MS" charset="0"/>
          </a:defRPr>
        </a:defPPr>
      </a:lstStyle>
    </a:spDef>
    <a:lnDef>
      <a:spPr bwMode="auto">
        <a:xfrm>
          <a:off x="0" y="0"/>
          <a:ext cx="1" cy="1"/>
        </a:xfrm>
        <a:custGeom>
          <a:avLst/>
          <a:gdLst/>
          <a:ahLst/>
          <a:cxnLst/>
          <a:rect l="0" t="0" r="0" b="0"/>
          <a:pathLst/>
        </a:custGeom>
        <a:solidFill>
          <a:schemeClr val="tx1"/>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2075" tIns="46038" rIns="92075" bIns="46038" numCol="1" anchor="t" anchorCtr="0" compatLnSpc="1">
        <a:prstTxWarp prst="textNoShape">
          <a:avLst/>
        </a:prstTxWarp>
      </a:bodyPr>
      <a:lstStyle>
        <a:defPPr marL="0" marR="0" indent="0" algn="l" defTabSz="914400" rtl="0" eaLnBrk="0" fontAlgn="base" latinLnBrk="0" hangingPunct="0">
          <a:lnSpc>
            <a:spcPct val="100000"/>
          </a:lnSpc>
          <a:spcBef>
            <a:spcPct val="20000"/>
          </a:spcBef>
          <a:spcAft>
            <a:spcPct val="0"/>
          </a:spcAft>
          <a:buClr>
            <a:srgbClr val="FF3300"/>
          </a:buClr>
          <a:buSzPct val="75000"/>
          <a:buFont typeface="Monotype Sorts" charset="2"/>
          <a:buChar char="è"/>
          <a:tabLst/>
          <a:defRPr kumimoji="0" lang="en-US" altLang="nl-NL" sz="2800" b="0" i="0" u="none" strike="noStrike" cap="none" normalizeH="0" baseline="0" smtClean="0">
            <a:ln>
              <a:noFill/>
            </a:ln>
            <a:solidFill>
              <a:schemeClr val="bg2"/>
            </a:solidFill>
            <a:effectLst>
              <a:outerShdw blurRad="38100" dist="38100" dir="2700000" algn="tl">
                <a:srgbClr val="000000">
                  <a:alpha val="43137"/>
                </a:srgbClr>
              </a:outerShdw>
            </a:effectLst>
            <a:latin typeface="Trebuchet MS" charset="0"/>
          </a:defRPr>
        </a:defPPr>
      </a:lstStyle>
    </a:lnDef>
  </a:objectDefaults>
  <a:extraClrSchemeLst>
    <a:extraClrScheme>
      <a:clrScheme name="Young afsg Networking as delivere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Young afsg Networking as delivere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Young afsg Networking as delivere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Young afsg Networking as delivere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Young afsg Networking as delivere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Young afsg Networking as delivere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Young afsg Networking as delivere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Young afsg Networking as delivere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Young afsg Networking as delivere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Young afsg Networking as delivere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Young afsg Networking as delivere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Young afsg Networking as delivere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Kantoor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dickvanvlooten:Dropbox:Netwerken:Young AFSG:Young afsg Networking as delivered.ppt</Template>
  <TotalTime>619</TotalTime>
  <Words>658</Words>
  <Application>Microsoft Office PowerPoint</Application>
  <PresentationFormat>Diavoorstelling (4:3)</PresentationFormat>
  <Paragraphs>357</Paragraphs>
  <Slides>41</Slides>
  <Notes>40</Notes>
  <HiddenSlides>0</HiddenSlides>
  <MMClips>0</MMClips>
  <ScaleCrop>false</ScaleCrop>
  <HeadingPairs>
    <vt:vector size="8" baseType="variant">
      <vt:variant>
        <vt:lpstr>Gebruikte lettertypen</vt:lpstr>
      </vt:variant>
      <vt:variant>
        <vt:i4>9</vt:i4>
      </vt:variant>
      <vt:variant>
        <vt:lpstr>Thema</vt:lpstr>
      </vt:variant>
      <vt:variant>
        <vt:i4>1</vt:i4>
      </vt:variant>
      <vt:variant>
        <vt:lpstr>Ingesloten OLE-bronprogramma's</vt:lpstr>
      </vt:variant>
      <vt:variant>
        <vt:i4>4</vt:i4>
      </vt:variant>
      <vt:variant>
        <vt:lpstr>Diatitels</vt:lpstr>
      </vt:variant>
      <vt:variant>
        <vt:i4>41</vt:i4>
      </vt:variant>
    </vt:vector>
  </HeadingPairs>
  <TitlesOfParts>
    <vt:vector size="55" baseType="lpstr">
      <vt:lpstr>Times New Roman</vt:lpstr>
      <vt:lpstr>Verdana</vt:lpstr>
      <vt:lpstr>ＭＳ Ｐゴシック</vt:lpstr>
      <vt:lpstr>Arial</vt:lpstr>
      <vt:lpstr>Trebuchet MS</vt:lpstr>
      <vt:lpstr>Monotype Sorts</vt:lpstr>
      <vt:lpstr>Book Antiqua</vt:lpstr>
      <vt:lpstr>Tahoma</vt:lpstr>
      <vt:lpstr>Arial Black</vt:lpstr>
      <vt:lpstr>Young afsg Networking as delivered</vt:lpstr>
      <vt:lpstr>Microsoft Clip Gallery</vt:lpstr>
      <vt:lpstr>Microsoft Excel Worksheet</vt:lpstr>
      <vt:lpstr>Microsoft Organization Chart</vt:lpstr>
      <vt:lpstr>Microsoft Word Picture</vt:lpstr>
      <vt:lpstr>Project Governance</vt:lpstr>
      <vt:lpstr>PowerPoint-presentatie</vt:lpstr>
      <vt:lpstr>Vragen</vt:lpstr>
      <vt:lpstr>Uitdagingen</vt:lpstr>
      <vt:lpstr>Project Governance</vt:lpstr>
      <vt:lpstr>Stadia</vt:lpstr>
      <vt:lpstr>Hoe herken je stadia?</vt:lpstr>
      <vt:lpstr>Wat kun je er mee?</vt:lpstr>
      <vt:lpstr>Ambachtelijk</vt:lpstr>
      <vt:lpstr>Stadium Ambachtelijk werken:</vt:lpstr>
      <vt:lpstr>Control Ambachtelijk</vt:lpstr>
      <vt:lpstr>Organisatie Ambachtelijk</vt:lpstr>
      <vt:lpstr>Cultuur Ambachtelijk</vt:lpstr>
      <vt:lpstr>Verbetering Ambachtelijk</vt:lpstr>
      <vt:lpstr>Projecten-’lopende band’</vt:lpstr>
      <vt:lpstr>Herkenning ‘Lopende band’</vt:lpstr>
      <vt:lpstr>Earned Value management</vt:lpstr>
      <vt:lpstr>Control ‘lopende band’</vt:lpstr>
      <vt:lpstr>Bull’s eye</vt:lpstr>
      <vt:lpstr>Organisatie ‘Lopende band’</vt:lpstr>
      <vt:lpstr>Cultuur ‘Lopende band’</vt:lpstr>
      <vt:lpstr>De volgende stap</vt:lpstr>
      <vt:lpstr>Projectenfabriek </vt:lpstr>
      <vt:lpstr>Herkenning projectfabriek</vt:lpstr>
      <vt:lpstr>Control projectfabriek</vt:lpstr>
      <vt:lpstr>Added value: project EVA</vt:lpstr>
      <vt:lpstr>FLOW</vt:lpstr>
      <vt:lpstr>Organisatie projectfabriek</vt:lpstr>
      <vt:lpstr>3D organisatie</vt:lpstr>
      <vt:lpstr>Cultuur projectfabriek</vt:lpstr>
      <vt:lpstr>De volgende stap</vt:lpstr>
      <vt:lpstr>Procesmatig</vt:lpstr>
      <vt:lpstr>Herkenning  Procesmatige projectvoering</vt:lpstr>
      <vt:lpstr>Herkenning 2 </vt:lpstr>
      <vt:lpstr>CONTROL procesmatig</vt:lpstr>
      <vt:lpstr>Inputbesturing</vt:lpstr>
      <vt:lpstr>HP voorbeeld</vt:lpstr>
      <vt:lpstr>Projectportfolio bepaling</vt:lpstr>
      <vt:lpstr>Organisatie procesbesturing</vt:lpstr>
      <vt:lpstr>Cultuur procesbesturing</vt:lpstr>
      <vt:lpstr>Conclusie:  aanpassen of verbeteren</vt:lpstr>
    </vt:vector>
  </TitlesOfParts>
  <Manager/>
  <Company>Origin</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Governance</dc:title>
  <dc:subject/>
  <dc:creator>Dick</dc:creator>
  <cp:keywords/>
  <dc:description/>
  <cp:lastModifiedBy>dick Air</cp:lastModifiedBy>
  <cp:revision>17</cp:revision>
  <cp:lastPrinted>2003-08-05T19:44:59Z</cp:lastPrinted>
  <dcterms:created xsi:type="dcterms:W3CDTF">2003-06-16T13:25:41Z</dcterms:created>
  <dcterms:modified xsi:type="dcterms:W3CDTF">2014-02-14T13:15:06Z</dcterms:modified>
  <cp:category/>
</cp:coreProperties>
</file>